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314" r:id="rId3"/>
    <p:sldId id="271" r:id="rId4"/>
    <p:sldId id="257" r:id="rId5"/>
    <p:sldId id="268" r:id="rId6"/>
    <p:sldId id="269" r:id="rId7"/>
    <p:sldId id="270" r:id="rId8"/>
    <p:sldId id="272" r:id="rId9"/>
    <p:sldId id="274" r:id="rId10"/>
    <p:sldId id="273" r:id="rId11"/>
    <p:sldId id="297" r:id="rId12"/>
    <p:sldId id="298" r:id="rId13"/>
    <p:sldId id="258" r:id="rId14"/>
    <p:sldId id="278" r:id="rId15"/>
    <p:sldId id="310" r:id="rId16"/>
    <p:sldId id="259" r:id="rId17"/>
    <p:sldId id="299" r:id="rId18"/>
    <p:sldId id="280" r:id="rId19"/>
    <p:sldId id="260" r:id="rId20"/>
    <p:sldId id="292" r:id="rId21"/>
    <p:sldId id="285" r:id="rId22"/>
    <p:sldId id="261" r:id="rId23"/>
    <p:sldId id="262" r:id="rId24"/>
    <p:sldId id="263" r:id="rId25"/>
    <p:sldId id="264" r:id="rId26"/>
    <p:sldId id="376" r:id="rId27"/>
    <p:sldId id="286" r:id="rId28"/>
    <p:sldId id="288" r:id="rId29"/>
    <p:sldId id="289" r:id="rId30"/>
    <p:sldId id="290" r:id="rId31"/>
    <p:sldId id="300" r:id="rId32"/>
    <p:sldId id="312" r:id="rId33"/>
    <p:sldId id="313" r:id="rId34"/>
    <p:sldId id="323" r:id="rId35"/>
    <p:sldId id="324" r:id="rId36"/>
    <p:sldId id="328" r:id="rId37"/>
    <p:sldId id="326" r:id="rId38"/>
    <p:sldId id="327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7" r:id="rId47"/>
    <p:sldId id="339" r:id="rId48"/>
    <p:sldId id="338" r:id="rId49"/>
    <p:sldId id="336" r:id="rId50"/>
    <p:sldId id="344" r:id="rId51"/>
    <p:sldId id="340" r:id="rId52"/>
    <p:sldId id="343" r:id="rId53"/>
    <p:sldId id="342" r:id="rId54"/>
    <p:sldId id="341" r:id="rId55"/>
    <p:sldId id="345" r:id="rId56"/>
    <p:sldId id="346" r:id="rId57"/>
    <p:sldId id="348" r:id="rId58"/>
    <p:sldId id="352" r:id="rId59"/>
    <p:sldId id="349" r:id="rId60"/>
    <p:sldId id="351" r:id="rId61"/>
    <p:sldId id="350" r:id="rId62"/>
    <p:sldId id="353" r:id="rId63"/>
    <p:sldId id="355" r:id="rId64"/>
    <p:sldId id="354" r:id="rId65"/>
    <p:sldId id="347" r:id="rId66"/>
    <p:sldId id="357" r:id="rId67"/>
    <p:sldId id="358" r:id="rId68"/>
    <p:sldId id="356" r:id="rId69"/>
    <p:sldId id="359" r:id="rId70"/>
    <p:sldId id="361" r:id="rId71"/>
    <p:sldId id="362" r:id="rId72"/>
    <p:sldId id="363" r:id="rId73"/>
    <p:sldId id="373" r:id="rId74"/>
    <p:sldId id="374" r:id="rId75"/>
    <p:sldId id="375" r:id="rId76"/>
    <p:sldId id="315" r:id="rId77"/>
    <p:sldId id="367" r:id="rId78"/>
    <p:sldId id="369" r:id="rId79"/>
    <p:sldId id="303" r:id="rId80"/>
    <p:sldId id="304" r:id="rId81"/>
    <p:sldId id="307" r:id="rId82"/>
    <p:sldId id="368" r:id="rId83"/>
    <p:sldId id="316" r:id="rId84"/>
    <p:sldId id="317" r:id="rId85"/>
    <p:sldId id="365" r:id="rId86"/>
    <p:sldId id="366" r:id="rId87"/>
    <p:sldId id="322" r:id="rId88"/>
    <p:sldId id="372" r:id="rId89"/>
    <p:sldId id="371" r:id="rId90"/>
    <p:sldId id="364" r:id="rId91"/>
    <p:sldId id="294" r:id="rId9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715B61-10CE-4A93-AF3B-D2F084C40E3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215511-EA54-4D04-8C82-8087961A1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CBF4-3FDB-4A24-911E-75D2A2C6FC0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CBF4-3FDB-4A24-911E-75D2A2C6FC0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F9E-BFA1-49E9-A02D-11253EC6693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CD6E-C2C1-49EE-BF6A-0A4A6F0B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F9E-BFA1-49E9-A02D-11253EC6693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CD6E-C2C1-49EE-BF6A-0A4A6F0B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F9E-BFA1-49E9-A02D-11253EC6693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CD6E-C2C1-49EE-BF6A-0A4A6F0B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F9E-BFA1-49E9-A02D-11253EC6693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CD6E-C2C1-49EE-BF6A-0A4A6F0B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F9E-BFA1-49E9-A02D-11253EC6693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CD6E-C2C1-49EE-BF6A-0A4A6F0B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F9E-BFA1-49E9-A02D-11253EC6693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CD6E-C2C1-49EE-BF6A-0A4A6F0B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F9E-BFA1-49E9-A02D-11253EC6693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CD6E-C2C1-49EE-BF6A-0A4A6F0B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F9E-BFA1-49E9-A02D-11253EC6693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CD6E-C2C1-49EE-BF6A-0A4A6F0B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F9E-BFA1-49E9-A02D-11253EC6693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CD6E-C2C1-49EE-BF6A-0A4A6F0B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F9E-BFA1-49E9-A02D-11253EC6693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CD6E-C2C1-49EE-BF6A-0A4A6F0B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F9E-BFA1-49E9-A02D-11253EC6693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CD6E-C2C1-49EE-BF6A-0A4A6F0B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DF9E-BFA1-49E9-A02D-11253EC6693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CD6E-C2C1-49EE-BF6A-0A4A6F0B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gorithm" TargetMode="External"/><Relationship Id="rId2" Type="http://schemas.openxmlformats.org/officeDocument/2006/relationships/hyperlink" Target="http://en.wikipedia.org/wiki/Academic_disciplin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V9xViSfoBA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Learning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From Examples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5" name="Picture 4" descr="sun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7178040" cy="2171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4343400"/>
            <a:ext cx="65532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  <a:cs typeface="Aharoni" pitchFamily="2" charset="-79"/>
              </a:rPr>
              <a:t>So, Its Humidity !!!!!!!!</a:t>
            </a:r>
            <a:endParaRPr lang="en-US" sz="2000" b="1" dirty="0">
              <a:latin typeface="+mj-lt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7178040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7178040" cy="2114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5400" y="4419600"/>
            <a:ext cx="65532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cs typeface="Aharoni" pitchFamily="2" charset="-79"/>
              </a:rPr>
              <a:t>Its Wind !</a:t>
            </a:r>
            <a:endParaRPr lang="en-US" sz="2000" b="1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Tree for Prediction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97897"/>
            <a:ext cx="6858000" cy="473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 flipH="1">
            <a:off x="1981200" y="304800"/>
            <a:ext cx="5410200" cy="1752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Thank you Awesome young A.I. Programmers!!!!!!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458" name="AutoShape 2" descr="data:image/jpeg;base64,/9j/4AAQSkZJRgABAQAAAQABAAD/2wCEAAkGBxITEhUTEhMVFRUVFxUQFxUVFRUVFRIWFRUWFhYVFRUYHSggGBolGxUVITEhJSkrLi4uFx8zODMtNygtLisBCgoKDg0OGxAQGi0lIB8tLS0tLS0tLS0tLS0tLS0tLS0tKy0tLS0tLS0tLS0tLS0tLS0tLS0tLS0tLS0tLS0tLf/AABEIANEA8gMBIgACEQEDEQH/xAAcAAABBQEBAQAAAAAAAAAAAAAFAgMEBgcAAQj/xABDEAABAwIEAwUDCAkEAQUAAAABAAIDBBEFEiExBkFREyJhcYEykaEHFCNCUrHB8BUzYnJzgrLR4aKztMI0JFOEkpP/xAAbAQACAwEBAQAAAAAAAAAAAAADBAECBQAGB//EADERAAICAQMCBQMCBQUAAAAAAAABAhEDBBIhMUEFEyJRcTLR8BQVYaGxwvEGMzSBwf/aAAwDAQACEQMRAD8AHMKnUxQ+JEKcL066GVPqEoSpLFFhUpiowQ+xPBMsTzUNlkOBLaU2EtqoyyJEZTkj7BNRpco0QZdQyK/jfErYB3jZUTGeO3P7sXPmpfyg04IKo2FxDMEhrFtY7g9SDkNHLPq9xN03UcOEHRWzBowANETdE1ZPnOzTWCJSG4PYIPXUT2nu3HktCrGtCDyQNJUxyPuRPCq4Kk3EqiPZ59U9ScTy5xm1ubaKVi9OOSXw9gGY5iLpmM0KSxtPg0TAMTJaEYfXIPh+H5GryqB5K+5FdrCnz8dU3PV3CDdi7knmROtqo3Inaxn55ldqjdJiYyqu4hAeij0ofe2q66Ipmh4U/NqrDCAAqpg8wY0XUytx9kY1cAqtnUWJ0oCZfVNHNZvinHgGkYLkBm4tqX7aKNxKi2a++tb1Q6skYeiyKXiSr+0ozuNKhujgCpTKuNGrdxcssHGrunxXittK2HmQOG4U2nCsc+HBRXUIC3MWthPgVy6WS6EaJSWJvQJxsgTN2JNND7E6EwyQJ0SBUZKHQltTQkCW14VWWRKjS5Romo5AnHSCyC+oVGdceQkt0VKwbD5L3ym3VX3i7FIg/swM7zplGup5JOG8F1kwDn5IWnUB5OcDwY3b1ssnxPV4cf1yS+R7TQkM0L8re9onWYo3W4IHInYq0YXwHTx6yvkmPQnJH6Nbr/qRWo4epHCxgZbwzA+8FeYn43o4ypW/4pfejSrIzPKipa8d0g+RQyV1lcsY+T+BxzU8joH9HXkYfecw87nyVTxPBq6DSaDtGf8AvQEyNHi5tsw87J7T63T5/olz7PhlZSmvqRXKye7laeHKloAVLqWXdpqimHCQWsCn5QdAozW7k0KTEgAh8mJAmyCsglcOa9dhr/FUUZhHOBaqGZpU9rGlVOia9pRqKVyrUkXuITfA22ygyQtB0C9EpTNTIUwraFptJkXEsX7JviqqZZKkkuccvIJ/G7udZE+HKQWsQqSe1FYrewU+jyWT0DRbZWmvwtrhYBQY8Oyi1kNzQeMGVqsIHJCq2nBbdXGpw4OOyHV+Hho2V4yRScHRSvmpXI6YR0XI1ipsz5lCrKkAJEzkKrJkriyPcqNGcFQOr8QIOijsxJy6SDMUl1LYL1uC9iswM9b2L/TLglDGyobqZKNCeqKB4JrccKcbjpQ35kVwpSF1I7gLjH7JuTHppXCGnaXyO0HIN0vcnlprfkhTodVeuDcC+bx55BeeXvO/YadWx38NCfHwAWF474lHQ4Lj9T6DujweZK32O4X4YbTfSSAS1BuTKRZsYP1IgdQOrtz7gLMHJN+vwXt18o1OfJnm55HbN6MUlSAmP41JBLEGwySNcHXDASSdgBpy6eKVTSVsvecI6dp2BBll9dQ0fnRGS5Ic4phayEccYwxR3JU5Pm+X2fp/kyuxt22RoqZw3lc7zDAD7m3+KU6I8jbyASy5IJVI5HN8/wBEv6F6oqnE3DUcn0gaBIPrABvaeDwBv0Poh1Fh7QNleieR1CqFbJ2Ujo+h08jqPgvYeD6iUoPHJ3XT4EdRGnaHIaUKR82aoIqfFePrgOa2hckvpmrwNAUB+IBI+d3UUdYTMjQotVMLKC+qUb5xdQziFWMu9HMDQmVt9VKwqexQcsbQTDOnRaXSqFPLovRLcKJVP03St8jqSIhqTm1UPFJ7hIlfrukSRZm3R4R5A5ZpICucuT5pSuTVCNmkSOuhNYNVOBNyolUNVm4uJo15r0kaGEJU0Isn6cJc8a9jhfpR5rOvWwfHT3KlilS4GqWRYIrYEGzQ2Q1wc42aCT4KbiM1lbOFcLbkDranVJ6jPt4Qzixd2VzBMBkMjXyCzWkOt1sb2V5L0U+aANOnJAzIvCf6mlKUoNvszY0cUk0SA5eueALkgDqdAh1VXiMdXHYDc+PgPFDnTOe4F2p5Dk3yHXx3WBpPDsmpd9I+/wBh1ug0a0fVDneIFh7za/oo1VVuAvl+P+E2yG+pPxTdW0Wtdb+PwbTQXKb+X9gW92Rn4jLyyj+Uk/EpoV1RfR7T4OYLf6bLyQgHVQKzFI2kAuA8yAmY6DTrjYjpSaQYjxUkhr+47YbOY4+DtCD4FQ8Ywx05ztFntFjbYi+n4oea+nlaWCRpJ5X5+CIfJ5ipllkp5dZIw5tz9YAgtJ9PxV8OjWnzxnj6Phr5AZJ7oNPqU+smkiJa8EFQzWkndatxJw6yVp0169FkWL0roJC0+i3KQhY8alKFbYboNLVFHeH+HpJiHPuG7qj4LWM/OnO0AJRCmgedwrrh/DbGgd1EBhLRyQ2ySp0+FuI2Sv0blVzipQExVU4shTui8HyVWaIgITUzu2VwlpAQhlThYSvcdTKbVSkIjhswIspNdg99knDcMLSmscuBXNEacwXOi5Hhh/guRrQCgnUUxBKgTxXVhqQFBEQJSHltytGj5qS5BlNAboiKW42UuKmCdyWWvDUzjGjNyQjJ2CJKeyjVBsEXqWoVVhMQ1fuBlgV8FXxSW5WjcEVWeFvlb3LOsRh108loHAuHujiAdudfegZJ7nYVKuC6WuLdRZUWrqxG175DYMve/IDe6teMYoymhMrwSAQLDmXGwWN/KVjjpgRE36KXvueDcDa7Dpob236rD8U0f6lwS7Pn4f8Agc08nBOVcBmiru1+ldpnsQD9Vu4HuPvuvMQ4sp4RYXe7w/FDqCPtKdoG+QCw32AVXxHBajPkji1P1jsjYscYLauEgs5SatBh/H7r6ROsi2GcQmcHKCD47+5VODhqRsb+3zteMuSzhY3322/yj3C+EvhIe89CP8q89qRGPe2I4rxOaNvd0PU9FQRM6V/eLnuJ5dfVaxxnhrZo/cbjx0Kq9DwzkddsbXHq65srQkkuSuTHKTK7QsN9GuBB3INvejuKQSieKSO/0jAHjUZiy3x2VrpcKda7zc8gGgNHgAomNNLG2Fg5l3tvsQB3gOmn3BTGdkSxUXjgnEnzYex8rszw6RhJ3s15y38hYeizbj+Zpl031V94SjcaDuD23yP5WBda/wAbn1VD4g4ZnD3PPevqmoP0oVyL1MDcOUPayi40utpwigDWiw5LPeAcOOa7hYrV6aOwVJO2QhBFk28p6YKODdVJI7iV4WXUoRJYYFB1kA06izRIy5qhzMQ5Y7DwyUC/moSG0ovsinZJPZqVGik52MCDwXinAheq9A7AlRVJ2j1VfpKrNqjNPUgBco0ElKw0waJt7ghxrr7JAkJUuSIUGwi5oKG10ITrpyAoFRW3UKSZ0oNEajw/PK0HYG60WhiAAAVIwSS8ivVPsjR6A2ReKaEz0k0QF3FuZo6lpDh9yyDE6CMtjjAdneWtyjY32LvI2W5MKoeK4e2Ook029nu30dqCPHW3ol9QnxJDemkmnBlYoYuxZkO7SR5AE7HyR+CkEsYvoenTwQbE9JNRlz2uOmov9ymivy6gpS+RmPsOxYUxhzPyi3Mr05X6sBI+1tfyVWrcSdUTCPMco3tz8FOxKSpYwNgc3LbW4uR8Qr7Dt/csVVKwMbtzuFXqzEzEWuBDmG401LSPLwVZqa6cgtcSTztp8EikgcBub+NyiqPHIJ5OeC4x4+xw3Ch19a2W22hsbm1wRYi6qk8Ya42dr0Gym8MyMdUZZxmiJ7Nw2NnDLmB5EXB9F0YFZ5DXeEXAUwGmUuNiLBuzRb3hFKmha4bBUTDcCrMKJcx5rKG5eWAnt4GnUyMZfK8akkDfcALQaGZskbZI3h7HgPa4ahzSNCCmFwJyduwZSYY1jrgWRbkuc1MvcuZAxVSJmAr2oTELiqWcTrr0G6YaFIZouRw3KUwApL0lrFzJE5NFHmUwhNdncqSCDYr1EeyXLqOsybCajQIkau5sCq7QOsAi9BDmN1EnQSCssFCy6n3AQ9gLRokuc5LuxyNEyaUFBK1OveQV5LqFaJTJyO8LS3lWlU2yyzBnZJLrQcPrAQNUzCXArKIVfflp6X/FZd8p1XNT1LDC83MEtQ4EZsxYWMBNtgBfoBr4LUGa8z6W+8hUzj7B+1ewQ5TNK00nezOIa85nG/KzcxPQW+0AbtJohNp8Ga4Pis07iZXZr2INrW1ItblsikkpLcvW4HmotBAyNuRp7zY484OhbI0uD2gdAR6763unwQ78/EJGcakNwlaQOw+oigbnk8ydzfnYIzR4tPOPoYW5dBmk8drAJMdMxxIc0Oa4agi4v1U6hh7G4ZO9rdg0hhDNWnQ5bm1ja/2iutMIovsJfw9VS2u6Nua+rW7W8dEBxzBRDGc8pLzbK0HvEkO0AHiFaqnE36D5xpqdAAdb6aDbVV6V0ZddveP2jvc9FaLIlCTXPAEgw4xsbnOZ25vyPT0TEsTnMfkzXPeJbu1oIJd7uXPZHa6Ilpdy2CFNqiyOQNOri2I8rAlrjry5e5EXUXn7Gq8B8Rh0DIZMwfG0BrnG+douBZ/1iMjhfmG33zBsrhyoZA2docBEamWSIbZWPyl4AOw7XtbeCySKed4L85Fy6QW3jMju0yjyJabeJTZnme3VzvedPyVZzQNY2zaZuIYvtt96jnHGE+0FiEtM8a3d7ypVBFMT3S63mV26yJRo2VuItebAqXSqj8PCQe1dXCKSwVSqCjSE3JPZRTMSo0mYlWsknNnT7ZVCpqZ3NTWwqUmVZ7nS2uCbcyyjzPspRxM7ULkDNSVy60RRkdLUWVlwWtaVUaWPM6ysOH0ltleWLcuC0J0y39o2ydDmgIPASNCunncAk3Fpj8Gmh2slbdQamqACgSzEnVR6ufRXhFtlMkkgphtRdyt1FOBYrOsOqddFY6bELbqMm6DIxxUjRcPrAeaAVlf2Rrqp4JfG9tFEBqT2oieCzo5xmiaf4LVCw/ErEFMVNcRUwvcMkLpYnvzAFsk8cb2MdcE5W37LUgaxDwuXHltA8uPawDV8PdkInvka97zI5wja5vYjNo25Op1NwQLAC46jy0xmzudwDyNvze3irjjLLuEp3AsNLEtuSS4czdzkFqqQOaebHakWvY23HQ+SBkn6wsIegh0kouAdOh6f4RoUhO1vwVNqO0gda+ZvIqdQcS5dCbeahwvlEqddQzPgOfUnT3BNGgjjH1Qh9XxS4iwsglRiL5D3n2HgrKMmc8sUF8Uq2vDY2dbGyFUeFmSmeBu6Vz9idGzWOg1PdadBulUrQHNtc638TZWHDI8kbWA6gAE2IueZsfG6jJJwSoriSm22Daaoysc3sXZg46MBey7gCTmtm3JOoupFPRWaB4bkWv1NjsjEbLDzJJ8ymak2G6FuvoMRjXUFmhzuDequuD4JG1g0CqmFPPa3Jur1S1GiZx8LkTzu5HgpWjYJfZ3TsXeTwbZWsFtYqCn0TzIAmxPyXpnAVkUJYACSZQoMlWOqiTVoCls5BR8oUOeUFCqnFABug02M6qpJYTZcqz+mfFcupnFWwXh2bOCdAr5R4OAL21VgjoWjknuyACdlDbHgRw6nfkplZqKOyCVpsrlWQ3VaxGiKzZPnk2o9OCtPfqvDSlylT0JBU/DafqEfBzLgW1MtsbZDo8LIGiIspwNwjENL0U6jwR8psBpzcdh6pzNitWzP0+st7QBRwOke2OMd5xsBtyudfILQsNwGKNjQ8B79y7Xf9kdAncJwWKnF2i7zoXnc+A6DwRBxSkcSTs0JZZNUVbH8AcbvjObqw7/y9fJUqF2Vzoz42v8AEWWsSu1VY4n4cE47SKzZRr0Engeh8fyBZcF8xC4s9cSM8xKK/wCfzdVutorajZWqpBBLXgtcDYg7ghB61qXhJp0M5IJqwC24XuQ31UkMCSTqAmExSUQrh0d3N8Ajzm2ULhPDpJpHdmL5GgkXA3NtL7lHauicNHNLT0IIKBmTuw+JpIhwzhR8RcLbpiraWIPPXEmypCNsI8lII4e7K691ZosRAtqqvRR6XQzGK4tNgU2oiMp27NWw2uDtiiTjcLM+EcWuNSrsMQFt1VugseUSZ5sqrmL8TtiuDuptdVXBWbcTAl177KYytlMkOLLRBxPcJqbHS7ZVrDJAQEbEI5AIySAoffXaa7qKxhdqUtrW3U6nguCVMlRePXkg/N1ymELlG5nUjTQvCV40r0rQZ5uLadoQ9l1CmpAVNKbcUtPTKTNPF4k4qmCJcNC6nw/WwGvRFC1TopGU7O0eLvd3WN5u8unn0VowjhjZSeWernsQ9huBtaM0mp+zyHn1RCathjHekYwDkXAfBAxK6Q3mN7/UBIY3wt9bzKfFLENQGj0CWnncmaOLTQxqkTG43AfZcXeIY8j32sn6esjk9hwJ6bH3HVV+rnGwVeqXOa7M0kEG4INiEF6hxYytOmjQpmappAsF4kzWZORc6B+w8ndPNH3i3kmITU1aASg4umAuJeH2VLcze5KBo7k79l/UeO4WU4tRyRPLJWlrhyPPxB5jxW4uQzG8GiqWZZB+68e0w9QfwOiHkwp8rqEx5nHh9DC3Js+CO8ScPS0r7PF2n2Xj2Xf2PghtFAXA6IL46hfq6Fy+TGuayR8J0fI0SA9QwkW+JWhyEO7r2hw6ED8Vh4kkp5YahoNmEE+VzmHuJW3h4c0PGxAd5gi6ZxNNUAyKnYDxbhKKb9W8xnoRmHpqCPeVnnEHDU1K4doLsJ0kbctJ6HofArX2PXlQwPaWuAe06OY4Ahw9VLwx7cELLLuZBSzWaguMwZjcK8cUcLdge1guYXctzETyJ5jofTzrppr7pdzcHTASlyD8BpnNKtJqCAotDCBuiMcN1VtTC48tEYPe5QKzAjJqrlRYeLJ+Z8LB3nNHxPuGqvGFBJZG0ZfNhb4TpsnKatda1ldKuSnmBEcjHHmAdR5jdUnFIDGdOqIrBonwb3PmiDqkW0VbpsTFrFJnrxfdWsluw8asdVyrZrlypuOs11mLt6pf6Wb1VKZK48inc7gNQh/qMvsa37dpH3LkMUZ1Xv6Rb1VLZI47ApxjnlzWgG7iGjzJsFK1OT2KvwvS+5oNNKxsZnlNo26j9sjog7at8rzNLoXaMZyiZyHmdyf7LziWcGZlM39XA1pI6ut3QfddQJqhRnzPoxLDgiuYrqHDOkl5KDNqNFNp5kv5ljG2iU+PS6GVKIVE2lkImfcqki0SLIFZ+FsWLx2LzcgXYeoG7fTceF+iq8xTNNVGN7Xt3aQ4eNuXrsi4ZbXYLLHcqNPY5cU1DIHAPbs4Bw8iLhOu+9aIiRq+jjmY6KRoc1w1afgQeR8VQ63gySEnsQZWHa1s48HDn5j4K/8A3rhJ1B9FSeNTXJeGRw6FAw/hyd7MjoywbEyDKB42Op9FeqOARxtjBuGNawE7nKLapwzsG59LG6YdPm2Fh47lTCG0ic9xzhby/BKa5eJF7en3IhQeLGuBY4Xa4EEfes8xLDezkcz7J08RuD7lf82o81WONm5Xsf8AaaW+rT/kJXVQuN+wbT4o5cihLuV0QqdRaFDe3UTGcT7KF7wdbZR5nRIRTbSRpT8Nhji5vsN8U8X2f2Mbyxn1ntGZzj0HQfnZQMNwmpqG9rE6VosS1z5LZvZtZoGxu7rYstbVVvhuh+cVAD9Wg53HwuPfqRfwv0WvCXKNB7A9nq2x09we3zYEzmzrFURHBp3luRU6wPiexlW1u5DKgXs7TYuFi0+5R8Sc2RpDnHfKHndpOwf9oH7X5NoxJrXtLXAPaQTY88ov6HL3lTqqi7KTs3HMxwvG482key7xA0VsOeOQjNppY1u7ACagka6yYfTSlWWkfazZNiSGnpbkfzzU/wCaNU5JuDGtLpceeFp8rqimDD5uv3rlduxauVPPQf8AbP4lmpmN6hPTxt02WesxaUc0s41L1Wzuj7HkfJy9pGhUsTb8kWwbD2vmaeTfpD/Lt8bLK4sdlHNaNwTXvbh9TVv3GfL4iNl/6nEeipOUVHoExYcvmK5cA+pqc8s0g+vK+37rDkHwbf1TTnqLTAtjYDuGi56nc/FOArByO5HpscaRIjcptPIhwNlIjlQ0yzQRmfohsrk5JOokr1LZVITK5Q3usUqaRDqmdFxg5o0zhGpz0zRzYXR/9m/AgI2zp6hUr5O6u5lZ4NkHoSD97VdDofW3v1C0cbuKEJqpCHJBT0o5ptwRCh55pDmr0JRXHDRO3nZQMTrRHlaBmkecjGXaCeriCR3WjU21TuLwvdE8RnLJbMwnYPabi/gbW9VWOFuHZGuNXWjPWOu3MSD2bLWAaBo023t/dScWZrzYXN/Ha6CfKAy8LTzDnD3tzf8AVFnm3vQrjeT6Bv8AFb/Q5UyL0stjk4yTRmjao9UJ4oqDkY2+5LvcP8qaZ2gkW2QTiSfMWW5A/eEusG12HlrsmSLhLuHeA4bXcQDm0I5m9xEQf2h27D45VcGTuaA4nvNJjJ5OYXC0tuYFmP8A/wBDyVc4EyujyHRrmZmuue4c4ErPR7Y5PAPd1R6Vud/IPsCQRe+Vzm2I52PaxW5iVgSOWKnkdkwzOEKQtr7BrxtfIGm5s/MSxjvJ3axnwt1QfF3MdFmNy0EOadMwY9ws4i9+47M0+JCLSStcHOBIisHk82hzQ4m9vauYpL9WP5AoVM4ZnSv2YXAsFjZji2KoZbmGODXjT6wPVSoJO11/OPkn9VN9e4JxOPKLvHeb3czdibXBtyuLHoQfFPx1hyWIIc3Qg/A/5RnBKlsMjW1TWytv83nBAd3HF3Yy2IOrS06/ZLFEqcH+b1JglBIc3uyXuC1wAY640tfTzGifjU48gcWWWKW6AO+fOXJD8PeCRY6EjbovVP6aAb92zexFyJQjSl6E8Zh4I1r+FYfbBRHb2oXy+eZxk+4hZHdfQVDCBCyPkI2x+mQBDy9KCYutmWTvsUlsiRjUZilc07tJHnbmmmOWJOJtRaJrnrhMmCU3nsh0EJhlTEkqZa9IlepRA1VSobM9SqgqMGXCYgLzZZfk8n/9UB1jeP6T+AWmvdt/L9yzL5OqV3bPk6NMbfNxFz6AfFaNM/Vo9fdonsSqIlkdyJW4TYSmuSOaKDEOC5rkpybeOYXHHrgmXhPApp6k4H1X9vvt+KrXH1V3Y2cy9z//AKi3/ZWWsP5/Pks14qxIS1Fge7EMn817u/Aeirl+kmPUrUzO8fM/eg+NNsWk+PrayOlWjgTCaeWR8szMzocjmX1a3MTdxbzILW2vsq6rIsWFzaugUFcgdgDJIsjZIXM7VucAtLc0jGtDmC/KSFwA55me4w8k2jLu8HFrnDTN9GLOv+4WSDqYnHmEcxntHRzNa4F7XksOXLkIaHtbc+0bE94cz4IA5+jbCznGNzdLZWuLjG0+Af2kR6Ne1ZGDJ5sd1fn2Dy44F2z2YLBzQXEW0LmyEP03Iv2jMv2ahtkxKWn6QDMwAOYw7vIicXN272eKTM79phHRP5dQ0OIDc1363LezADiRfXsyCDzdD1K6UE32DhrENLCQPNiRflKXC+x7ZvIIv5+fP8kQD6iEBxDrHODTzybERlpdDIeQOQNcevZgczf2pzVEDvabLSZmPId3nwhwuHDnlygj963RPTxB12E2a8BrnHdrXlz4bm+uR4LD52USGpDZI5nghhJpJWHe4BbmJ0B7pF77uBTGKX5+flUVZHj4kAAFnaADRrbemmy5eVVFVNe4Rh2QOcGWEbhlBIbZ2bXS2q5M8lSAvQuXJsEe8l9DReyPIfguXIeQvjM1+UD/AMp3k3+kILBsPJcuWTm6v5NXF0RJbzTBXq5AQwhKRKuXKUVZFmSYF6uRoAZFy4B5+bla3/rPQLly0YdEIS6ksLjuVy5WKnOSTsuXLjhpmyS9erlJwNr/AM+4rGR7b/3n/eVy5Uy9USu54VauAvaqP4Tf9xq5ch+If8afx/6Cx/Ui3Y5+pb5D/aeqkNnf/J/5MS5csLQ/7f8A2xifUdd9b+Iz/k1K8j9mm/hN/qpVy5PPq/zsDINf/wCPN5v/AOWVFx/2Zv4w/wB+pXLkbH/d9iWWvDP1MX8Nn9IXLlyb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0" name="Picture 4" descr="http://tennisdailynews.net/wp-content/uploads/2011/12/raffa-16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514600"/>
            <a:ext cx="4495800" cy="38859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59721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4343400" cy="792162"/>
          </a:xfrm>
        </p:spPr>
        <p:txBody>
          <a:bodyPr/>
          <a:lstStyle/>
          <a:p>
            <a:r>
              <a:rPr lang="en-US" dirty="0" smtClean="0"/>
              <a:t>Feature Vector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00600" y="533400"/>
            <a:ext cx="4343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Label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 rot="16200000" flipH="1">
            <a:off x="2053431" y="1367631"/>
            <a:ext cx="1417638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3600" y="2743200"/>
            <a:ext cx="4191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rot="16200000" flipH="1">
            <a:off x="6815931" y="1481931"/>
            <a:ext cx="350838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600281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3276600"/>
            <a:ext cx="617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600281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90600" y="2895600"/>
            <a:ext cx="495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3276600"/>
            <a:ext cx="617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600281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90600" y="2895600"/>
            <a:ext cx="495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2133600" y="304800"/>
            <a:ext cx="6172200" cy="2209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How to choose the Most Important attribute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6741117" cy="282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Tom</a:t>
            </a:r>
            <a:r>
              <a:rPr lang="en-US" i="1" dirty="0" smtClean="0"/>
              <a:t> </a:t>
            </a:r>
            <a:r>
              <a:rPr lang="en-US" dirty="0" smtClean="0"/>
              <a:t>Mitchell</a:t>
            </a:r>
            <a:r>
              <a:rPr lang="en-US" i="1" dirty="0" smtClean="0"/>
              <a:t> - </a:t>
            </a:r>
            <a:r>
              <a:rPr lang="en-US" dirty="0" smtClean="0"/>
              <a:t>Improving with experience at some task</a:t>
            </a:r>
          </a:p>
          <a:p>
            <a:endParaRPr lang="en-US" i="1" dirty="0" smtClean="0"/>
          </a:p>
          <a:p>
            <a:r>
              <a:rPr lang="en-US" dirty="0" smtClean="0"/>
              <a:t>Wikipedia - </a:t>
            </a:r>
            <a:r>
              <a:rPr lang="en-US" b="1" dirty="0" smtClean="0"/>
              <a:t>Machine learning</a:t>
            </a:r>
            <a:r>
              <a:rPr lang="en-US" dirty="0" smtClean="0"/>
              <a:t> is a </a:t>
            </a:r>
            <a:r>
              <a:rPr lang="en-US" dirty="0" smtClean="0">
                <a:hlinkClick r:id="rId2" tooltip="Academic disciplines"/>
              </a:rPr>
              <a:t>scientific discipline</a:t>
            </a:r>
            <a:r>
              <a:rPr lang="en-US" dirty="0" smtClean="0"/>
              <a:t> that explores the construction and study of </a:t>
            </a:r>
            <a:r>
              <a:rPr lang="en-US" dirty="0" smtClean="0">
                <a:hlinkClick r:id="rId3" tooltip="Algorithm"/>
              </a:rPr>
              <a:t>algorithms</a:t>
            </a:r>
            <a:r>
              <a:rPr lang="en-US" dirty="0" smtClean="0"/>
              <a:t> that can </a:t>
            </a:r>
            <a:r>
              <a:rPr lang="en-US" b="1" i="1" dirty="0" smtClean="0">
                <a:solidFill>
                  <a:srgbClr val="FF0000"/>
                </a:solidFill>
              </a:rPr>
              <a:t>learn from data</a:t>
            </a:r>
          </a:p>
          <a:p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Algorithms that can improve their performance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using data</a:t>
            </a:r>
            <a:endParaRPr lang="en-US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6741117" cy="282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572000"/>
            <a:ext cx="8229600" cy="1858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Entropy Is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Zero (Minimum)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When all the examples belong to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!!!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Entropy Is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1(Maximum)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When there are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number of positive and negative examples!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 Is Zero (Minimum), When all the examples belong to same class!!!</a:t>
            </a:r>
          </a:p>
          <a:p>
            <a:r>
              <a:rPr lang="en-US" dirty="0" smtClean="0"/>
              <a:t>Entropy Is 1(Maximum), When there are equal number of positive and negative examples!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Entropy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99" y="1981200"/>
            <a:ext cx="849488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4800600"/>
            <a:ext cx="29337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56959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90800"/>
            <a:ext cx="66103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14400"/>
            <a:ext cx="6872903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54864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590800"/>
            <a:ext cx="32956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id3 algorith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274638"/>
            <a:ext cx="8046156" cy="58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84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588424"/>
            <a:ext cx="5410200" cy="3949652"/>
          </a:xfrm>
        </p:spPr>
      </p:pic>
      <p:sp>
        <p:nvSpPr>
          <p:cNvPr id="5" name="Cloud Callout 4"/>
          <p:cNvSpPr/>
          <p:nvPr/>
        </p:nvSpPr>
        <p:spPr>
          <a:xfrm>
            <a:off x="3886200" y="457200"/>
            <a:ext cx="4648200" cy="2514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Why Reduce Entropy ???</a:t>
            </a:r>
          </a:p>
          <a:p>
            <a:pPr algn="ctr"/>
            <a:endParaRPr lang="en-US" sz="2400" b="1" dirty="0" smtClean="0">
              <a:solidFill>
                <a:schemeClr val="bg1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588424"/>
            <a:ext cx="5410200" cy="3949652"/>
          </a:xfrm>
        </p:spPr>
      </p:pic>
      <p:sp>
        <p:nvSpPr>
          <p:cNvPr id="5" name="Cloud Callout 4"/>
          <p:cNvSpPr/>
          <p:nvPr/>
        </p:nvSpPr>
        <p:spPr>
          <a:xfrm>
            <a:off x="3886200" y="457200"/>
            <a:ext cx="4648200" cy="2514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How &amp; Why am I preferring shorter trees ?</a:t>
            </a:r>
          </a:p>
          <a:p>
            <a:pPr algn="ctr">
              <a:buFont typeface="Arial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588424"/>
            <a:ext cx="5410200" cy="3949652"/>
          </a:xfrm>
        </p:spPr>
      </p:pic>
      <p:sp>
        <p:nvSpPr>
          <p:cNvPr id="5" name="Cloud Callout 4"/>
          <p:cNvSpPr/>
          <p:nvPr/>
        </p:nvSpPr>
        <p:spPr>
          <a:xfrm>
            <a:off x="3886200" y="457200"/>
            <a:ext cx="4648200" cy="2514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Does it take me to the global optimum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adal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76600"/>
            <a:ext cx="4267200" cy="2839628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1447800" y="914400"/>
            <a:ext cx="3581400" cy="2136648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When should I play Tennis ????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4819" name="Picture 3" descr="https://scontent-sit4-1.xx.fbcdn.net/v/t1.0-9/17084_10206309064062318_2367534316217893459_n.jpg?oh=a089d256b7d5ba942c44147cbfcdd674&amp;oe=579DA2A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981200"/>
            <a:ext cx="3733800" cy="2800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588424"/>
            <a:ext cx="5410200" cy="3949652"/>
          </a:xfrm>
        </p:spPr>
      </p:pic>
      <p:sp>
        <p:nvSpPr>
          <p:cNvPr id="5" name="Cloud Callout 4"/>
          <p:cNvSpPr/>
          <p:nvPr/>
        </p:nvSpPr>
        <p:spPr>
          <a:xfrm>
            <a:off x="3886200" y="457200"/>
            <a:ext cx="4648200" cy="2514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Why didn’t I just classify over the attribute “Day”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we just saw is a “Classification” problem</a:t>
            </a:r>
          </a:p>
          <a:p>
            <a:pPr lvl="1"/>
            <a:r>
              <a:rPr lang="en-US" dirty="0" smtClean="0"/>
              <a:t>Which is a member of a broader class</a:t>
            </a:r>
          </a:p>
          <a:p>
            <a:pPr lvl="2"/>
            <a:r>
              <a:rPr lang="en-US" dirty="0" smtClean="0"/>
              <a:t>Supervised Learning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approach we learned is a “decision tree classifier”</a:t>
            </a:r>
          </a:p>
          <a:p>
            <a:pPr lvl="1"/>
            <a:r>
              <a:rPr lang="en-US" dirty="0" smtClean="0"/>
              <a:t>The algorithm name is ID3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</a:t>
            </a:r>
            <a:r>
              <a:rPr lang="en-US" b="1" dirty="0" smtClean="0"/>
              <a:t>training set </a:t>
            </a:r>
            <a:r>
              <a:rPr lang="en-US" dirty="0" smtClean="0"/>
              <a:t>of N example input-output pairs (x1, y1),(x2, y2), . . .(</a:t>
            </a:r>
            <a:r>
              <a:rPr lang="en-US" dirty="0" err="1" smtClean="0"/>
              <a:t>xN</a:t>
            </a:r>
            <a:r>
              <a:rPr lang="en-US" dirty="0" smtClean="0"/>
              <a:t>, </a:t>
            </a:r>
            <a:r>
              <a:rPr lang="en-US" dirty="0" err="1" smtClean="0"/>
              <a:t>yN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y</a:t>
            </a:r>
            <a:r>
              <a:rPr lang="en-US" sz="2400" dirty="0" err="1" smtClean="0"/>
              <a:t>j</a:t>
            </a:r>
            <a:r>
              <a:rPr lang="en-US" dirty="0" smtClean="0"/>
              <a:t> was generated by an unknown function </a:t>
            </a:r>
            <a:br>
              <a:rPr lang="en-US" dirty="0" smtClean="0"/>
            </a:br>
            <a:r>
              <a:rPr lang="en-US" dirty="0" smtClean="0"/>
              <a:t>y = f(x)</a:t>
            </a:r>
          </a:p>
          <a:p>
            <a:pPr lvl="1"/>
            <a:r>
              <a:rPr lang="en-US" dirty="0" smtClean="0"/>
              <a:t>x is a vector</a:t>
            </a:r>
          </a:p>
          <a:p>
            <a:pPr lvl="1"/>
            <a:r>
              <a:rPr lang="en-US" dirty="0" smtClean="0"/>
              <a:t>Labeled dataset</a:t>
            </a:r>
          </a:p>
          <a:p>
            <a:r>
              <a:rPr lang="en-US" dirty="0" smtClean="0"/>
              <a:t>Discover a function h that approximates the true function f.</a:t>
            </a:r>
          </a:p>
          <a:p>
            <a:r>
              <a:rPr lang="en-US" dirty="0" smtClean="0"/>
              <a:t>The function h is called a </a:t>
            </a:r>
            <a:r>
              <a:rPr lang="en-US" b="1" dirty="0" smtClean="0"/>
              <a:t>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943600" y="1600200"/>
            <a:ext cx="24384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Model</a:t>
            </a:r>
            <a:endParaRPr lang="en-US" sz="3400" dirty="0"/>
          </a:p>
        </p:txBody>
      </p:sp>
      <p:sp>
        <p:nvSpPr>
          <p:cNvPr id="8" name="Down Arrow 7"/>
          <p:cNvSpPr/>
          <p:nvPr/>
        </p:nvSpPr>
        <p:spPr>
          <a:xfrm flipV="1">
            <a:off x="6781800" y="3429000"/>
            <a:ext cx="6858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5562600"/>
            <a:ext cx="3048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Examples</a:t>
            </a:r>
            <a:br>
              <a:rPr lang="en-US" sz="2800" dirty="0" smtClean="0"/>
            </a:br>
            <a:r>
              <a:rPr lang="en-US" sz="2800" dirty="0" smtClean="0"/>
              <a:t>&lt;</a:t>
            </a:r>
            <a:r>
              <a:rPr lang="en-US" sz="2800" dirty="0" err="1" smtClean="0"/>
              <a:t>x,y</a:t>
            </a:r>
            <a:r>
              <a:rPr lang="en-US" sz="2800" dirty="0" smtClean="0"/>
              <a:t>&gt;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- Training Phase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Training Phase: The supervised learning algorithm first learn the model using the labeled example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3352800"/>
            <a:ext cx="738664" cy="20558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/>
              <a:t>Supervised Learning Algorithm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- Test Phase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Use the model to predict the label of an unknown example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9000" y="3733800"/>
            <a:ext cx="27432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Learned Model</a:t>
            </a:r>
            <a:endParaRPr lang="en-US" sz="3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44196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Unknown Example 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2" idx="3"/>
            <a:endCxn id="10" idx="2"/>
          </p:cNvCxnSpPr>
          <p:nvPr/>
        </p:nvCxnSpPr>
        <p:spPr>
          <a:xfrm>
            <a:off x="2209800" y="4953000"/>
            <a:ext cx="1219200" cy="1588"/>
          </a:xfrm>
          <a:prstGeom prst="straightConnector1">
            <a:avLst/>
          </a:prstGeom>
          <a:ln w="1270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Callout 15"/>
          <p:cNvSpPr/>
          <p:nvPr/>
        </p:nvSpPr>
        <p:spPr>
          <a:xfrm>
            <a:off x="7162800" y="4114800"/>
            <a:ext cx="1752600" cy="1524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96000" y="4953000"/>
            <a:ext cx="990600" cy="1588"/>
          </a:xfrm>
          <a:prstGeom prst="straightConnector1">
            <a:avLst/>
          </a:prstGeom>
          <a:ln w="1270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consider a new problem!!!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4800600" y="2133600"/>
          <a:ext cx="4038601" cy="3510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1713"/>
                <a:gridCol w="1766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House Size</a:t>
                      </a:r>
                      <a:r>
                        <a:rPr lang="en-US" baseline="0" dirty="0" smtClean="0"/>
                        <a:t> in Square Feet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marL="100965" marR="10096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House Price in $</a:t>
                      </a:r>
                    </a:p>
                  </a:txBody>
                  <a:tcPr marL="100965" marR="1009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</a:t>
                      </a:r>
                      <a:endParaRPr lang="en-US" dirty="0"/>
                    </a:p>
                  </a:txBody>
                  <a:tcPr marL="100965" marR="100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400,000</a:t>
                      </a:r>
                      <a:endParaRPr lang="en-US" dirty="0"/>
                    </a:p>
                  </a:txBody>
                  <a:tcPr marL="100965" marR="1009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 marL="100965" marR="100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720,000</a:t>
                      </a:r>
                      <a:endParaRPr lang="en-US" dirty="0"/>
                    </a:p>
                  </a:txBody>
                  <a:tcPr marL="100965" marR="1009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</a:t>
                      </a:r>
                      <a:endParaRPr lang="en-US" dirty="0"/>
                    </a:p>
                  </a:txBody>
                  <a:tcPr marL="100965" marR="100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600,000</a:t>
                      </a:r>
                      <a:endParaRPr lang="en-US" dirty="0"/>
                    </a:p>
                  </a:txBody>
                  <a:tcPr marL="100965" marR="1009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100965" marR="100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100965" marR="1009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100965" marR="100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100965" marR="1009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100965" marR="100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100965" marR="1009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 marL="100965" marR="100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900,000</a:t>
                      </a:r>
                      <a:endParaRPr lang="en-US" dirty="0"/>
                    </a:p>
                  </a:txBody>
                  <a:tcPr marL="100965" marR="100965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38600" cy="4525963"/>
          </a:xfrm>
        </p:spPr>
        <p:txBody>
          <a:bodyPr/>
          <a:lstStyle/>
          <a:p>
            <a:r>
              <a:rPr lang="en-US" dirty="0" smtClean="0"/>
              <a:t>Given 100s examples of house price with its  floor space, learn from the data a model which can predict the price of a house, given the floor space as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consider a new problem!!!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2133600"/>
            <a:ext cx="4038600" cy="4525963"/>
          </a:xfrm>
        </p:spPr>
        <p:txBody>
          <a:bodyPr/>
          <a:lstStyle/>
          <a:p>
            <a:r>
              <a:rPr lang="en-US" dirty="0" smtClean="0"/>
              <a:t>Given 100s examples of house price with its  floor space, learn from the data a model which can predict the price of a house, given the floor space as input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427430"/>
            <a:ext cx="3933825" cy="281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Have you seen any method/ tool that can solve this problem????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Linear 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2133600"/>
            <a:ext cx="4038600" cy="4525963"/>
          </a:xfrm>
        </p:spPr>
        <p:txBody>
          <a:bodyPr/>
          <a:lstStyle/>
          <a:p>
            <a:r>
              <a:rPr lang="en-US" dirty="0" smtClean="0"/>
              <a:t>We will now consider hypotheses, that are linear functions of continuous values</a:t>
            </a:r>
          </a:p>
          <a:p>
            <a:pPr lvl="1"/>
            <a:r>
              <a:rPr lang="en-US" dirty="0" smtClean="0"/>
              <a:t>Lines in n-dimensional space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427430"/>
            <a:ext cx="3933825" cy="281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Linear 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2133600"/>
            <a:ext cx="4038600" cy="4525963"/>
          </a:xfrm>
        </p:spPr>
        <p:txBody>
          <a:bodyPr/>
          <a:lstStyle/>
          <a:p>
            <a:r>
              <a:rPr lang="en-US" dirty="0" smtClean="0"/>
              <a:t>For this particular problem we will “fit a straight line”</a:t>
            </a:r>
          </a:p>
          <a:p>
            <a:endParaRPr lang="en-US" dirty="0" smtClean="0"/>
          </a:p>
          <a:p>
            <a:r>
              <a:rPr lang="en-US" dirty="0" smtClean="0"/>
              <a:t>The learned model will be a straight line in a </a:t>
            </a:r>
            <a:br>
              <a:rPr lang="en-US" dirty="0" smtClean="0"/>
            </a:br>
            <a:r>
              <a:rPr lang="en-US" dirty="0" smtClean="0"/>
              <a:t>2-D space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427430"/>
            <a:ext cx="3933825" cy="281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226" y="1295399"/>
            <a:ext cx="7159174" cy="51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linear 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univariate</a:t>
            </a:r>
            <a:r>
              <a:rPr lang="en-US" dirty="0" smtClean="0"/>
              <a:t> linear function (a straight line) with input x and output y has the form </a:t>
            </a:r>
            <a:br>
              <a:rPr lang="en-US" dirty="0" smtClean="0"/>
            </a:br>
            <a:r>
              <a:rPr lang="en-US" dirty="0" smtClean="0"/>
              <a:t>y = w</a:t>
            </a:r>
            <a:r>
              <a:rPr lang="en-US" sz="2000" dirty="0" smtClean="0"/>
              <a:t>1</a:t>
            </a:r>
            <a:r>
              <a:rPr lang="en-US" dirty="0" smtClean="0"/>
              <a:t>x+ w</a:t>
            </a:r>
            <a:r>
              <a:rPr lang="en-US" sz="2000" dirty="0" smtClean="0"/>
              <a:t>0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where w</a:t>
            </a:r>
            <a:r>
              <a:rPr lang="en-US" sz="1400" dirty="0" smtClean="0"/>
              <a:t>0</a:t>
            </a:r>
            <a:r>
              <a:rPr lang="en-US" dirty="0" smtClean="0"/>
              <a:t> and w</a:t>
            </a:r>
            <a:r>
              <a:rPr lang="en-US" sz="1600" dirty="0" smtClean="0"/>
              <a:t>1</a:t>
            </a:r>
            <a:r>
              <a:rPr lang="en-US" dirty="0" smtClean="0"/>
              <a:t> are real-valued coefficients to be learned.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Bauhaus 93" pitchFamily="82" charset="0"/>
              </a:rPr>
              <a:t>w</a:t>
            </a:r>
            <a:r>
              <a:rPr lang="en-US" dirty="0" err="1" smtClean="0"/>
              <a:t>s</a:t>
            </a:r>
            <a:r>
              <a:rPr lang="en-US" dirty="0" smtClean="0"/>
              <a:t> are called weights</a:t>
            </a:r>
          </a:p>
          <a:p>
            <a:r>
              <a:rPr lang="en-US" dirty="0" smtClean="0"/>
              <a:t>The weight vector [w</a:t>
            </a:r>
            <a:r>
              <a:rPr lang="en-US" sz="1400" dirty="0" smtClean="0"/>
              <a:t>0</a:t>
            </a:r>
            <a:r>
              <a:rPr lang="en-US" dirty="0" smtClean="0"/>
              <a:t>, w</a:t>
            </a:r>
            <a:r>
              <a:rPr lang="en-US" sz="1600" dirty="0" smtClean="0"/>
              <a:t>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Remember the term “weight vector”, you will hear about this a 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Hypothesis is parameterized by the weight vector “w”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define the “loss function” as,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want to find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362200"/>
            <a:ext cx="231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114800"/>
            <a:ext cx="69056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5257800"/>
            <a:ext cx="32348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Here, the loss function is </a:t>
            </a:r>
            <a:r>
              <a:rPr lang="en-US" b="1" dirty="0" smtClean="0"/>
              <a:t>convex</a:t>
            </a:r>
          </a:p>
          <a:p>
            <a:r>
              <a:rPr lang="en-US" dirty="0" smtClean="0"/>
              <a:t>implies that there are no local minima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505200"/>
            <a:ext cx="35147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every </a:t>
            </a:r>
            <a:r>
              <a:rPr lang="en-US" dirty="0" smtClean="0"/>
              <a:t>linear regression problem with an L2 loss function is convex</a:t>
            </a:r>
          </a:p>
          <a:p>
            <a:r>
              <a:rPr lang="en-US" dirty="0" smtClean="0"/>
              <a:t>So, we can have closed forms</a:t>
            </a:r>
          </a:p>
          <a:p>
            <a:r>
              <a:rPr lang="en-US" dirty="0" smtClean="0"/>
              <a:t>However, non-linear models may not have any closed form, and hence we need a generic approach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As, the Loss Function is convex, there are no local minima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Greedy Local Searches can find global optimum point too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r>
              <a:rPr lang="en-US" dirty="0" smtClean="0"/>
              <a:t>alpha is the learning rate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562707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6146" name="Picture 2" descr="http://sebastianraschka.com/images/faq/closed-form-vs-gd/ball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33456"/>
            <a:ext cx="8229600" cy="4459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79874" name="Picture 2" descr="http://www.mathworks.com/matlabcentral/fx_files/27631/1/fff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543799" cy="4607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78850" name="Picture 2" descr="https://codesachin.files.wordpress.com/2015/12/gradient_descent_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125634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derivatives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for only one training example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527" y="2286000"/>
            <a:ext cx="904147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7159174" cy="51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14400" y="2286000"/>
            <a:ext cx="76962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3581400"/>
            <a:ext cx="76962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5181600"/>
            <a:ext cx="76962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Interpretation of the Gradient Descent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cases</a:t>
            </a:r>
          </a:p>
          <a:p>
            <a:pPr lvl="1"/>
            <a:r>
              <a:rPr lang="en-US" dirty="0" smtClean="0"/>
              <a:t>The prediction is lower: h</a:t>
            </a:r>
            <a:r>
              <a:rPr lang="en-US" sz="2000" b="1" dirty="0" smtClean="0"/>
              <a:t>w</a:t>
            </a:r>
            <a:r>
              <a:rPr lang="en-US" dirty="0" smtClean="0"/>
              <a:t>(x) &lt; y</a:t>
            </a:r>
          </a:p>
          <a:p>
            <a:pPr lvl="1"/>
            <a:r>
              <a:rPr lang="en-US" dirty="0" smtClean="0"/>
              <a:t>The prediction is higher: h</a:t>
            </a:r>
            <a:r>
              <a:rPr lang="en-US" sz="2000" b="1" dirty="0" smtClean="0"/>
              <a:t>w</a:t>
            </a:r>
            <a:r>
              <a:rPr lang="en-US" dirty="0" smtClean="0"/>
              <a:t>(x) &gt; y</a:t>
            </a:r>
          </a:p>
          <a:p>
            <a:pPr lvl="1"/>
            <a:r>
              <a:rPr lang="en-US" dirty="0" smtClean="0"/>
              <a:t>The prediction is equal: h</a:t>
            </a:r>
            <a:r>
              <a:rPr lang="en-US" sz="2000" b="1" dirty="0" smtClean="0"/>
              <a:t>w</a:t>
            </a:r>
            <a:r>
              <a:rPr lang="en-US" dirty="0" smtClean="0"/>
              <a:t>(x) = y</a:t>
            </a:r>
          </a:p>
          <a:p>
            <a:r>
              <a:rPr lang="en-US" dirty="0" smtClean="0"/>
              <a:t>How does the weight changes to fit the model ??</a:t>
            </a:r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996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N training examples, we want</a:t>
            </a:r>
            <a:br>
              <a:rPr lang="en-US" dirty="0" smtClean="0"/>
            </a:br>
            <a:r>
              <a:rPr lang="en-US" dirty="0" smtClean="0"/>
              <a:t>to minimize the sum of the individual losses for each example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Convergence to the unique global minimum is guaranteed (as long as we pick α small enough)</a:t>
            </a:r>
          </a:p>
          <a:p>
            <a:r>
              <a:rPr lang="en-US" dirty="0" smtClean="0"/>
              <a:t>May be very slow: we have to cycle through all the training data for every step, and there may be many steps</a:t>
            </a:r>
          </a:p>
          <a:p>
            <a:r>
              <a:rPr lang="en-US" dirty="0" smtClean="0"/>
              <a:t>What happens if α  is large???</a:t>
            </a:r>
            <a:endParaRPr 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7391400" cy="7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Stochastic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only a single training point at a time</a:t>
            </a:r>
          </a:p>
          <a:p>
            <a:r>
              <a:rPr lang="en-US" dirty="0" smtClean="0"/>
              <a:t>Cycle through the same training data as many times as is necessary, taking a step after considering each single example</a:t>
            </a:r>
          </a:p>
          <a:p>
            <a:r>
              <a:rPr lang="en-US" dirty="0" smtClean="0"/>
              <a:t>“Often” faster than batch gradient descent.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Stochastic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With a fixed learning rate α, however, it does not guarantee convergence;</a:t>
            </a:r>
          </a:p>
          <a:p>
            <a:pPr lvl="1"/>
            <a:r>
              <a:rPr lang="en-US" dirty="0" smtClean="0"/>
              <a:t>it can oscillate around the minimum without settling down. In some cases, as we see later,</a:t>
            </a:r>
          </a:p>
          <a:p>
            <a:r>
              <a:rPr lang="en-US" dirty="0" smtClean="0"/>
              <a:t>A schedule of decreasing learning rates (as in simulated annealing) can guarantee convergence.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Stochastic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also be used in an “online” setting</a:t>
            </a:r>
          </a:p>
          <a:p>
            <a:pPr lvl="1"/>
            <a:r>
              <a:rPr lang="en-US" dirty="0" smtClean="0"/>
              <a:t>where new data are coming in one at a time</a:t>
            </a:r>
          </a:p>
          <a:p>
            <a:pPr lvl="1"/>
            <a:r>
              <a:rPr lang="en-US" dirty="0" smtClean="0"/>
              <a:t>And we need to update the model as new data arrives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Introduce a dummy input attribute, x</a:t>
            </a:r>
            <a:r>
              <a:rPr lang="en-US" sz="2400" dirty="0" smtClean="0"/>
              <a:t>j</a:t>
            </a:r>
            <a:r>
              <a:rPr lang="en-US" dirty="0" smtClean="0"/>
              <a:t>,</a:t>
            </a:r>
            <a:r>
              <a:rPr lang="en-US" sz="2000" dirty="0" smtClean="0"/>
              <a:t>0</a:t>
            </a:r>
            <a:r>
              <a:rPr lang="en-US" dirty="0" smtClean="0"/>
              <a:t>, which is defined as always equal to 1</a:t>
            </a:r>
          </a:p>
          <a:p>
            <a:pPr lvl="1"/>
            <a:r>
              <a:rPr lang="en-US" dirty="0" smtClean="0"/>
              <a:t>Dot product of weight vector and input vector</a:t>
            </a:r>
          </a:p>
          <a:p>
            <a:pPr lvl="1"/>
            <a:r>
              <a:rPr lang="en-US" dirty="0" smtClean="0"/>
              <a:t>Can also utilize matrix operations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132" y="1295400"/>
            <a:ext cx="8796868" cy="9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648200"/>
            <a:ext cx="60786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962400"/>
            <a:ext cx="7696200" cy="130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752600"/>
            <a:ext cx="6096000" cy="134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hypothesis </a:t>
            </a:r>
            <a:r>
              <a:rPr lang="en-US" b="1" dirty="0" smtClean="0"/>
              <a:t>generalizes </a:t>
            </a:r>
            <a:r>
              <a:rPr lang="en-US" dirty="0" smtClean="0"/>
              <a:t>well if it predicts the value of y for novel examples with high accuracy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hypothesis is </a:t>
            </a:r>
            <a:r>
              <a:rPr lang="en-US" b="1" dirty="0" smtClean="0"/>
              <a:t>consistent </a:t>
            </a:r>
            <a:r>
              <a:rPr lang="en-US" dirty="0" smtClean="0"/>
              <a:t>if it agrees with all the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Both Model fit the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15043"/>
            <a:ext cx="7162800" cy="398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Which model should we select?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7159174" cy="51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14400" y="2286000"/>
            <a:ext cx="76962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3581400"/>
            <a:ext cx="76962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5181600"/>
            <a:ext cx="76962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2" name="Picture 2" descr="http://cdn.images.express.co.uk/img/dynamic/72/590x/Rafael-Nadal-Nadal-French-Open-Roland-Garros-Andrey-Kuznetsov-Tennis-58109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514600"/>
            <a:ext cx="5619750" cy="3333750"/>
          </a:xfrm>
          <a:prstGeom prst="rect">
            <a:avLst/>
          </a:prstGeom>
          <a:noFill/>
        </p:spPr>
      </p:pic>
      <p:sp>
        <p:nvSpPr>
          <p:cNvPr id="10" name="Oval Callout 9"/>
          <p:cNvSpPr/>
          <p:nvPr/>
        </p:nvSpPr>
        <p:spPr>
          <a:xfrm>
            <a:off x="2971800" y="228600"/>
            <a:ext cx="4267200" cy="2212848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Seems Like</a:t>
            </a:r>
            <a:r>
              <a:rPr lang="en-US" sz="2400" b="1" dirty="0" smtClean="0">
                <a:solidFill>
                  <a:schemeClr val="tx1"/>
                </a:solidFill>
              </a:rPr>
              <a:t> I really enjoy it when the outlook is overcast!!!!!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Ockham’s 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prefer the </a:t>
            </a:r>
            <a:r>
              <a:rPr lang="en-US" i="1" dirty="0" smtClean="0"/>
              <a:t>simplest </a:t>
            </a:r>
            <a:r>
              <a:rPr lang="en-US" dirty="0" smtClean="0"/>
              <a:t>hypothesis consistent with the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Models Generalize Well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15043"/>
            <a:ext cx="7162800" cy="398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Models Generalize Well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78102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Expressiveness of Hypothesis Space vs. Learning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expressive hypothesis may require a heavier computation </a:t>
            </a:r>
          </a:p>
          <a:p>
            <a:endParaRPr lang="en-US" dirty="0" smtClean="0"/>
          </a:p>
          <a:p>
            <a:r>
              <a:rPr lang="en-US" dirty="0" smtClean="0"/>
              <a:t>Simple Models</a:t>
            </a:r>
          </a:p>
          <a:p>
            <a:pPr lvl="1"/>
            <a:r>
              <a:rPr lang="en-US" dirty="0" smtClean="0"/>
              <a:t>Can be learned with less heavy computation</a:t>
            </a:r>
          </a:p>
          <a:p>
            <a:pPr lvl="1"/>
            <a:r>
              <a:rPr lang="en-US" dirty="0" smtClean="0"/>
              <a:t>Can compute y fast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Look into Supervised Learning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686427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desire a hypothesis that fits the future unseen data best</a:t>
            </a:r>
          </a:p>
          <a:p>
            <a:endParaRPr lang="en-US" dirty="0" smtClean="0"/>
          </a:p>
          <a:p>
            <a:r>
              <a:rPr lang="en-US" dirty="0" smtClean="0"/>
              <a:t>How to know which hypothesis among many is better 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to measure the goodness of a hypothesis?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Stationarity</a:t>
            </a:r>
            <a:r>
              <a:rPr lang="en-US" b="1" dirty="0" smtClean="0"/>
              <a:t>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Stationarity</a:t>
            </a:r>
            <a:r>
              <a:rPr lang="en-US" b="1" dirty="0" smtClean="0"/>
              <a:t> Assumption: </a:t>
            </a:r>
            <a:r>
              <a:rPr lang="en-US" dirty="0" smtClean="0"/>
              <a:t>There is a probability distribution over examples that remains stationary over time.</a:t>
            </a:r>
          </a:p>
          <a:p>
            <a:r>
              <a:rPr lang="en-US" dirty="0" smtClean="0"/>
              <a:t>Each example data point (before we see it) is a random variable </a:t>
            </a:r>
            <a:r>
              <a:rPr lang="en-US" dirty="0" err="1" smtClean="0"/>
              <a:t>Ej</a:t>
            </a:r>
            <a:r>
              <a:rPr lang="en-US" dirty="0" smtClean="0"/>
              <a:t>, whose observed value </a:t>
            </a:r>
            <a:r>
              <a:rPr lang="en-US" dirty="0" err="1" smtClean="0"/>
              <a:t>ej</a:t>
            </a:r>
            <a:r>
              <a:rPr lang="en-US" dirty="0" smtClean="0"/>
              <a:t> = (</a:t>
            </a:r>
            <a:r>
              <a:rPr lang="en-US" dirty="0" err="1" smtClean="0"/>
              <a:t>xj</a:t>
            </a:r>
            <a:r>
              <a:rPr lang="en-US" dirty="0" smtClean="0"/>
              <a:t>, </a:t>
            </a:r>
            <a:r>
              <a:rPr lang="en-US" dirty="0" err="1" smtClean="0"/>
              <a:t>yj</a:t>
            </a:r>
            <a:r>
              <a:rPr lang="en-US" dirty="0" smtClean="0"/>
              <a:t>) is sampled from that distribution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Each data is independent of the previous examples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example has an identical prior probability distribution: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 that satisfy these assumptions are called </a:t>
            </a:r>
            <a:r>
              <a:rPr lang="en-US" sz="3300" b="1" i="1" dirty="0" smtClean="0"/>
              <a:t>independent and identically distributed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81400"/>
            <a:ext cx="523091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057400"/>
            <a:ext cx="5105399" cy="5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error rate </a:t>
            </a:r>
            <a:r>
              <a:rPr lang="en-US" dirty="0" smtClean="0"/>
              <a:t>of a hypothesis is the proportion of mistakes it makes</a:t>
            </a:r>
          </a:p>
          <a:p>
            <a:pPr lvl="1"/>
            <a:r>
              <a:rPr lang="en-US" dirty="0" smtClean="0"/>
              <a:t>the proportion of times that h(x) is not equal to y for an (x, y) example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 and Goodness of learner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rate can indicate “goodness” of a learner</a:t>
            </a:r>
          </a:p>
          <a:p>
            <a:r>
              <a:rPr lang="en-US" dirty="0" smtClean="0"/>
              <a:t>However, error rate on training set does not guarantee a “generalized” model</a:t>
            </a:r>
          </a:p>
          <a:p>
            <a:pPr lvl="1"/>
            <a:r>
              <a:rPr lang="en-US" dirty="0" smtClean="0"/>
              <a:t>Its like securing A+  by cramming the “leaked exam questions” just before exam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226" y="1295399"/>
            <a:ext cx="7159174" cy="51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4648200" y="228600"/>
            <a:ext cx="4267200" cy="2212848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What About When Its Sunny or Raining ????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Holdout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split the available data into a training set and test set </a:t>
            </a:r>
          </a:p>
          <a:p>
            <a:r>
              <a:rPr lang="en-US" dirty="0" smtClean="0"/>
              <a:t>Training: Use training set to learn the hypothesis h</a:t>
            </a:r>
          </a:p>
          <a:p>
            <a:r>
              <a:rPr lang="en-US" dirty="0" smtClean="0"/>
              <a:t>Evaluation: Use the test set on to measure the accuracy of h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Holdout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if we use half the data for the test set, then we are only training on half the data, and we may get a poor hypothesis. </a:t>
            </a:r>
          </a:p>
          <a:p>
            <a:pPr lvl="1"/>
            <a:r>
              <a:rPr lang="en-US" dirty="0" smtClean="0"/>
              <a:t>On the other hand, if we reserve only 10% of</a:t>
            </a:r>
            <a:br>
              <a:rPr lang="en-US" dirty="0" smtClean="0"/>
            </a:br>
            <a:r>
              <a:rPr lang="en-US" dirty="0" smtClean="0"/>
              <a:t>the data for the test set, then we may, by statistical chance, get a poor estimate of the actual accuracy.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k-fold cross-validation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split the data into k equal subsets. </a:t>
            </a:r>
          </a:p>
          <a:p>
            <a:r>
              <a:rPr lang="en-US" dirty="0" smtClean="0"/>
              <a:t>We then perform k rounds of learning</a:t>
            </a:r>
          </a:p>
          <a:p>
            <a:r>
              <a:rPr lang="en-US" dirty="0" smtClean="0"/>
              <a:t>On each round 1/k of the data is held out as a test set and the remaining examples are used as training data. </a:t>
            </a:r>
          </a:p>
          <a:p>
            <a:r>
              <a:rPr lang="en-US" dirty="0" smtClean="0"/>
              <a:t>A better estimate than a single score. </a:t>
            </a:r>
          </a:p>
          <a:p>
            <a:endParaRPr lang="en-US" dirty="0" smtClean="0"/>
          </a:p>
          <a:p>
            <a:r>
              <a:rPr lang="en-US" dirty="0" smtClean="0"/>
              <a:t>The extreme is k = n, also known as </a:t>
            </a:r>
            <a:r>
              <a:rPr lang="en-US" b="1" dirty="0" smtClean="0"/>
              <a:t>leave-one-out cross-validation </a:t>
            </a:r>
            <a:r>
              <a:rPr lang="en-US" dirty="0" smtClean="0"/>
              <a:t>or </a:t>
            </a:r>
            <a:r>
              <a:rPr lang="en-US" b="1" dirty="0" smtClean="0"/>
              <a:t>LOOCV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http://i.stack.imgur.com/0NbOY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4191000"/>
            <a:ext cx="8382000" cy="211437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00200"/>
            <a:ext cx="74676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Noise &amp;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noise in the training examples can lead to </a:t>
            </a:r>
            <a:r>
              <a:rPr lang="en-US" dirty="0" err="1" smtClean="0"/>
              <a:t>overfitting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667000"/>
            <a:ext cx="4495800" cy="310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2439194" y="5790406"/>
            <a:ext cx="457200" cy="158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602700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noisy example in this partition would have let the tree grow further </a:t>
            </a:r>
            <a:endParaRPr lang="en-US" sz="2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Coincidental Regularities &amp;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observations can show a pattern, which in fact are just coincidental</a:t>
            </a:r>
          </a:p>
          <a:p>
            <a:pPr lvl="1"/>
            <a:r>
              <a:rPr lang="en-US" dirty="0" smtClean="0"/>
              <a:t>The pattern may not be seen if more data is collected</a:t>
            </a:r>
          </a:p>
          <a:p>
            <a:r>
              <a:rPr lang="en-US" dirty="0" smtClean="0"/>
              <a:t>Coincidental Regularities can cause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main types of learning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Semi-Supervised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agent observes some example input output pairs and learns a function that maps from input to output</a:t>
            </a:r>
          </a:p>
          <a:p>
            <a:r>
              <a:rPr lang="en-US" dirty="0" smtClean="0"/>
              <a:t>Two basic types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Regression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Labeled Examples</a:t>
            </a:r>
          </a:p>
          <a:p>
            <a:r>
              <a:rPr lang="en-US" dirty="0" smtClean="0"/>
              <a:t>Given input-output pairs as example</a:t>
            </a:r>
          </a:p>
          <a:p>
            <a:r>
              <a:rPr lang="en-US" dirty="0" smtClean="0"/>
              <a:t>Learns a function/hypothesis that maps input to output</a:t>
            </a:r>
          </a:p>
          <a:p>
            <a:pPr lvl="1"/>
            <a:r>
              <a:rPr lang="en-US" dirty="0" smtClean="0"/>
              <a:t>Can be thought as there is a teacher/oracle who gives you “labeled examples”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Character Recognition(Classification)</a:t>
            </a:r>
            <a:endParaRPr lang="en-US" dirty="0"/>
          </a:p>
        </p:txBody>
      </p:sp>
      <p:pic>
        <p:nvPicPr>
          <p:cNvPr id="4" name="Content Placeholder 3" descr="oc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3962400"/>
            <a:ext cx="4572000" cy="230682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486400" y="1600200"/>
            <a:ext cx="3200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say we  have 1000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worked-out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examples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We can then </a:t>
            </a:r>
            <a:r>
              <a:rPr lang="en-US" sz="3200" baseline="0" dirty="0" smtClean="0">
                <a:solidFill>
                  <a:srgbClr val="FF0000"/>
                </a:solidFill>
              </a:rPr>
              <a:t>train </a:t>
            </a:r>
            <a:r>
              <a:rPr lang="en-US" sz="3200" baseline="0" dirty="0" smtClean="0"/>
              <a:t>an</a:t>
            </a:r>
            <a:r>
              <a:rPr lang="en-US" sz="3200" dirty="0" smtClean="0"/>
              <a:t> algorithm with these examples, which can then recognize </a:t>
            </a:r>
            <a:r>
              <a:rPr lang="en-US" sz="3200" dirty="0" smtClean="0">
                <a:solidFill>
                  <a:srgbClr val="FF0000"/>
                </a:solidFill>
              </a:rPr>
              <a:t>unseen</a:t>
            </a:r>
            <a:r>
              <a:rPr lang="en-US" sz="3200" dirty="0" smtClean="0"/>
              <a:t> examples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226" y="1295399"/>
            <a:ext cx="7159174" cy="51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914400" y="2590800"/>
            <a:ext cx="7391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3960812"/>
            <a:ext cx="7391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" y="5562600"/>
            <a:ext cx="7391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5865812"/>
            <a:ext cx="7391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Training Examples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371600"/>
          <a:ext cx="419100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Zero</a:t>
                      </a:r>
                      <a:endParaRPr lang="en-US" dirty="0"/>
                    </a:p>
                  </a:txBody>
                  <a:tcPr anchor="ctr"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Three</a:t>
                      </a:r>
                      <a:endParaRPr lang="en-US" sz="3200" dirty="0"/>
                    </a:p>
                  </a:txBody>
                  <a:tcPr anchor="ctr"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Five</a:t>
                      </a:r>
                      <a:endParaRPr lang="en-US" sz="3200" dirty="0"/>
                    </a:p>
                  </a:txBody>
                  <a:tcPr anchor="ctr"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Nine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815340" cy="868680"/>
          </a:xfrm>
          <a:prstGeom prst="rect">
            <a:avLst/>
          </a:prstGeom>
        </p:spPr>
      </p:pic>
      <p:pic>
        <p:nvPicPr>
          <p:cNvPr id="8" name="Picture 7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00400"/>
            <a:ext cx="754380" cy="777240"/>
          </a:xfrm>
          <a:prstGeom prst="rect">
            <a:avLst/>
          </a:prstGeom>
        </p:spPr>
      </p:pic>
      <p:pic>
        <p:nvPicPr>
          <p:cNvPr id="9" name="Picture 8" descr="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267200"/>
            <a:ext cx="731520" cy="792480"/>
          </a:xfrm>
          <a:prstGeom prst="rect">
            <a:avLst/>
          </a:prstGeom>
        </p:spPr>
      </p:pic>
      <p:pic>
        <p:nvPicPr>
          <p:cNvPr id="10" name="Picture 9" descr="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5334000"/>
            <a:ext cx="822960" cy="73914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24400" y="1371600"/>
          <a:ext cx="419100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Zero</a:t>
                      </a:r>
                      <a:endParaRPr lang="en-US" dirty="0"/>
                    </a:p>
                  </a:txBody>
                  <a:tcPr anchor="ctr"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Zero</a:t>
                      </a:r>
                      <a:endParaRPr lang="en-US" sz="3200" dirty="0"/>
                    </a:p>
                  </a:txBody>
                  <a:tcPr anchor="ctr"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Zero</a:t>
                      </a:r>
                      <a:endParaRPr lang="en-US" sz="3200" dirty="0"/>
                    </a:p>
                  </a:txBody>
                  <a:tcPr anchor="ctr"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Zero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Picture 11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981200"/>
            <a:ext cx="815340" cy="868680"/>
          </a:xfrm>
          <a:prstGeom prst="rect">
            <a:avLst/>
          </a:prstGeom>
        </p:spPr>
      </p:pic>
      <p:pic>
        <p:nvPicPr>
          <p:cNvPr id="13" name="Picture 12" descr="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3234991"/>
            <a:ext cx="754380" cy="708058"/>
          </a:xfrm>
          <a:prstGeom prst="rect">
            <a:avLst/>
          </a:prstGeom>
        </p:spPr>
      </p:pic>
      <p:pic>
        <p:nvPicPr>
          <p:cNvPr id="14" name="Picture 13" descr="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4273752"/>
            <a:ext cx="731520" cy="779376"/>
          </a:xfrm>
          <a:prstGeom prst="rect">
            <a:avLst/>
          </a:prstGeom>
        </p:spPr>
      </p:pic>
      <p:pic>
        <p:nvPicPr>
          <p:cNvPr id="15" name="Picture 14" descr="9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733" y="5334000"/>
            <a:ext cx="787494" cy="739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Approximation/Regression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have information about </a:t>
            </a:r>
            <a:r>
              <a:rPr lang="en-US" dirty="0" err="1" smtClean="0"/>
              <a:t>Tamim</a:t>
            </a:r>
            <a:r>
              <a:rPr lang="en-US" dirty="0" smtClean="0"/>
              <a:t> </a:t>
            </a:r>
            <a:r>
              <a:rPr lang="en-US" dirty="0" err="1" smtClean="0"/>
              <a:t>Iqbal’s</a:t>
            </a:r>
            <a:r>
              <a:rPr lang="en-US" dirty="0" smtClean="0"/>
              <a:t> last 100 One Day innings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will be </a:t>
            </a:r>
            <a:r>
              <a:rPr lang="en-US" dirty="0" err="1" smtClean="0"/>
              <a:t>Tamim</a:t>
            </a:r>
            <a:r>
              <a:rPr lang="en-US" dirty="0" smtClean="0"/>
              <a:t> </a:t>
            </a:r>
            <a:r>
              <a:rPr lang="en-US" dirty="0" err="1" smtClean="0"/>
              <a:t>Iqbal’s</a:t>
            </a:r>
            <a:r>
              <a:rPr lang="en-US" dirty="0" smtClean="0"/>
              <a:t> score if??</a:t>
            </a:r>
          </a:p>
          <a:p>
            <a:pPr lvl="1"/>
            <a:r>
              <a:rPr lang="en-US" dirty="0" smtClean="0"/>
              <a:t>Weather – Mild, Pitch – Flat, Venue-Dhaka D/N- No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209800"/>
          <a:ext cx="7696200" cy="283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/>
                <a:gridCol w="1282700"/>
                <a:gridCol w="1282700"/>
                <a:gridCol w="1282700"/>
                <a:gridCol w="1282700"/>
                <a:gridCol w="1282700"/>
              </a:tblGrid>
              <a:tr h="7128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Weather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Venue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Day/Night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  <a:tr h="393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Mirpur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</a:tr>
              <a:tr h="393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Auckland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  <a:tr h="393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Dusty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anchor="ctr"/>
                </a:tc>
              </a:tr>
              <a:tr h="543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393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Mirpur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agent learns patterns in the input even though no explicit  feedback is supplied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most common unsupervised learning task is </a:t>
            </a:r>
            <a:r>
              <a:rPr lang="en-US" b="1" dirty="0" smtClean="0"/>
              <a:t>clustering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 group of </a:t>
            </a:r>
            <a:r>
              <a:rPr lang="en-US" sz="3500" i="1" dirty="0" smtClean="0"/>
              <a:t>similar</a:t>
            </a:r>
            <a:r>
              <a:rPr lang="en-US" dirty="0" smtClean="0"/>
              <a:t> points</a:t>
            </a:r>
          </a:p>
          <a:p>
            <a:endParaRPr lang="en-US" dirty="0" smtClean="0"/>
          </a:p>
          <a:p>
            <a:r>
              <a:rPr lang="en-US" dirty="0" smtClean="0"/>
              <a:t>Help marketers discover distinct groups in their customer bases, and then use this knowledge to develop targeted marketing programs</a:t>
            </a:r>
          </a:p>
          <a:p>
            <a:endParaRPr lang="en-US" dirty="0" smtClean="0"/>
          </a:p>
          <a:p>
            <a:r>
              <a:rPr lang="en-US" dirty="0" smtClean="0"/>
              <a:t>Each customer may be represented by their salary, amount of products bought per month, living place, education, qualification, number of credit cards used, etc. 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4191000" cy="272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495800"/>
            <a:ext cx="5504793" cy="2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agent learns from a series of reinforcements</a:t>
            </a:r>
          </a:p>
          <a:p>
            <a:pPr lvl="1"/>
            <a:r>
              <a:rPr lang="en-US" dirty="0" smtClean="0"/>
              <a:t>rewards or punishments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difference between</a:t>
            </a:r>
            <a:br>
              <a:rPr lang="en-US" dirty="0" smtClean="0"/>
            </a:br>
            <a:r>
              <a:rPr lang="en-US" dirty="0" smtClean="0"/>
              <a:t>reinforcement learning and supervised learning ????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Types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main types arise based on the type of feedback that the agent gets from the environment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importance of feature vector</a:t>
            </a:r>
            <a:br>
              <a:rPr lang="en-US" dirty="0" smtClean="0"/>
            </a:br>
            <a:r>
              <a:rPr lang="en-US" dirty="0" smtClean="0"/>
              <a:t>in case of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features should actually have effect on the classification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 Vector and feature space</a:t>
            </a:r>
          </a:p>
          <a:p>
            <a:r>
              <a:rPr lang="en-US" dirty="0" smtClean="0"/>
              <a:t>Over Fitting</a:t>
            </a:r>
          </a:p>
          <a:p>
            <a:r>
              <a:rPr lang="en-US" dirty="0" smtClean="0"/>
              <a:t>Generalization</a:t>
            </a:r>
          </a:p>
          <a:p>
            <a:r>
              <a:rPr lang="en-US" dirty="0" smtClean="0"/>
              <a:t>Training, Test, and Validation Data</a:t>
            </a:r>
          </a:p>
          <a:p>
            <a:r>
              <a:rPr lang="en-US" dirty="0" smtClean="0"/>
              <a:t>Noise in training data</a:t>
            </a:r>
          </a:p>
          <a:p>
            <a:r>
              <a:rPr lang="en-US" dirty="0" smtClean="0"/>
              <a:t>Hypothesis, Hypothesis Space</a:t>
            </a:r>
          </a:p>
          <a:p>
            <a:r>
              <a:rPr lang="en-US" dirty="0" smtClean="0"/>
              <a:t>Weight Vector, Weight Space</a:t>
            </a:r>
          </a:p>
          <a:p>
            <a:r>
              <a:rPr lang="en-US" dirty="0" smtClean="0"/>
              <a:t>Etc..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5" name="Picture 4" descr="sun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717804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https://www.youtube.com/watch?v=xM62SpKAZHU</a:t>
            </a:r>
          </a:p>
          <a:p>
            <a:r>
              <a:rPr lang="en-US" sz="2800" dirty="0" smtClean="0">
                <a:hlinkClick r:id="rId2"/>
              </a:rPr>
              <a:t>https://www.youtube.com/watch?v=NV9xViSfoBA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4400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en-US" sz="34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1669</Words>
  <Application>Microsoft Office PowerPoint</Application>
  <PresentationFormat>On-screen Show (4:3)</PresentationFormat>
  <Paragraphs>333</Paragraphs>
  <Slides>91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Aharoni</vt:lpstr>
      <vt:lpstr>Arial</vt:lpstr>
      <vt:lpstr>Bauhaus 93</vt:lpstr>
      <vt:lpstr>Calibri</vt:lpstr>
      <vt:lpstr>Wingdings</vt:lpstr>
      <vt:lpstr>Office Theme</vt:lpstr>
      <vt:lpstr>Learning - From Examples</vt:lpstr>
      <vt:lpstr>What Is Machine Learning</vt:lpstr>
      <vt:lpstr>PowerPoint Presentation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PowerPoint Presentation</vt:lpstr>
      <vt:lpstr>PowerPoint Presentation</vt:lpstr>
      <vt:lpstr>Learned Tree for Prediction</vt:lpstr>
      <vt:lpstr>PowerPoint Presentation</vt:lpstr>
      <vt:lpstr>Feature Vector</vt:lpstr>
      <vt:lpstr>PowerPoint Presentation</vt:lpstr>
      <vt:lpstr>PowerPoint Presentation</vt:lpstr>
      <vt:lpstr>PowerPoint Presentation</vt:lpstr>
      <vt:lpstr>Entropy</vt:lpstr>
      <vt:lpstr>Entropy</vt:lpstr>
      <vt:lpstr>PowerPoint Presentation</vt:lpstr>
      <vt:lpstr>PowerPoint Presentation</vt:lpstr>
      <vt:lpstr>Information 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From Examples</vt:lpstr>
      <vt:lpstr>Supervised Learning</vt:lpstr>
      <vt:lpstr>Supervised Learning - Training Phase</vt:lpstr>
      <vt:lpstr>Supervised Learning - Test Phase</vt:lpstr>
      <vt:lpstr>Let us consider a new problem!!!</vt:lpstr>
      <vt:lpstr>Let us consider a new problem!!!</vt:lpstr>
      <vt:lpstr>Have you seen any method/ tool that can solve this problem????</vt:lpstr>
      <vt:lpstr>Univariate Linear Regression</vt:lpstr>
      <vt:lpstr>Univariate Linear Regression</vt:lpstr>
      <vt:lpstr>Univariate linear regression</vt:lpstr>
      <vt:lpstr>Hypothesis</vt:lpstr>
      <vt:lpstr>Weight Space</vt:lpstr>
      <vt:lpstr>Weight Space</vt:lpstr>
      <vt:lpstr>Greedy Local Search</vt:lpstr>
      <vt:lpstr>Gradient Descent</vt:lpstr>
      <vt:lpstr>Gradient Descent</vt:lpstr>
      <vt:lpstr>Gradient Descent</vt:lpstr>
      <vt:lpstr>Gradient Descent</vt:lpstr>
      <vt:lpstr>Calculating the derivatives</vt:lpstr>
      <vt:lpstr>Interpretation of the Gradient Descent Algorithm</vt:lpstr>
      <vt:lpstr>Batch Gradient Descent</vt:lpstr>
      <vt:lpstr>Stochastic Gradient Descent</vt:lpstr>
      <vt:lpstr>Stochastic Gradient Descent</vt:lpstr>
      <vt:lpstr>Stochastic Gradient Descent</vt:lpstr>
      <vt:lpstr>Multivariate LR</vt:lpstr>
      <vt:lpstr>Multivariate LR</vt:lpstr>
      <vt:lpstr>Generalization</vt:lpstr>
      <vt:lpstr>Consistent Hypothesis</vt:lpstr>
      <vt:lpstr>Both Model fit the data</vt:lpstr>
      <vt:lpstr>Ockham’s Razor</vt:lpstr>
      <vt:lpstr>Simpler Models Generalize Well</vt:lpstr>
      <vt:lpstr>Simpler Models Generalize Well</vt:lpstr>
      <vt:lpstr>Expressiveness of Hypothesis Space vs. Learning Complexity</vt:lpstr>
      <vt:lpstr>Probabilistic Look into Supervised Learning</vt:lpstr>
      <vt:lpstr>Evaluating Hypothesis</vt:lpstr>
      <vt:lpstr>Stationarity Assumption</vt:lpstr>
      <vt:lpstr>I.I.D</vt:lpstr>
      <vt:lpstr>Error Rate</vt:lpstr>
      <vt:lpstr>Error Rate and Goodness of learner</vt:lpstr>
      <vt:lpstr>Holdout Cross-Validation</vt:lpstr>
      <vt:lpstr>Holdout Cross-Validation</vt:lpstr>
      <vt:lpstr>k-fold cross-validation</vt:lpstr>
      <vt:lpstr>Overfitting</vt:lpstr>
      <vt:lpstr>Noise &amp; Overfitting</vt:lpstr>
      <vt:lpstr>Coincidental Regularities &amp; Overfitting</vt:lpstr>
      <vt:lpstr>Learning</vt:lpstr>
      <vt:lpstr>Supervised Learning</vt:lpstr>
      <vt:lpstr>Supervised Learning</vt:lpstr>
      <vt:lpstr>Example – Character Recognition(Classification)</vt:lpstr>
      <vt:lpstr> Training Examples</vt:lpstr>
      <vt:lpstr>Function Approximation/Regression</vt:lpstr>
      <vt:lpstr>Unsupervised Learning</vt:lpstr>
      <vt:lpstr>Clustering</vt:lpstr>
      <vt:lpstr>Clustering</vt:lpstr>
      <vt:lpstr>Reinforcement Learning</vt:lpstr>
      <vt:lpstr>What is the difference between reinforcement learning and supervised learning ???? </vt:lpstr>
      <vt:lpstr>Three Main Types of Learning</vt:lpstr>
      <vt:lpstr>The importance of feature vector in case of supervised learning</vt:lpstr>
      <vt:lpstr>Important Concepts to learn</vt:lpstr>
      <vt:lpstr>Reinforcement Learning Demos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SOYKOT</cp:lastModifiedBy>
  <cp:revision>178</cp:revision>
  <dcterms:created xsi:type="dcterms:W3CDTF">2013-11-24T04:06:18Z</dcterms:created>
  <dcterms:modified xsi:type="dcterms:W3CDTF">2020-09-26T02:06:34Z</dcterms:modified>
</cp:coreProperties>
</file>