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ED16-2B24-4A08-904D-36E4AB15156A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9F19D-68E1-432A-B7E0-8346010A9B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A6FE9EB-108D-47CD-8C83-5F88DB7AF07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latin typeface="Times" pitchFamily="-8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AC2C515-1E3B-4239-B9D9-07FBB571F762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latin typeface="Times" pitchFamily="-8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33A0CA1-A2B8-4A1F-A0A5-57EB210C3FAB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latin typeface="Times" pitchFamily="-8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659E2C4-A172-4A43-9B33-9095B3362B23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latin typeface="Times" pitchFamily="-8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0E2BA80-6ACA-44D1-B5F6-FE06DFB12007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latin typeface="Times" pitchFamily="-8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EFE6100-94A3-4064-A4FC-593E3942DE73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latin typeface="Times" pitchFamily="-8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E54E417-3844-4A78-9773-9972B7F31DD8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latin typeface="Times" pitchFamily="-8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B41D876-602E-48A1-879E-301A54923F6D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latin typeface="Times" pitchFamily="-8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076C2F9-545E-49C1-8CDA-9D87B227969D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latin typeface="Times" pitchFamily="-8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A3AA548-527B-4B14-8F81-4EEEC3C55503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latin typeface="Times" pitchFamily="-8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569B57A-04F2-4196-AD21-E4C7871D29F7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latin typeface="Times" pitchFamily="-8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9EED20B-408F-4851-A954-B5B3C3C0DD1D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latin typeface="Times" pitchFamily="-8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050BE46-3CC9-4A77-94E1-0CC8FD6C79AA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latin typeface="Times" pitchFamily="-8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7BAE562-F0AA-4679-B023-575E1DD8900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latin typeface="Times" pitchFamily="-8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2E910C0-1487-4E29-BCEC-3C399756D1E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latin typeface="Times" pitchFamily="-8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95A9E22-7829-4560-AE79-070AED46A07B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latin typeface="Times" pitchFamily="-8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A12260D-FA89-4866-9328-BC8A2573E964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latin typeface="Times" pitchFamily="-8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5F51037-D3DA-4C7B-85E9-5A65B322B062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latin typeface="Times" pitchFamily="-8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A99EB3B-2170-4F69-820B-8816EEA4525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latin typeface="Times" pitchFamily="-8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EF4676A-6D18-4DEB-AD45-4008E7E350C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latin typeface="Times" pitchFamily="-8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Object-Oriented Software Engineering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276600"/>
            <a:ext cx="64008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Chapter 1: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Software and Software Engineering</a:t>
            </a:r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What is Software Engineering?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smtClean="0"/>
              <a:t>Cost, time and other constraints</a:t>
            </a:r>
          </a:p>
          <a:p>
            <a:pPr lvl="1"/>
            <a:r>
              <a:rPr lang="en-US" smtClean="0"/>
              <a:t>Finite resources</a:t>
            </a:r>
          </a:p>
          <a:p>
            <a:pPr lvl="1"/>
            <a:r>
              <a:rPr lang="en-US" smtClean="0"/>
              <a:t>The benefit must outweigh the cost</a:t>
            </a:r>
          </a:p>
          <a:p>
            <a:pPr lvl="1"/>
            <a:r>
              <a:rPr lang="en-US" smtClean="0"/>
              <a:t>Others are competing to do the job cheaper and faster</a:t>
            </a:r>
          </a:p>
          <a:p>
            <a:pPr lvl="1"/>
            <a:r>
              <a:rPr lang="en-US" smtClean="0"/>
              <a:t>Inaccurate estimates of cost and time have caused many project failures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/>
              <a:t>Chapter 1: Software and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75F234FC-A8C8-4EAB-A5B5-F97D4269E290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Software Engineering Profession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marL="0" indent="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 smtClean="0"/>
              <a:t>The term Software Engineering was coined in 1968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 smtClean="0"/>
              <a:t>People began to realize that the principles of engineering should be applied to software development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1400" dirty="0" smtClean="0"/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 smtClean="0"/>
              <a:t>Engineering is a licensed profession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 smtClean="0"/>
              <a:t>In order to protect the public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 smtClean="0"/>
              <a:t>Engineers design artifacts following well accepted practices which involve the application of science, mathematics and economics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 smtClean="0"/>
              <a:t>Ethical practice is also a key </a:t>
            </a:r>
            <a:r>
              <a:rPr lang="en-US" dirty="0" smtClean="0"/>
              <a:t>tenet (principle) </a:t>
            </a:r>
            <a:r>
              <a:rPr lang="en-US" dirty="0" smtClean="0"/>
              <a:t>of the profession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1400" dirty="0" smtClean="0"/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 smtClean="0"/>
              <a:t>In many countries, much software engineering does not require an engineering </a:t>
            </a:r>
            <a:r>
              <a:rPr lang="en-US" dirty="0" smtClean="0"/>
              <a:t>license, </a:t>
            </a:r>
            <a:r>
              <a:rPr lang="en-US" dirty="0" smtClean="0"/>
              <a:t>but is still engineering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/>
              <a:t>Chapter 1: Software and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E9769161-B160-450C-BE45-80CCE41FD374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Software Engineering Code of Ethics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371600"/>
            <a:ext cx="7772400" cy="4800600"/>
          </a:xfrm>
        </p:spPr>
        <p:txBody>
          <a:bodyPr rtlCol="0">
            <a:normAutofit fontScale="92500" lnSpcReduction="20000"/>
          </a:bodyPr>
          <a:lstStyle/>
          <a:p>
            <a:pPr marL="190500" lvl="1" indent="0" fontAlgn="auto">
              <a:spcAft>
                <a:spcPts val="0"/>
              </a:spcAft>
              <a:buFontTx/>
              <a:buNone/>
              <a:defRPr/>
            </a:pPr>
            <a:endParaRPr lang="en-US" sz="1400" dirty="0" smtClean="0"/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/>
              <a:t>Software engineers shall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Act consistently with </a:t>
            </a:r>
            <a:r>
              <a:rPr lang="en-US" dirty="0" smtClean="0">
                <a:solidFill>
                  <a:srgbClr val="FF0000"/>
                </a:solidFill>
              </a:rPr>
              <a:t>public interest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Act in the </a:t>
            </a:r>
            <a:r>
              <a:rPr lang="en-US" dirty="0" smtClean="0">
                <a:solidFill>
                  <a:srgbClr val="FF0000"/>
                </a:solidFill>
              </a:rPr>
              <a:t>best interests of their clients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Develop and maintain with the </a:t>
            </a:r>
            <a:r>
              <a:rPr lang="en-US" dirty="0" smtClean="0">
                <a:solidFill>
                  <a:srgbClr val="FF0000"/>
                </a:solidFill>
              </a:rPr>
              <a:t>highest standards </a:t>
            </a:r>
            <a:r>
              <a:rPr lang="en-US" dirty="0" smtClean="0"/>
              <a:t>possible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Maintain </a:t>
            </a:r>
            <a:r>
              <a:rPr lang="en-US" dirty="0" smtClean="0">
                <a:solidFill>
                  <a:srgbClr val="FF0000"/>
                </a:solidFill>
              </a:rPr>
              <a:t>integrity and independence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Promote an </a:t>
            </a:r>
            <a:r>
              <a:rPr lang="en-US" dirty="0" smtClean="0">
                <a:solidFill>
                  <a:srgbClr val="FF0000"/>
                </a:solidFill>
              </a:rPr>
              <a:t>ethical</a:t>
            </a:r>
            <a:r>
              <a:rPr lang="en-US" dirty="0" smtClean="0"/>
              <a:t> approach in </a:t>
            </a:r>
            <a:r>
              <a:rPr lang="en-US" dirty="0" smtClean="0">
                <a:solidFill>
                  <a:srgbClr val="FF0000"/>
                </a:solidFill>
              </a:rPr>
              <a:t>management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Advance the integrity and </a:t>
            </a:r>
            <a:r>
              <a:rPr lang="en-US" dirty="0" smtClean="0">
                <a:solidFill>
                  <a:srgbClr val="FF0000"/>
                </a:solidFill>
              </a:rPr>
              <a:t>reputation of the profession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Be fair and </a:t>
            </a:r>
            <a:r>
              <a:rPr lang="en-US" dirty="0" smtClean="0">
                <a:solidFill>
                  <a:srgbClr val="FF0000"/>
                </a:solidFill>
              </a:rPr>
              <a:t>supportive to colleagues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Participate in </a:t>
            </a:r>
            <a:r>
              <a:rPr lang="en-US" dirty="0" smtClean="0">
                <a:solidFill>
                  <a:srgbClr val="FF0000"/>
                </a:solidFill>
              </a:rPr>
              <a:t>lifelong learning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/>
              <a:t>Chapter 1: Software and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90F9A1DF-E0FD-42B1-8081-C7A7DDBD50CF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Software Quality...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219200"/>
            <a:ext cx="7543800" cy="4800600"/>
          </a:xfrm>
        </p:spPr>
        <p:txBody>
          <a:bodyPr rtlCol="0">
            <a:normAutofit fontScale="85000" lnSpcReduction="20000"/>
          </a:bodyPr>
          <a:lstStyle/>
          <a:p>
            <a:pPr marL="0" indent="0" fontAlgn="auto">
              <a:spcAft>
                <a:spcPts val="0"/>
              </a:spcAft>
              <a:defRPr/>
            </a:pPr>
            <a:r>
              <a:rPr lang="en-US" smtClean="0"/>
              <a:t>Usability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mtClean="0"/>
              <a:t>Users can learn it and fast and get their job done easily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en-US" smtClean="0"/>
              <a:t>Efficiency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mtClean="0"/>
              <a:t>It doesn</a:t>
            </a:r>
            <a:r>
              <a:rPr lang="ja-JP" altLang="en-US" smtClean="0">
                <a:latin typeface="Arial" pitchFamily="34" charset="0"/>
              </a:rPr>
              <a:t>’</a:t>
            </a:r>
            <a:r>
              <a:rPr lang="en-US" altLang="ja-JP" smtClean="0"/>
              <a:t>t waste resources such as CPU time and memory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en-US" smtClean="0"/>
              <a:t>Reliability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mtClean="0"/>
              <a:t>It does what it is required to do without failing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en-US" smtClean="0"/>
              <a:t>Maintainability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mtClean="0"/>
              <a:t>It can be easily changed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en-US" smtClean="0"/>
              <a:t>Reusability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mtClean="0"/>
              <a:t>Its parts can be used in other projects, so reprogramming is not needed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/>
              <a:t>Chapter 1: Software and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732874CC-09C3-471E-B768-471E7425EE6D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Software Quality and Stakeholders</a:t>
            </a:r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/>
              <a:t>Chapter 1: Software and Software Engineering</a:t>
            </a:r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A0D2D609-442A-49CE-8F75-EC0CA9EBC809}" type="slidenum">
              <a:rPr lang="en-US"/>
              <a:pPr>
                <a:defRPr/>
              </a:pPr>
              <a:t>14</a:t>
            </a:fld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236913" y="3197225"/>
            <a:ext cx="1973262" cy="801688"/>
            <a:chOff x="2039" y="2014"/>
            <a:chExt cx="1243" cy="505"/>
          </a:xfrm>
        </p:grpSpPr>
        <p:sp>
          <p:nvSpPr>
            <p:cNvPr id="15395" name="Oval 8"/>
            <p:cNvSpPr>
              <a:spLocks noChangeArrowheads="1"/>
            </p:cNvSpPr>
            <p:nvPr/>
          </p:nvSpPr>
          <p:spPr bwMode="auto">
            <a:xfrm>
              <a:off x="2039" y="2014"/>
              <a:ext cx="1243" cy="50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6" name="Rectangle 9"/>
            <p:cNvSpPr>
              <a:spLocks noChangeArrowheads="1"/>
            </p:cNvSpPr>
            <p:nvPr/>
          </p:nvSpPr>
          <p:spPr bwMode="auto">
            <a:xfrm>
              <a:off x="2283" y="2053"/>
              <a:ext cx="75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2000">
                  <a:solidFill>
                    <a:srgbClr val="000000"/>
                  </a:solidFill>
                </a:rPr>
                <a:t>QUALITY </a:t>
              </a:r>
              <a:endParaRPr lang="en-CA"/>
            </a:p>
          </p:txBody>
        </p:sp>
        <p:sp>
          <p:nvSpPr>
            <p:cNvPr id="15397" name="Rectangle 10"/>
            <p:cNvSpPr>
              <a:spLocks noChangeArrowheads="1"/>
            </p:cNvSpPr>
            <p:nvPr/>
          </p:nvSpPr>
          <p:spPr bwMode="auto">
            <a:xfrm>
              <a:off x="2283" y="2243"/>
              <a:ext cx="86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CA" sz="2000">
                  <a:solidFill>
                    <a:srgbClr val="000000"/>
                  </a:solidFill>
                </a:rPr>
                <a:t>SOFTWARE</a:t>
              </a:r>
              <a:endParaRPr lang="en-CA"/>
            </a:p>
          </p:txBody>
        </p:sp>
      </p:grpSp>
      <p:sp>
        <p:nvSpPr>
          <p:cNvPr id="15366" name="Rectangle 12"/>
          <p:cNvSpPr>
            <a:spLocks noChangeArrowheads="1"/>
          </p:cNvSpPr>
          <p:nvPr/>
        </p:nvSpPr>
        <p:spPr bwMode="auto">
          <a:xfrm>
            <a:off x="1625600" y="4237038"/>
            <a:ext cx="1184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2000" b="1">
                <a:solidFill>
                  <a:srgbClr val="000000"/>
                </a:solidFill>
              </a:rPr>
              <a:t>Developer:</a:t>
            </a:r>
            <a:endParaRPr lang="en-CA"/>
          </a:p>
        </p:txBody>
      </p:sp>
      <p:sp>
        <p:nvSpPr>
          <p:cNvPr id="15367" name="Rectangle 13"/>
          <p:cNvSpPr>
            <a:spLocks noChangeArrowheads="1"/>
          </p:cNvSpPr>
          <p:nvPr/>
        </p:nvSpPr>
        <p:spPr bwMode="auto">
          <a:xfrm>
            <a:off x="2798763" y="4237038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2000">
                <a:solidFill>
                  <a:srgbClr val="000000"/>
                </a:solidFill>
              </a:rPr>
              <a:t> </a:t>
            </a:r>
            <a:endParaRPr lang="en-CA"/>
          </a:p>
        </p:txBody>
      </p:sp>
      <p:sp>
        <p:nvSpPr>
          <p:cNvPr id="15368" name="Rectangle 14"/>
          <p:cNvSpPr>
            <a:spLocks noChangeArrowheads="1"/>
          </p:cNvSpPr>
          <p:nvPr/>
        </p:nvSpPr>
        <p:spPr bwMode="auto">
          <a:xfrm>
            <a:off x="1625600" y="4537075"/>
            <a:ext cx="157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2000">
                <a:solidFill>
                  <a:srgbClr val="000000"/>
                </a:solidFill>
              </a:rPr>
              <a:t>easy to design; </a:t>
            </a:r>
            <a:endParaRPr lang="en-CA"/>
          </a:p>
        </p:txBody>
      </p:sp>
      <p:sp>
        <p:nvSpPr>
          <p:cNvPr id="15369" name="Rectangle 15"/>
          <p:cNvSpPr>
            <a:spLocks noChangeArrowheads="1"/>
          </p:cNvSpPr>
          <p:nvPr/>
        </p:nvSpPr>
        <p:spPr bwMode="auto">
          <a:xfrm>
            <a:off x="1625600" y="4837113"/>
            <a:ext cx="1798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2000">
                <a:solidFill>
                  <a:srgbClr val="000000"/>
                </a:solidFill>
              </a:rPr>
              <a:t>easy to maintain; </a:t>
            </a:r>
            <a:endParaRPr lang="en-CA"/>
          </a:p>
        </p:txBody>
      </p:sp>
      <p:sp>
        <p:nvSpPr>
          <p:cNvPr id="15370" name="Rectangle 16"/>
          <p:cNvSpPr>
            <a:spLocks noChangeArrowheads="1"/>
          </p:cNvSpPr>
          <p:nvPr/>
        </p:nvSpPr>
        <p:spPr bwMode="auto">
          <a:xfrm>
            <a:off x="1625600" y="5138738"/>
            <a:ext cx="2173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2000">
                <a:solidFill>
                  <a:srgbClr val="000000"/>
                </a:solidFill>
              </a:rPr>
              <a:t>easy to reuse its parts</a:t>
            </a:r>
            <a:endParaRPr lang="en-CA"/>
          </a:p>
        </p:txBody>
      </p:sp>
      <p:sp>
        <p:nvSpPr>
          <p:cNvPr id="15371" name="Rectangle 17"/>
          <p:cNvSpPr>
            <a:spLocks noChangeArrowheads="1"/>
          </p:cNvSpPr>
          <p:nvPr/>
        </p:nvSpPr>
        <p:spPr bwMode="auto">
          <a:xfrm>
            <a:off x="5148263" y="1330325"/>
            <a:ext cx="6556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2000" b="1">
                <a:solidFill>
                  <a:srgbClr val="000000"/>
                </a:solidFill>
              </a:rPr>
              <a:t>User: </a:t>
            </a:r>
            <a:endParaRPr lang="en-CA"/>
          </a:p>
        </p:txBody>
      </p:sp>
      <p:sp>
        <p:nvSpPr>
          <p:cNvPr id="15372" name="Rectangle 18"/>
          <p:cNvSpPr>
            <a:spLocks noChangeArrowheads="1"/>
          </p:cNvSpPr>
          <p:nvPr/>
        </p:nvSpPr>
        <p:spPr bwMode="auto">
          <a:xfrm>
            <a:off x="5148263" y="1631950"/>
            <a:ext cx="14176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2000">
                <a:solidFill>
                  <a:srgbClr val="000000"/>
                </a:solidFill>
              </a:rPr>
              <a:t>easy to learn; </a:t>
            </a:r>
            <a:endParaRPr lang="en-CA"/>
          </a:p>
        </p:txBody>
      </p:sp>
      <p:sp>
        <p:nvSpPr>
          <p:cNvPr id="15373" name="Rectangle 19"/>
          <p:cNvSpPr>
            <a:spLocks noChangeArrowheads="1"/>
          </p:cNvSpPr>
          <p:nvPr/>
        </p:nvSpPr>
        <p:spPr bwMode="auto">
          <a:xfrm>
            <a:off x="5148263" y="1931988"/>
            <a:ext cx="1628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2000">
                <a:solidFill>
                  <a:srgbClr val="000000"/>
                </a:solidFill>
              </a:rPr>
              <a:t>efficient to use; </a:t>
            </a:r>
            <a:endParaRPr lang="en-CA"/>
          </a:p>
        </p:txBody>
      </p:sp>
      <p:sp>
        <p:nvSpPr>
          <p:cNvPr id="15374" name="Rectangle 20"/>
          <p:cNvSpPr>
            <a:spLocks noChangeArrowheads="1"/>
          </p:cNvSpPr>
          <p:nvPr/>
        </p:nvSpPr>
        <p:spPr bwMode="auto">
          <a:xfrm>
            <a:off x="5148263" y="2232025"/>
            <a:ext cx="20526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2000">
                <a:solidFill>
                  <a:srgbClr val="000000"/>
                </a:solidFill>
              </a:rPr>
              <a:t>helps get work done</a:t>
            </a:r>
            <a:endParaRPr lang="en-CA"/>
          </a:p>
        </p:txBody>
      </p:sp>
      <p:sp>
        <p:nvSpPr>
          <p:cNvPr id="15375" name="Rectangle 21"/>
          <p:cNvSpPr>
            <a:spLocks noChangeArrowheads="1"/>
          </p:cNvSpPr>
          <p:nvPr/>
        </p:nvSpPr>
        <p:spPr bwMode="auto">
          <a:xfrm>
            <a:off x="1625600" y="1230313"/>
            <a:ext cx="34464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CA" sz="2000" b="1">
                <a:solidFill>
                  <a:srgbClr val="000000"/>
                </a:solidFill>
              </a:rPr>
              <a:t>Customer (those who pay):</a:t>
            </a:r>
            <a:endParaRPr lang="en-CA"/>
          </a:p>
        </p:txBody>
      </p:sp>
      <p:sp>
        <p:nvSpPr>
          <p:cNvPr id="15376" name="Rectangle 22"/>
          <p:cNvSpPr>
            <a:spLocks noChangeArrowheads="1"/>
          </p:cNvSpPr>
          <p:nvPr/>
        </p:nvSpPr>
        <p:spPr bwMode="auto">
          <a:xfrm>
            <a:off x="2774950" y="1230313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2000">
                <a:solidFill>
                  <a:srgbClr val="000000"/>
                </a:solidFill>
              </a:rPr>
              <a:t> </a:t>
            </a:r>
            <a:endParaRPr lang="en-CA"/>
          </a:p>
        </p:txBody>
      </p:sp>
      <p:sp>
        <p:nvSpPr>
          <p:cNvPr id="15377" name="Rectangle 23"/>
          <p:cNvSpPr>
            <a:spLocks noChangeArrowheads="1"/>
          </p:cNvSpPr>
          <p:nvPr/>
        </p:nvSpPr>
        <p:spPr bwMode="auto">
          <a:xfrm>
            <a:off x="1625600" y="1530350"/>
            <a:ext cx="1954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2000">
                <a:solidFill>
                  <a:srgbClr val="000000"/>
                </a:solidFill>
              </a:rPr>
              <a:t>solves problems at </a:t>
            </a:r>
            <a:endParaRPr lang="en-CA"/>
          </a:p>
        </p:txBody>
      </p:sp>
      <p:sp>
        <p:nvSpPr>
          <p:cNvPr id="15378" name="Rectangle 24"/>
          <p:cNvSpPr>
            <a:spLocks noChangeArrowheads="1"/>
          </p:cNvSpPr>
          <p:nvPr/>
        </p:nvSpPr>
        <p:spPr bwMode="auto">
          <a:xfrm>
            <a:off x="1625600" y="1831975"/>
            <a:ext cx="2171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2000">
                <a:solidFill>
                  <a:srgbClr val="000000"/>
                </a:solidFill>
              </a:rPr>
              <a:t>an acceptable cost in </a:t>
            </a:r>
            <a:endParaRPr lang="en-CA"/>
          </a:p>
        </p:txBody>
      </p:sp>
      <p:sp>
        <p:nvSpPr>
          <p:cNvPr id="15379" name="Rectangle 25"/>
          <p:cNvSpPr>
            <a:spLocks noChangeArrowheads="1"/>
          </p:cNvSpPr>
          <p:nvPr/>
        </p:nvSpPr>
        <p:spPr bwMode="auto">
          <a:xfrm>
            <a:off x="1625600" y="2132013"/>
            <a:ext cx="2589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2000">
                <a:solidFill>
                  <a:srgbClr val="000000"/>
                </a:solidFill>
              </a:rPr>
              <a:t>terms of money paid and </a:t>
            </a:r>
            <a:endParaRPr lang="en-CA"/>
          </a:p>
        </p:txBody>
      </p:sp>
      <p:sp>
        <p:nvSpPr>
          <p:cNvPr id="15380" name="Rectangle 26"/>
          <p:cNvSpPr>
            <a:spLocks noChangeArrowheads="1"/>
          </p:cNvSpPr>
          <p:nvPr/>
        </p:nvSpPr>
        <p:spPr bwMode="auto">
          <a:xfrm>
            <a:off x="1625600" y="2433638"/>
            <a:ext cx="14874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2000">
                <a:solidFill>
                  <a:srgbClr val="000000"/>
                </a:solidFill>
              </a:rPr>
              <a:t>resources used</a:t>
            </a:r>
            <a:endParaRPr lang="en-CA"/>
          </a:p>
        </p:txBody>
      </p:sp>
      <p:sp>
        <p:nvSpPr>
          <p:cNvPr id="15381" name="Rectangle 27"/>
          <p:cNvSpPr>
            <a:spLocks noChangeArrowheads="1"/>
          </p:cNvSpPr>
          <p:nvPr/>
        </p:nvSpPr>
        <p:spPr bwMode="auto">
          <a:xfrm>
            <a:off x="5148263" y="4160838"/>
            <a:ext cx="25320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2000" b="1">
                <a:solidFill>
                  <a:srgbClr val="000000"/>
                </a:solidFill>
              </a:rPr>
              <a:t>Development manager:</a:t>
            </a:r>
            <a:endParaRPr lang="en-CA"/>
          </a:p>
        </p:txBody>
      </p:sp>
      <p:sp>
        <p:nvSpPr>
          <p:cNvPr id="15382" name="Rectangle 28"/>
          <p:cNvSpPr>
            <a:spLocks noChangeArrowheads="1"/>
          </p:cNvSpPr>
          <p:nvPr/>
        </p:nvSpPr>
        <p:spPr bwMode="auto">
          <a:xfrm>
            <a:off x="7646988" y="4160838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2000">
                <a:solidFill>
                  <a:srgbClr val="000000"/>
                </a:solidFill>
              </a:rPr>
              <a:t> </a:t>
            </a:r>
            <a:endParaRPr lang="en-CA"/>
          </a:p>
        </p:txBody>
      </p:sp>
      <p:sp>
        <p:nvSpPr>
          <p:cNvPr id="15383" name="Rectangle 29"/>
          <p:cNvSpPr>
            <a:spLocks noChangeArrowheads="1"/>
          </p:cNvSpPr>
          <p:nvPr/>
        </p:nvSpPr>
        <p:spPr bwMode="auto">
          <a:xfrm>
            <a:off x="5148263" y="4462463"/>
            <a:ext cx="1530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2000">
                <a:solidFill>
                  <a:srgbClr val="000000"/>
                </a:solidFill>
              </a:rPr>
              <a:t>sells more and </a:t>
            </a:r>
            <a:endParaRPr lang="en-CA"/>
          </a:p>
        </p:txBody>
      </p:sp>
      <p:sp>
        <p:nvSpPr>
          <p:cNvPr id="15384" name="Rectangle 30"/>
          <p:cNvSpPr>
            <a:spLocks noChangeArrowheads="1"/>
          </p:cNvSpPr>
          <p:nvPr/>
        </p:nvSpPr>
        <p:spPr bwMode="auto">
          <a:xfrm>
            <a:off x="5148263" y="4762500"/>
            <a:ext cx="1890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2000">
                <a:solidFill>
                  <a:srgbClr val="000000"/>
                </a:solidFill>
              </a:rPr>
              <a:t>pleases customers </a:t>
            </a:r>
            <a:endParaRPr lang="en-CA"/>
          </a:p>
        </p:txBody>
      </p:sp>
      <p:sp>
        <p:nvSpPr>
          <p:cNvPr id="15385" name="Rectangle 31"/>
          <p:cNvSpPr>
            <a:spLocks noChangeArrowheads="1"/>
          </p:cNvSpPr>
          <p:nvPr/>
        </p:nvSpPr>
        <p:spPr bwMode="auto">
          <a:xfrm>
            <a:off x="5148263" y="5064125"/>
            <a:ext cx="1870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2000">
                <a:solidFill>
                  <a:srgbClr val="000000"/>
                </a:solidFill>
              </a:rPr>
              <a:t>while costing less </a:t>
            </a:r>
            <a:endParaRPr lang="en-CA"/>
          </a:p>
        </p:txBody>
      </p:sp>
      <p:sp>
        <p:nvSpPr>
          <p:cNvPr id="15386" name="Rectangle 32"/>
          <p:cNvSpPr>
            <a:spLocks noChangeArrowheads="1"/>
          </p:cNvSpPr>
          <p:nvPr/>
        </p:nvSpPr>
        <p:spPr bwMode="auto">
          <a:xfrm>
            <a:off x="5148263" y="5364163"/>
            <a:ext cx="2447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2000">
                <a:solidFill>
                  <a:srgbClr val="000000"/>
                </a:solidFill>
              </a:rPr>
              <a:t>to develop and maintain</a:t>
            </a:r>
            <a:endParaRPr lang="en-CA"/>
          </a:p>
        </p:txBody>
      </p:sp>
      <p:sp>
        <p:nvSpPr>
          <p:cNvPr id="15387" name="Arc 33"/>
          <p:cNvSpPr>
            <a:spLocks/>
          </p:cNvSpPr>
          <p:nvPr/>
        </p:nvSpPr>
        <p:spPr bwMode="auto">
          <a:xfrm>
            <a:off x="3308350" y="2601913"/>
            <a:ext cx="223838" cy="298450"/>
          </a:xfrm>
          <a:custGeom>
            <a:avLst/>
            <a:gdLst>
              <a:gd name="T0" fmla="*/ 2147483647 w 16138"/>
              <a:gd name="T1" fmla="*/ 2147483647 h 21416"/>
              <a:gd name="T2" fmla="*/ 2147483647 w 16138"/>
              <a:gd name="T3" fmla="*/ 2147483647 h 21416"/>
              <a:gd name="T4" fmla="*/ 0 w 16138"/>
              <a:gd name="T5" fmla="*/ 0 h 21416"/>
              <a:gd name="T6" fmla="*/ 0 60000 65536"/>
              <a:gd name="T7" fmla="*/ 0 60000 65536"/>
              <a:gd name="T8" fmla="*/ 0 60000 65536"/>
              <a:gd name="T9" fmla="*/ 0 w 16138"/>
              <a:gd name="T10" fmla="*/ 0 h 21416"/>
              <a:gd name="T11" fmla="*/ 16138 w 16138"/>
              <a:gd name="T12" fmla="*/ 21416 h 214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138" h="21416" fill="none" extrusionOk="0">
                <a:moveTo>
                  <a:pt x="16138" y="14357"/>
                </a:moveTo>
                <a:cubicBezTo>
                  <a:pt x="12688" y="18234"/>
                  <a:pt x="7957" y="20740"/>
                  <a:pt x="2812" y="21416"/>
                </a:cubicBezTo>
              </a:path>
              <a:path w="16138" h="21416" stroke="0" extrusionOk="0">
                <a:moveTo>
                  <a:pt x="16138" y="14357"/>
                </a:moveTo>
                <a:cubicBezTo>
                  <a:pt x="12688" y="18234"/>
                  <a:pt x="7957" y="20740"/>
                  <a:pt x="2812" y="21416"/>
                </a:cubicBezTo>
                <a:lnTo>
                  <a:pt x="0" y="0"/>
                </a:lnTo>
                <a:lnTo>
                  <a:pt x="16138" y="143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8" name="Line 34"/>
          <p:cNvSpPr>
            <a:spLocks noChangeShapeType="1"/>
          </p:cNvSpPr>
          <p:nvPr/>
        </p:nvSpPr>
        <p:spPr bwMode="auto">
          <a:xfrm>
            <a:off x="3432175" y="2825750"/>
            <a:ext cx="225425" cy="4508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9" name="Arc 35"/>
          <p:cNvSpPr>
            <a:spLocks/>
          </p:cNvSpPr>
          <p:nvPr/>
        </p:nvSpPr>
        <p:spPr bwMode="auto">
          <a:xfrm>
            <a:off x="2849563" y="4192588"/>
            <a:ext cx="290512" cy="246062"/>
          </a:xfrm>
          <a:custGeom>
            <a:avLst/>
            <a:gdLst>
              <a:gd name="T0" fmla="*/ 2147483647 w 20901"/>
              <a:gd name="T1" fmla="*/ 0 h 17669"/>
              <a:gd name="T2" fmla="*/ 2147483647 w 20901"/>
              <a:gd name="T3" fmla="*/ 2147483647 h 17669"/>
              <a:gd name="T4" fmla="*/ 0 w 20901"/>
              <a:gd name="T5" fmla="*/ 2147483647 h 17669"/>
              <a:gd name="T6" fmla="*/ 0 60000 65536"/>
              <a:gd name="T7" fmla="*/ 0 60000 65536"/>
              <a:gd name="T8" fmla="*/ 0 60000 65536"/>
              <a:gd name="T9" fmla="*/ 0 w 20901"/>
              <a:gd name="T10" fmla="*/ 0 h 17669"/>
              <a:gd name="T11" fmla="*/ 20901 w 20901"/>
              <a:gd name="T12" fmla="*/ 17669 h 176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901" h="17669" fill="none" extrusionOk="0">
                <a:moveTo>
                  <a:pt x="12424" y="0"/>
                </a:moveTo>
                <a:cubicBezTo>
                  <a:pt x="16607" y="2941"/>
                  <a:pt x="19610" y="7271"/>
                  <a:pt x="20901" y="12218"/>
                </a:cubicBezTo>
              </a:path>
              <a:path w="20901" h="17669" stroke="0" extrusionOk="0">
                <a:moveTo>
                  <a:pt x="12424" y="0"/>
                </a:moveTo>
                <a:cubicBezTo>
                  <a:pt x="16607" y="2941"/>
                  <a:pt x="19610" y="7271"/>
                  <a:pt x="20901" y="12218"/>
                </a:cubicBezTo>
                <a:lnTo>
                  <a:pt x="0" y="17669"/>
                </a:lnTo>
                <a:lnTo>
                  <a:pt x="124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" name="Line 36"/>
          <p:cNvSpPr>
            <a:spLocks noChangeShapeType="1"/>
          </p:cNvSpPr>
          <p:nvPr/>
        </p:nvSpPr>
        <p:spPr bwMode="auto">
          <a:xfrm flipH="1">
            <a:off x="3074988" y="3911600"/>
            <a:ext cx="523875" cy="3508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1" name="Arc 37"/>
          <p:cNvSpPr>
            <a:spLocks/>
          </p:cNvSpPr>
          <p:nvPr/>
        </p:nvSpPr>
        <p:spPr bwMode="auto">
          <a:xfrm>
            <a:off x="4822825" y="4151313"/>
            <a:ext cx="250825" cy="287337"/>
          </a:xfrm>
          <a:custGeom>
            <a:avLst/>
            <a:gdLst>
              <a:gd name="T0" fmla="*/ 0 w 18117"/>
              <a:gd name="T1" fmla="*/ 2147483647 h 20653"/>
              <a:gd name="T2" fmla="*/ 2147483647 w 18117"/>
              <a:gd name="T3" fmla="*/ 0 h 20653"/>
              <a:gd name="T4" fmla="*/ 2147483647 w 18117"/>
              <a:gd name="T5" fmla="*/ 2147483647 h 20653"/>
              <a:gd name="T6" fmla="*/ 0 60000 65536"/>
              <a:gd name="T7" fmla="*/ 0 60000 65536"/>
              <a:gd name="T8" fmla="*/ 0 60000 65536"/>
              <a:gd name="T9" fmla="*/ 0 w 18117"/>
              <a:gd name="T10" fmla="*/ 0 h 20653"/>
              <a:gd name="T11" fmla="*/ 18117 w 18117"/>
              <a:gd name="T12" fmla="*/ 20653 h 206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17" h="20653" fill="none" extrusionOk="0">
                <a:moveTo>
                  <a:pt x="0" y="8891"/>
                </a:moveTo>
                <a:cubicBezTo>
                  <a:pt x="2763" y="4634"/>
                  <a:pt x="6938" y="1486"/>
                  <a:pt x="11791" y="0"/>
                </a:cubicBezTo>
              </a:path>
              <a:path w="18117" h="20653" stroke="0" extrusionOk="0">
                <a:moveTo>
                  <a:pt x="0" y="8891"/>
                </a:moveTo>
                <a:cubicBezTo>
                  <a:pt x="2763" y="4634"/>
                  <a:pt x="6938" y="1486"/>
                  <a:pt x="11791" y="0"/>
                </a:cubicBezTo>
                <a:lnTo>
                  <a:pt x="18117" y="20653"/>
                </a:lnTo>
                <a:lnTo>
                  <a:pt x="0" y="889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2" name="Line 38"/>
          <p:cNvSpPr>
            <a:spLocks noChangeShapeType="1"/>
          </p:cNvSpPr>
          <p:nvPr/>
        </p:nvSpPr>
        <p:spPr bwMode="auto">
          <a:xfrm>
            <a:off x="4697413" y="3937000"/>
            <a:ext cx="200025" cy="2746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3" name="Arc 39"/>
          <p:cNvSpPr>
            <a:spLocks/>
          </p:cNvSpPr>
          <p:nvPr/>
        </p:nvSpPr>
        <p:spPr bwMode="auto">
          <a:xfrm>
            <a:off x="4926013" y="2724150"/>
            <a:ext cx="269875" cy="276225"/>
          </a:xfrm>
          <a:custGeom>
            <a:avLst/>
            <a:gdLst>
              <a:gd name="T0" fmla="*/ 2147483647 w 19450"/>
              <a:gd name="T1" fmla="*/ 2147483647 h 19777"/>
              <a:gd name="T2" fmla="*/ 0 w 19450"/>
              <a:gd name="T3" fmla="*/ 2147483647 h 19777"/>
              <a:gd name="T4" fmla="*/ 2147483647 w 19450"/>
              <a:gd name="T5" fmla="*/ 0 h 19777"/>
              <a:gd name="T6" fmla="*/ 0 60000 65536"/>
              <a:gd name="T7" fmla="*/ 0 60000 65536"/>
              <a:gd name="T8" fmla="*/ 0 60000 65536"/>
              <a:gd name="T9" fmla="*/ 0 w 19450"/>
              <a:gd name="T10" fmla="*/ 0 h 19777"/>
              <a:gd name="T11" fmla="*/ 19450 w 19450"/>
              <a:gd name="T12" fmla="*/ 19777 h 197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450" h="19777" fill="none" extrusionOk="0">
                <a:moveTo>
                  <a:pt x="10764" y="19776"/>
                </a:moveTo>
                <a:cubicBezTo>
                  <a:pt x="6054" y="17708"/>
                  <a:pt x="2237" y="14026"/>
                  <a:pt x="0" y="9394"/>
                </a:cubicBezTo>
              </a:path>
              <a:path w="19450" h="19777" stroke="0" extrusionOk="0">
                <a:moveTo>
                  <a:pt x="10764" y="19776"/>
                </a:moveTo>
                <a:cubicBezTo>
                  <a:pt x="6054" y="17708"/>
                  <a:pt x="2237" y="14026"/>
                  <a:pt x="0" y="9394"/>
                </a:cubicBezTo>
                <a:lnTo>
                  <a:pt x="19450" y="0"/>
                </a:lnTo>
                <a:lnTo>
                  <a:pt x="10764" y="1977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4" name="Line 40"/>
          <p:cNvSpPr>
            <a:spLocks noChangeShapeType="1"/>
          </p:cNvSpPr>
          <p:nvPr/>
        </p:nvSpPr>
        <p:spPr bwMode="auto">
          <a:xfrm flipH="1">
            <a:off x="4695825" y="2898775"/>
            <a:ext cx="300038" cy="3508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Software Quality: Conflicts and Objectives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 smtClean="0"/>
              <a:t>The different qualities can conflict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Increasing efficiency can reduce maintainability or reusability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Increasing usability can reduce efficiency</a:t>
            </a:r>
          </a:p>
          <a:p>
            <a:pPr lvl="1">
              <a:lnSpc>
                <a:spcPct val="90000"/>
              </a:lnSpc>
            </a:pPr>
            <a:endParaRPr lang="en-US" sz="1000" smtClean="0"/>
          </a:p>
          <a:p>
            <a:pPr marL="0" indent="0">
              <a:lnSpc>
                <a:spcPct val="90000"/>
              </a:lnSpc>
            </a:pPr>
            <a:r>
              <a:rPr lang="en-US" smtClean="0"/>
              <a:t>Setting objectives for quality is a key engineering activity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You then design to meet the objectives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Avoids </a:t>
            </a:r>
            <a:r>
              <a:rPr lang="ja-JP" altLang="en-US" smtClean="0">
                <a:latin typeface="Arial" pitchFamily="34" charset="0"/>
              </a:rPr>
              <a:t>‘</a:t>
            </a:r>
            <a:r>
              <a:rPr lang="en-US" altLang="ja-JP" smtClean="0"/>
              <a:t>over-engineering</a:t>
            </a:r>
            <a:r>
              <a:rPr lang="ja-JP" altLang="en-US" smtClean="0">
                <a:latin typeface="Arial" pitchFamily="34" charset="0"/>
              </a:rPr>
              <a:t>’</a:t>
            </a:r>
            <a:r>
              <a:rPr lang="en-US" altLang="ja-JP" smtClean="0"/>
              <a:t> which wastes money</a:t>
            </a: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/>
              <a:t>Chapter 1: Software and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1FE79612-2698-47B3-A404-3BCDBCEEFDE9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Software Engineering Projects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/>
              <a:t>Most projects are </a:t>
            </a:r>
            <a:r>
              <a:rPr lang="en-US" i="1" dirty="0" smtClean="0"/>
              <a:t>evolutionary</a:t>
            </a:r>
            <a:r>
              <a:rPr lang="en-US" dirty="0" smtClean="0"/>
              <a:t> or </a:t>
            </a:r>
            <a:r>
              <a:rPr lang="en-US" i="1" dirty="0" smtClean="0"/>
              <a:t>maintenance</a:t>
            </a:r>
            <a:r>
              <a:rPr lang="en-US" dirty="0" smtClean="0"/>
              <a:t> projects, involving work on </a:t>
            </a:r>
            <a:r>
              <a:rPr lang="en-US" i="1" dirty="0" smtClean="0"/>
              <a:t>legacy</a:t>
            </a:r>
            <a:r>
              <a:rPr lang="en-US" dirty="0" smtClean="0"/>
              <a:t> systems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u="sng" dirty="0" smtClean="0"/>
              <a:t>Corrective</a:t>
            </a:r>
            <a:r>
              <a:rPr lang="en-US" dirty="0" smtClean="0"/>
              <a:t> projects: fixing defects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u="sng" dirty="0" smtClean="0"/>
              <a:t>Adaptive</a:t>
            </a:r>
            <a:r>
              <a:rPr lang="en-US" dirty="0" smtClean="0"/>
              <a:t> projects: changing the system in response to changes in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Operating system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Database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Rules and regulations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u="sng" dirty="0" smtClean="0"/>
              <a:t>Enhancement</a:t>
            </a:r>
            <a:r>
              <a:rPr lang="en-US" dirty="0" smtClean="0"/>
              <a:t> projects: adding new features for users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u="sng" dirty="0" smtClean="0"/>
              <a:t>Reengineering</a:t>
            </a:r>
            <a:r>
              <a:rPr lang="en-US" dirty="0" smtClean="0"/>
              <a:t> or  </a:t>
            </a:r>
            <a:r>
              <a:rPr lang="en-US" u="sng" dirty="0" smtClean="0"/>
              <a:t>perfective</a:t>
            </a:r>
            <a:r>
              <a:rPr lang="en-US" dirty="0" smtClean="0"/>
              <a:t> projects: changing the system internally so it is more maintainable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/>
              <a:t>Chapter 1: Software and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ABF81468-925D-44DF-A80C-479C57DC2917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Software Engineering Projects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</a:pPr>
            <a:r>
              <a:rPr lang="ja-JP" altLang="en-US" smtClean="0">
                <a:latin typeface="Arial" pitchFamily="34" charset="0"/>
              </a:rPr>
              <a:t>‘</a:t>
            </a:r>
            <a:r>
              <a:rPr lang="en-US" altLang="ja-JP" dirty="0" smtClean="0"/>
              <a:t>Green field</a:t>
            </a:r>
            <a:r>
              <a:rPr lang="ja-JP" altLang="en-US" smtClean="0">
                <a:latin typeface="Arial" pitchFamily="34" charset="0"/>
              </a:rPr>
              <a:t>’</a:t>
            </a:r>
            <a:r>
              <a:rPr lang="en-US" altLang="ja-JP" dirty="0" smtClean="0"/>
              <a:t> projects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New development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minority of </a:t>
            </a:r>
            <a:r>
              <a:rPr lang="en-US" dirty="0" smtClean="0"/>
              <a:t>projects are green field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Developers are not constrained by the design decisions and errors made by predecessors.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/>
              <a:t>Chapter 1: Software and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8B44C980-9E02-4733-AEC0-D3AD0481E65E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Activities Common to Software Projects...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/>
              <a:t>Requirements and specification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Includes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Domain analysis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Defining the problem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Requirements gathering</a:t>
            </a:r>
          </a:p>
          <a:p>
            <a:pPr lvl="3" fontAlgn="auto">
              <a:spcAft>
                <a:spcPts val="0"/>
              </a:spcAft>
              <a:defRPr/>
            </a:pPr>
            <a:r>
              <a:rPr lang="en-US" dirty="0" smtClean="0"/>
              <a:t>Obtaining </a:t>
            </a:r>
            <a:r>
              <a:rPr lang="en-US" dirty="0" smtClean="0"/>
              <a:t>input and idea </a:t>
            </a:r>
            <a:r>
              <a:rPr lang="en-US" dirty="0" smtClean="0"/>
              <a:t>from as many sources as possible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Requirements analysis</a:t>
            </a:r>
          </a:p>
          <a:p>
            <a:pPr lvl="3" fontAlgn="auto">
              <a:spcAft>
                <a:spcPts val="0"/>
              </a:spcAft>
              <a:defRPr/>
            </a:pPr>
            <a:r>
              <a:rPr lang="en-US" dirty="0" smtClean="0"/>
              <a:t>Organizing the information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Requirements specification</a:t>
            </a:r>
          </a:p>
          <a:p>
            <a:pPr lvl="3" fontAlgn="auto">
              <a:spcAft>
                <a:spcPts val="0"/>
              </a:spcAft>
              <a:defRPr/>
            </a:pPr>
            <a:r>
              <a:rPr lang="en-US" dirty="0" smtClean="0"/>
              <a:t>Writing detailed instructions about how the software should behave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/>
              <a:t>Chapter 1: Software and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C42BC710-A53C-4304-9733-D521EC9F197F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Activities Common to Software Projects...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0" indent="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mtClean="0"/>
              <a:t>Design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mtClean="0"/>
              <a:t>Deciding how the requirements should be implemented, using the available technology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mtClean="0"/>
              <a:t>Includes: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i="1" smtClean="0"/>
              <a:t>Systems engineering</a:t>
            </a:r>
            <a:r>
              <a:rPr lang="en-US" smtClean="0"/>
              <a:t>: Deciding what should be in hardware and what in software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i="1" smtClean="0"/>
              <a:t>Software architecture</a:t>
            </a:r>
            <a:r>
              <a:rPr lang="en-US" smtClean="0"/>
              <a:t>: Dividing the system into subsystems and deciding how the subsystems will interact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i="1" smtClean="0"/>
              <a:t>Detailed design</a:t>
            </a:r>
            <a:r>
              <a:rPr lang="en-US" smtClean="0"/>
              <a:t> of the internals of a subsystem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i="1" smtClean="0"/>
              <a:t>User interface design</a:t>
            </a:r>
            <a:endParaRPr lang="en-US" smtClean="0"/>
          </a:p>
          <a:p>
            <a:pPr lvl="2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i="1" smtClean="0"/>
              <a:t>Design of databases</a:t>
            </a: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/>
              <a:t>Chapter 1: Software and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7FC561F4-1C16-4996-90A2-CFCD9B9D769D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The Nature of Software...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/>
              <a:t>Software is intangible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Hard to understand development effort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/>
              <a:t>Software is easy to reproduce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Cost is in its </a:t>
            </a:r>
            <a:r>
              <a:rPr lang="en-US" i="1" dirty="0" smtClean="0"/>
              <a:t>development</a:t>
            </a:r>
            <a:endParaRPr lang="en-US" dirty="0" smtClean="0"/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in other engineering products, manufacturing is the costly stage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/>
              <a:t>The industry is labor-intensive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Hard to automate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dirty="0"/>
              <a:t>Chapter 1: Software and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577B4934-2FB7-4408-B7C7-21234C7B0AF4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Activities Common to Software Projects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0" indent="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 smtClean="0"/>
              <a:t>Modeling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 smtClean="0"/>
              <a:t>Creating representations of the domain or the software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 smtClean="0"/>
              <a:t>Use case modeling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 smtClean="0"/>
              <a:t>Structural modeling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 smtClean="0"/>
              <a:t>Dynamic and behavioral modeling</a:t>
            </a: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 smtClean="0"/>
              <a:t>Programming</a:t>
            </a: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 smtClean="0"/>
              <a:t>Quality assurance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 smtClean="0"/>
              <a:t>Reviews and inspections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 smtClean="0"/>
              <a:t>Testing</a:t>
            </a: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 smtClean="0"/>
              <a:t>Deployment</a:t>
            </a: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 smtClean="0"/>
              <a:t>Managing the process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/>
              <a:t>Chapter 1: Software and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A07DCA0C-AD65-4264-ABA5-A84423CEA72B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Nature of Software ...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/>
              <a:t>Untrained people can hack something together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Quality problems are hard to notice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/>
              <a:t>Software is easy to modify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People make changes without fully understanding it</a:t>
            </a:r>
          </a:p>
          <a:p>
            <a:pPr marL="0" indent="0" fontAlgn="auto">
              <a:spcAft>
                <a:spcPts val="0"/>
              </a:spcAft>
              <a:defRPr/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/>
              <a:t>Software does not </a:t>
            </a:r>
            <a:r>
              <a:rPr lang="ja-JP" altLang="en-US" smtClean="0">
                <a:latin typeface="Arial" pitchFamily="34" charset="0"/>
              </a:rPr>
              <a:t>‘</a:t>
            </a:r>
            <a:r>
              <a:rPr lang="en-US" altLang="ja-JP" dirty="0" smtClean="0"/>
              <a:t>wear out</a:t>
            </a:r>
            <a:r>
              <a:rPr lang="ja-JP" altLang="en-US" smtClean="0">
                <a:latin typeface="Arial" pitchFamily="34" charset="0"/>
              </a:rPr>
              <a:t>’</a:t>
            </a:r>
            <a:endParaRPr lang="en-US" altLang="ja-JP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It </a:t>
            </a:r>
            <a:r>
              <a:rPr lang="en-US" i="1" dirty="0" smtClean="0"/>
              <a:t>deteriorates</a:t>
            </a:r>
            <a:r>
              <a:rPr lang="en-US" dirty="0" smtClean="0"/>
              <a:t> by having its design changed: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erroneously, or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 smtClean="0"/>
              <a:t>in ways that were not anticipated, thus making it complex</a:t>
            </a:r>
          </a:p>
          <a:p>
            <a:pPr lvl="2"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/>
              <a:t>Chapter 1: Software and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3855169C-237A-4DFB-91BB-A5385A9D1D69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Nature of Software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smtClean="0"/>
              <a:t>Conclusions</a:t>
            </a:r>
          </a:p>
          <a:p>
            <a:pPr lvl="1"/>
            <a:r>
              <a:rPr lang="en-US" smtClean="0"/>
              <a:t>Much software has </a:t>
            </a:r>
            <a:r>
              <a:rPr lang="en-US" smtClean="0">
                <a:solidFill>
                  <a:srgbClr val="FF0000"/>
                </a:solidFill>
              </a:rPr>
              <a:t>poor design and is getting worse</a:t>
            </a:r>
          </a:p>
          <a:p>
            <a:pPr lvl="1"/>
            <a:r>
              <a:rPr lang="en-US" smtClean="0"/>
              <a:t>We have to learn to </a:t>
            </a:r>
            <a:r>
              <a:rPr lang="ja-JP" altLang="en-US" smtClean="0">
                <a:latin typeface="Arial" pitchFamily="34" charset="0"/>
              </a:rPr>
              <a:t>‘</a:t>
            </a:r>
            <a:r>
              <a:rPr lang="en-US" altLang="ja-JP" smtClean="0"/>
              <a:t>engineer</a:t>
            </a:r>
            <a:r>
              <a:rPr lang="ja-JP" altLang="en-US" smtClean="0">
                <a:latin typeface="Arial" pitchFamily="34" charset="0"/>
              </a:rPr>
              <a:t>’</a:t>
            </a:r>
            <a:r>
              <a:rPr lang="en-US" altLang="ja-JP" smtClean="0"/>
              <a:t> software</a:t>
            </a: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/>
              <a:t>Chapter 1: Software and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AF87FAFC-1E66-4385-BDA4-EC0EDF1FCBC9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Some types of Software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/>
              <a:t>Real time embedded software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E.g. control and monitoring systems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Must react immediately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Safety often a concern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/>
              <a:t>Data processing software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Used to run businesses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Accuracy and security of data are key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/>
              <a:t>Game software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/>
              <a:t>Mobile device software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/>
              <a:t>Web-based software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/>
              <a:t>Etc.</a:t>
            </a:r>
          </a:p>
          <a:p>
            <a:pPr lvl="1" fontAlgn="auto">
              <a:spcAft>
                <a:spcPts val="0"/>
              </a:spcAft>
              <a:defRPr/>
            </a:pPr>
            <a:endParaRPr lang="en-US" dirty="0" smtClean="0"/>
          </a:p>
          <a:p>
            <a:pPr lvl="1" fontAlgn="auto">
              <a:spcAft>
                <a:spcPts val="0"/>
              </a:spcAft>
              <a:defRPr/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defRPr/>
            </a:pPr>
            <a:endParaRPr lang="en-US" i="1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/>
              <a:t>Chapter 1: Software and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511F551A-BD9D-4163-837B-2B117BB67C2E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What is Software Engineering?...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371600"/>
            <a:ext cx="7696200" cy="4800600"/>
          </a:xfrm>
        </p:spPr>
        <p:txBody>
          <a:bodyPr/>
          <a:lstStyle/>
          <a:p>
            <a:pPr marL="0" indent="0"/>
            <a:r>
              <a:rPr lang="en-US" smtClean="0"/>
              <a:t>The process of </a:t>
            </a:r>
            <a:r>
              <a:rPr lang="en-US" smtClean="0">
                <a:solidFill>
                  <a:srgbClr val="FF0000"/>
                </a:solidFill>
              </a:rPr>
              <a:t>solving customers</a:t>
            </a:r>
            <a:r>
              <a:rPr lang="ja-JP" altLang="en-US" smtClean="0">
                <a:solidFill>
                  <a:srgbClr val="FF0000"/>
                </a:solidFill>
                <a:latin typeface="Arial" pitchFamily="34" charset="0"/>
              </a:rPr>
              <a:t>’</a:t>
            </a:r>
            <a:r>
              <a:rPr lang="en-US" altLang="ja-JP" smtClean="0">
                <a:solidFill>
                  <a:srgbClr val="FF0000"/>
                </a:solidFill>
              </a:rPr>
              <a:t> problems</a:t>
            </a:r>
            <a:r>
              <a:rPr lang="en-US" altLang="ja-JP" smtClean="0"/>
              <a:t> by the systematic development and evolution of large, high-quality software systems within cost, time and other constraints</a:t>
            </a:r>
          </a:p>
          <a:p>
            <a:pPr marL="0" indent="0"/>
            <a:endParaRPr lang="en-US" smtClean="0"/>
          </a:p>
          <a:p>
            <a:pPr marL="0" indent="0"/>
            <a:endParaRPr lang="en-US" smtClean="0"/>
          </a:p>
          <a:p>
            <a:pPr marL="0" indent="0"/>
            <a:endParaRPr lang="en-US" smtClean="0"/>
          </a:p>
          <a:p>
            <a:pPr marL="0" indent="0"/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/>
              <a:t>Chapter 1: Software and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E000F26A-0011-492A-B572-BD378A70D712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What is Software Engineering?…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smtClean="0"/>
              <a:t>Solving customers</a:t>
            </a:r>
            <a:r>
              <a:rPr lang="ja-JP" altLang="en-US" smtClean="0">
                <a:latin typeface="Arial" pitchFamily="34" charset="0"/>
              </a:rPr>
              <a:t>’</a:t>
            </a:r>
            <a:r>
              <a:rPr lang="en-US" altLang="ja-JP" smtClean="0"/>
              <a:t> problems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The goal</a:t>
            </a:r>
          </a:p>
          <a:p>
            <a:pPr lvl="1"/>
            <a:r>
              <a:rPr lang="en-US" smtClean="0"/>
              <a:t>Sometimes the solution is to </a:t>
            </a:r>
            <a:r>
              <a:rPr lang="en-US" i="1" smtClean="0">
                <a:solidFill>
                  <a:srgbClr val="FF0000"/>
                </a:solidFill>
              </a:rPr>
              <a:t>buy</a:t>
            </a:r>
            <a:r>
              <a:rPr lang="en-US" i="1" smtClean="0"/>
              <a:t>, not build</a:t>
            </a:r>
            <a:endParaRPr lang="en-US" smtClean="0"/>
          </a:p>
          <a:p>
            <a:pPr lvl="1"/>
            <a:r>
              <a:rPr lang="en-US" smtClean="0"/>
              <a:t>Adding unnecessary features often makes software worse</a:t>
            </a:r>
          </a:p>
          <a:p>
            <a:pPr lvl="1"/>
            <a:r>
              <a:rPr lang="en-US" smtClean="0"/>
              <a:t>Software engineers must </a:t>
            </a:r>
            <a:r>
              <a:rPr lang="en-US" i="1" smtClean="0"/>
              <a:t>communicate effectively</a:t>
            </a:r>
            <a:r>
              <a:rPr lang="en-US" smtClean="0"/>
              <a:t> to identify and understand the problem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/>
              <a:t>Chapter 1: Software and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26321484-2456-4180-97D9-2DDCD6F71409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What is Software Engineering?…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smtClean="0">
                <a:solidFill>
                  <a:srgbClr val="FF0000"/>
                </a:solidFill>
              </a:rPr>
              <a:t>Systematic development </a:t>
            </a:r>
            <a:r>
              <a:rPr lang="en-US" smtClean="0"/>
              <a:t>and evolution</a:t>
            </a:r>
          </a:p>
          <a:p>
            <a:pPr lvl="1"/>
            <a:r>
              <a:rPr lang="en-US" smtClean="0"/>
              <a:t>An engineering process involves applying </a:t>
            </a:r>
            <a:r>
              <a:rPr lang="en-US" i="1" smtClean="0"/>
              <a:t>well understood techniques</a:t>
            </a:r>
            <a:r>
              <a:rPr lang="en-US" smtClean="0"/>
              <a:t> in a organized and </a:t>
            </a:r>
            <a:r>
              <a:rPr lang="en-US" i="1" smtClean="0"/>
              <a:t>disciplined</a:t>
            </a:r>
            <a:r>
              <a:rPr lang="en-US" smtClean="0"/>
              <a:t> way</a:t>
            </a:r>
          </a:p>
          <a:p>
            <a:pPr lvl="1"/>
            <a:r>
              <a:rPr lang="en-US" smtClean="0"/>
              <a:t>Many well-accepted practices have been formally standardized</a:t>
            </a:r>
          </a:p>
          <a:p>
            <a:pPr lvl="2"/>
            <a:r>
              <a:rPr lang="en-US" smtClean="0"/>
              <a:t>e.g. by the IEEE or ISO </a:t>
            </a:r>
          </a:p>
          <a:p>
            <a:pPr lvl="1"/>
            <a:r>
              <a:rPr lang="en-US" smtClean="0"/>
              <a:t>Most development work is </a:t>
            </a:r>
            <a:r>
              <a:rPr lang="en-US" i="1" smtClean="0"/>
              <a:t>evolution</a:t>
            </a:r>
            <a:r>
              <a:rPr lang="en-US" smtClean="0"/>
              <a:t> </a:t>
            </a:r>
          </a:p>
          <a:p>
            <a:pPr marL="0" indent="0"/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/>
              <a:t>Chapter 1: Software and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B5F98E98-E42C-4464-8CB7-E113D21991B7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What is Software Engineering?…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371600"/>
            <a:ext cx="7848600" cy="4800600"/>
          </a:xfrm>
        </p:spPr>
        <p:txBody>
          <a:bodyPr/>
          <a:lstStyle/>
          <a:p>
            <a:pPr marL="0" indent="0"/>
            <a:r>
              <a:rPr lang="en-US" smtClean="0"/>
              <a:t>Large, high quality software systems</a:t>
            </a:r>
          </a:p>
          <a:p>
            <a:pPr lvl="1"/>
            <a:r>
              <a:rPr lang="en-US" smtClean="0"/>
              <a:t>Software engineering techniques are needed because large systems </a:t>
            </a:r>
            <a:r>
              <a:rPr lang="en-US" i="1" smtClean="0"/>
              <a:t>cannot be completely understood</a:t>
            </a:r>
            <a:r>
              <a:rPr lang="en-US" smtClean="0"/>
              <a:t> by one person</a:t>
            </a:r>
          </a:p>
          <a:p>
            <a:pPr lvl="1"/>
            <a:r>
              <a:rPr lang="en-US" smtClean="0"/>
              <a:t>Teamwork and co-ordination are required</a:t>
            </a:r>
          </a:p>
          <a:p>
            <a:pPr lvl="1"/>
            <a:r>
              <a:rPr lang="en-US" smtClean="0"/>
              <a:t>Key challenge: Dividing up the work and ensuring that the parts of the system work properly together</a:t>
            </a:r>
          </a:p>
          <a:p>
            <a:pPr lvl="1"/>
            <a:r>
              <a:rPr lang="en-US" smtClean="0"/>
              <a:t>The end-product must be of sufficient quality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/>
              <a:t>Chapter 1: Software and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fld id="{FD84432E-F401-4481-9A32-847DE0D2CB58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1112</Words>
  <Application>Microsoft Office PowerPoint</Application>
  <PresentationFormat>On-screen Show (4:3)</PresentationFormat>
  <Paragraphs>237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Object-Oriented Software Engineering </vt:lpstr>
      <vt:lpstr> The Nature of Software...</vt:lpstr>
      <vt:lpstr>The Nature of Software ...</vt:lpstr>
      <vt:lpstr>The Nature of Software</vt:lpstr>
      <vt:lpstr>Some types of Software</vt:lpstr>
      <vt:lpstr>What is Software Engineering?...</vt:lpstr>
      <vt:lpstr>What is Software Engineering?…</vt:lpstr>
      <vt:lpstr>What is Software Engineering?…</vt:lpstr>
      <vt:lpstr>What is Software Engineering?…</vt:lpstr>
      <vt:lpstr>What is Software Engineering?</vt:lpstr>
      <vt:lpstr> The Software Engineering Profession</vt:lpstr>
      <vt:lpstr>Software Engineering Code of Ethics</vt:lpstr>
      <vt:lpstr> Software Quality...</vt:lpstr>
      <vt:lpstr>Software Quality and Stakeholders</vt:lpstr>
      <vt:lpstr>Software Quality: Conflicts and Objectives</vt:lpstr>
      <vt:lpstr> Software Engineering Projects</vt:lpstr>
      <vt:lpstr>Software Engineering Projects</vt:lpstr>
      <vt:lpstr>Activities Common to Software Projects...</vt:lpstr>
      <vt:lpstr>Activities Common to Software Projects...</vt:lpstr>
      <vt:lpstr>Activities Common to Software Projects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Software Engineering </dc:title>
  <dc:creator>Jakaria</dc:creator>
  <cp:lastModifiedBy>Asad</cp:lastModifiedBy>
  <cp:revision>7</cp:revision>
  <dcterms:created xsi:type="dcterms:W3CDTF">2006-08-16T00:00:00Z</dcterms:created>
  <dcterms:modified xsi:type="dcterms:W3CDTF">2014-05-21T15:39:10Z</dcterms:modified>
</cp:coreProperties>
</file>