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302" r:id="rId25"/>
    <p:sldId id="303" r:id="rId26"/>
    <p:sldId id="304" r:id="rId27"/>
    <p:sldId id="305" r:id="rId28"/>
    <p:sldId id="281" r:id="rId29"/>
    <p:sldId id="306" r:id="rId30"/>
    <p:sldId id="282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AC154-506C-4A24-84D9-B64AE4CB14E7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BA108-FBC2-4A09-8A4F-149316856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04767E1-A47F-4D86-AF7A-9119F9F748C9}" type="slidenum">
              <a:rPr lang="en-US"/>
              <a:pPr/>
              <a:t>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26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A1EC6F9-AEDF-4825-BB71-6F7B89E86FDE}" type="slidenum">
              <a:rPr lang="en-US"/>
              <a:pPr/>
              <a:t>10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48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1622E9E-0B0D-4828-93DD-A3F389072ADE}" type="slidenum">
              <a:rPr lang="en-US"/>
              <a:pPr/>
              <a:t>11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130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9FE5061-07C7-4BB7-BDCC-A759B3F46F8B}" type="slidenum">
              <a:rPr lang="en-US"/>
              <a:pPr/>
              <a:t>12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64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DFD114D-AFBA-4724-A9BC-B6902508E80D}" type="slidenum">
              <a:rPr lang="en-US"/>
              <a:pPr/>
              <a:t>14</a:t>
            </a:fld>
            <a:endParaRPr lang="en-US"/>
          </a:p>
        </p:txBody>
      </p:sp>
      <p:sp>
        <p:nvSpPr>
          <p:cNvPr id="151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83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FDCD414-AB32-4990-868A-6B34664CA29A}" type="slidenum">
              <a:rPr lang="en-US"/>
              <a:pPr/>
              <a:t>15</a:t>
            </a:fld>
            <a:endParaRPr lang="en-US"/>
          </a:p>
        </p:txBody>
      </p:sp>
      <p:sp>
        <p:nvSpPr>
          <p:cNvPr id="152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24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6E2308F-8B65-42BD-AF59-3A4E41D4B692}" type="slidenum">
              <a:rPr lang="en-US"/>
              <a:pPr/>
              <a:t>16</a:t>
            </a:fld>
            <a:endParaRPr lang="en-US"/>
          </a:p>
        </p:txBody>
      </p:sp>
      <p:sp>
        <p:nvSpPr>
          <p:cNvPr id="153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036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3BA217A-9F45-40D2-B20C-28F23465DC42}" type="slidenum">
              <a:rPr lang="en-US"/>
              <a:pPr/>
              <a:t>17</a:t>
            </a:fld>
            <a:endParaRPr lang="en-US"/>
          </a:p>
        </p:txBody>
      </p:sp>
      <p:sp>
        <p:nvSpPr>
          <p:cNvPr id="154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24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97AFA30-409D-49E9-A0BF-3445F49ED3FC}" type="slidenum">
              <a:rPr lang="en-US"/>
              <a:pPr/>
              <a:t>18</a:t>
            </a:fld>
            <a:endParaRPr lang="en-US"/>
          </a:p>
        </p:txBody>
      </p:sp>
      <p:sp>
        <p:nvSpPr>
          <p:cNvPr id="155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9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0849742-4A02-430A-9C04-79DD6F893CDA}" type="slidenum">
              <a:rPr lang="en-US"/>
              <a:pPr/>
              <a:t>19</a:t>
            </a:fld>
            <a:endParaRPr lang="en-US"/>
          </a:p>
        </p:txBody>
      </p:sp>
      <p:sp>
        <p:nvSpPr>
          <p:cNvPr id="156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00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24F916D-4D90-4233-AF04-A317FC59C9BF}" type="slidenum">
              <a:rPr lang="en-US"/>
              <a:pPr/>
              <a:t>20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92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9CED794-BA8D-4184-ABBD-EA7E69D03A3D}" type="slidenum">
              <a:rPr lang="en-US"/>
              <a:pPr/>
              <a:t>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683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D2013B0-8EBC-4EA6-ABCF-EC736092672C}" type="slidenum">
              <a:rPr lang="en-US"/>
              <a:pPr/>
              <a:t>21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098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952F191-1BFF-43E3-B164-51833A7366B9}" type="slidenum">
              <a:rPr lang="en-US"/>
              <a:pPr/>
              <a:t>22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1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0792C8B-0C18-4AB4-97BC-39F750AE7E4B}" type="slidenum">
              <a:rPr lang="en-US"/>
              <a:pPr/>
              <a:t>23</a:t>
            </a:fld>
            <a:endParaRPr lang="en-US"/>
          </a:p>
        </p:txBody>
      </p:sp>
      <p:sp>
        <p:nvSpPr>
          <p:cNvPr id="161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1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015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2722870-274A-433F-B050-868AE807EFF6}" type="slidenum">
              <a:rPr lang="en-US"/>
              <a:pPr/>
              <a:t>28</a:t>
            </a:fld>
            <a:endParaRPr lang="en-US"/>
          </a:p>
        </p:txBody>
      </p:sp>
      <p:sp>
        <p:nvSpPr>
          <p:cNvPr id="162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2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57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2722870-274A-433F-B050-868AE807EFF6}" type="slidenum">
              <a:rPr lang="en-US"/>
              <a:pPr/>
              <a:t>29</a:t>
            </a:fld>
            <a:endParaRPr lang="en-US"/>
          </a:p>
        </p:txBody>
      </p:sp>
      <p:sp>
        <p:nvSpPr>
          <p:cNvPr id="162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2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912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4E61127-5C46-4ABC-9B74-32EA247994B7}" type="slidenum">
              <a:rPr lang="en-US"/>
              <a:pPr/>
              <a:t>30</a:t>
            </a:fld>
            <a:endParaRPr lang="en-US"/>
          </a:p>
        </p:txBody>
      </p:sp>
      <p:sp>
        <p:nvSpPr>
          <p:cNvPr id="164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4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149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581D0BD-02F0-43A6-A3EF-E1898921B94F}" type="slidenum">
              <a:rPr lang="en-US"/>
              <a:pPr/>
              <a:t>31</a:t>
            </a:fld>
            <a:endParaRPr lang="en-US"/>
          </a:p>
        </p:txBody>
      </p:sp>
      <p:sp>
        <p:nvSpPr>
          <p:cNvPr id="165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918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9A23359-9856-479B-AB18-9B5C2F6FC1AE}" type="slidenum">
              <a:rPr lang="en-US"/>
              <a:pPr/>
              <a:t>32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4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5885413-8B91-4D82-B04A-F39F145849D5}" type="slidenum">
              <a:rPr lang="en-US"/>
              <a:pPr/>
              <a:t>33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918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D52011B-0A9C-43DA-8420-8128DFC724BB}" type="slidenum">
              <a:rPr lang="en-US"/>
              <a:pPr/>
              <a:t>34</a:t>
            </a:fld>
            <a:endParaRPr lang="en-US"/>
          </a:p>
        </p:txBody>
      </p:sp>
      <p:sp>
        <p:nvSpPr>
          <p:cNvPr id="169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46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B31F4EE8-C0AF-4BA3-9E16-485959D999AF}" type="slidenum">
              <a:rPr lang="en-US"/>
              <a:pPr/>
              <a:t>3</a:t>
            </a:fld>
            <a:endParaRPr lang="en-US"/>
          </a:p>
        </p:txBody>
      </p:sp>
      <p:sp>
        <p:nvSpPr>
          <p:cNvPr id="141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1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390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B7A50A4-1AEC-409C-BEC5-D2CF264E3151}" type="slidenum">
              <a:rPr lang="en-US"/>
              <a:pPr/>
              <a:t>35</a:t>
            </a:fld>
            <a:endParaRPr lang="en-US"/>
          </a:p>
        </p:txBody>
      </p:sp>
      <p:sp>
        <p:nvSpPr>
          <p:cNvPr id="171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1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0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E7A10CD-535C-49A1-9BBD-BA59C819B24F}" type="slidenum">
              <a:rPr lang="en-US"/>
              <a:pPr/>
              <a:t>36</a:t>
            </a:fld>
            <a:endParaRPr lang="en-US"/>
          </a:p>
        </p:txBody>
      </p:sp>
      <p:sp>
        <p:nvSpPr>
          <p:cNvPr id="172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2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123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A447D72-EAAF-4BF0-9DA6-0176D0EF419C}" type="slidenum">
              <a:rPr lang="en-US"/>
              <a:pPr/>
              <a:t>37</a:t>
            </a:fld>
            <a:endParaRPr lang="en-US"/>
          </a:p>
        </p:txBody>
      </p:sp>
      <p:sp>
        <p:nvSpPr>
          <p:cNvPr id="173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416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D5683F7-6234-486F-8E5B-4CF7CF1CA235}" type="slidenum">
              <a:rPr lang="en-US"/>
              <a:pPr/>
              <a:t>38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4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940FB3B-B81C-4E01-AA6A-8D17348D5BEA}" type="slidenum">
              <a:rPr lang="en-US"/>
              <a:pPr/>
              <a:t>39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844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43170A5-DBAE-4BF5-9ABD-08AA9DC90A05}" type="slidenum">
              <a:rPr lang="en-US"/>
              <a:pPr/>
              <a:t>40</a:t>
            </a:fld>
            <a:endParaRPr lang="en-US"/>
          </a:p>
        </p:txBody>
      </p:sp>
      <p:sp>
        <p:nvSpPr>
          <p:cNvPr id="176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6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674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0ED8829-3AC6-4AC9-BCF7-BDAA4341C3FB}" type="slidenum">
              <a:rPr lang="en-US"/>
              <a:pPr/>
              <a:t>41</a:t>
            </a:fld>
            <a:endParaRPr lang="en-US"/>
          </a:p>
        </p:txBody>
      </p:sp>
      <p:sp>
        <p:nvSpPr>
          <p:cNvPr id="177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7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721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63933C5-162C-4F0A-98BB-BE89A02CFC9D}" type="slidenum">
              <a:rPr lang="en-US"/>
              <a:pPr/>
              <a:t>42</a:t>
            </a:fld>
            <a:endParaRPr lang="en-US"/>
          </a:p>
        </p:txBody>
      </p:sp>
      <p:sp>
        <p:nvSpPr>
          <p:cNvPr id="178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8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5789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6125054-57C8-4B4B-B2CD-2BDBCECE4415}" type="slidenum">
              <a:rPr lang="en-US"/>
              <a:pPr/>
              <a:t>43</a:t>
            </a:fld>
            <a:endParaRPr lang="en-US"/>
          </a:p>
        </p:txBody>
      </p:sp>
      <p:sp>
        <p:nvSpPr>
          <p:cNvPr id="1792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9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796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ABA74A7-81E1-473A-957C-88B031549988}" type="slidenum">
              <a:rPr lang="en-US"/>
              <a:pPr/>
              <a:t>44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43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1D4C8BE-9986-44EA-B7A0-7BC3890E335A}" type="slidenum">
              <a:rPr lang="en-US"/>
              <a:pPr/>
              <a:t>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756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E343E71-BE13-4403-A014-D6DFAD611312}" type="slidenum">
              <a:rPr lang="en-US"/>
              <a:pPr/>
              <a:t>45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014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4D0DD32-C185-44D3-895B-938FDB7279E7}" type="slidenum">
              <a:rPr lang="en-US"/>
              <a:pPr/>
              <a:t>46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226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115D598-8E73-4E4A-86B5-ABD4BE340131}" type="slidenum">
              <a:rPr lang="en-US"/>
              <a:pPr/>
              <a:t>47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630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14873FE-D438-42C4-B433-9D17FE1213A3}" type="slidenum">
              <a:rPr lang="en-US"/>
              <a:pPr/>
              <a:t>48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34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039D3D8-3065-4612-AF92-C784827E2CA3}" type="slidenum">
              <a:rPr lang="en-US"/>
              <a:pPr/>
              <a:t>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9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2C6A15E-C521-412A-99B0-3E5B5303DEDF}" type="slidenum">
              <a:rPr lang="en-US"/>
              <a:pPr/>
              <a:t>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98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F9A02DA-BAC3-4FB3-84F8-FAD85BA9E58F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5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87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95D73A1-A96C-4C4B-BB7F-110DD4B263F6}" type="slidenum">
              <a:rPr lang="en-US"/>
              <a:pPr/>
              <a:t>8</a:t>
            </a:fld>
            <a:endParaRPr lang="en-US"/>
          </a:p>
        </p:txBody>
      </p:sp>
      <p:sp>
        <p:nvSpPr>
          <p:cNvPr id="146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6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11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572944-9FE5-4A71-A91E-7AA04EC53C3C}" type="slidenum">
              <a:rPr lang="en-US"/>
              <a:pPr/>
              <a:t>9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9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Object-Oriented Software Engineering</a:t>
            </a:r>
            <a:br>
              <a:rPr lang="en-US" dirty="0">
                <a:ea typeface="+mj-ea"/>
                <a:cs typeface="+mj-cs"/>
              </a:rPr>
            </a:br>
            <a:endParaRPr lang="en-US" sz="2400" dirty="0">
              <a:ea typeface="+mj-ea"/>
              <a:cs typeface="+mj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Chapter 2: </a:t>
            </a:r>
          </a:p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Times" charset="0"/>
              </a:rPr>
              <a:t>Review of Object Orientation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46E1690-AAAC-456D-86BB-A5E9EB04E5C8}" type="slidenum">
              <a:rPr lang="en-US"/>
              <a:pPr/>
              <a:t>10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Instance Variables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Variables defined inside a class corresponding to data present in each instance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Also called </a:t>
            </a:r>
            <a:r>
              <a:rPr lang="en-US" i="1" dirty="0">
                <a:ea typeface="+mn-ea"/>
              </a:rPr>
              <a:t>fields</a:t>
            </a:r>
            <a:r>
              <a:rPr lang="en-US" dirty="0">
                <a:ea typeface="+mn-ea"/>
              </a:rPr>
              <a:t> or </a:t>
            </a:r>
            <a:r>
              <a:rPr lang="en-US" i="1" dirty="0">
                <a:ea typeface="+mn-ea"/>
              </a:rPr>
              <a:t>member variables</a:t>
            </a:r>
            <a:endParaRPr lang="en-US" dirty="0">
              <a:ea typeface="+mn-ea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Attributes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Simple data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E.g. </a:t>
            </a:r>
            <a:r>
              <a:rPr lang="en-US" dirty="0">
                <a:latin typeface="Courier" charset="0"/>
                <a:ea typeface="+mn-ea"/>
              </a:rPr>
              <a:t>name</a:t>
            </a:r>
            <a:r>
              <a:rPr lang="en-US" dirty="0">
                <a:ea typeface="+mn-ea"/>
              </a:rPr>
              <a:t>, </a:t>
            </a:r>
            <a:r>
              <a:rPr lang="en-US" dirty="0" err="1">
                <a:latin typeface="Courier" charset="0"/>
                <a:ea typeface="+mn-ea"/>
              </a:rPr>
              <a:t>dateOfBirth</a:t>
            </a:r>
            <a:endParaRPr lang="en-US" dirty="0">
              <a:ea typeface="+mn-ea"/>
            </a:endParaRPr>
          </a:p>
          <a:p>
            <a:pPr lvl="1">
              <a:lnSpc>
                <a:spcPct val="90000"/>
              </a:lnSpc>
              <a:defRPr/>
            </a:pPr>
            <a:endParaRPr lang="en-US" sz="1200" dirty="0">
              <a:ea typeface="+mn-ea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Associations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Relationships to other important classes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E.g. </a:t>
            </a:r>
            <a:r>
              <a:rPr lang="en-US" dirty="0">
                <a:latin typeface="Courier" charset="0"/>
                <a:ea typeface="+mn-ea"/>
              </a:rPr>
              <a:t>supervisor</a:t>
            </a:r>
            <a:r>
              <a:rPr lang="en-US" dirty="0">
                <a:ea typeface="+mn-ea"/>
              </a:rPr>
              <a:t>, </a:t>
            </a:r>
            <a:r>
              <a:rPr lang="en-US" dirty="0" err="1">
                <a:latin typeface="Courier" charset="0"/>
                <a:ea typeface="+mn-ea"/>
              </a:rPr>
              <a:t>coursesTaken</a:t>
            </a:r>
            <a:endParaRPr lang="en-US" dirty="0">
              <a:latin typeface="Courier" charset="0"/>
              <a:ea typeface="+mn-ea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More on these in Chapter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3BA213C-5337-444F-8495-EC6D93362E69}" type="slidenum">
              <a:rPr lang="en-US"/>
              <a:pPr/>
              <a:t>11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Variables vs. Objects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A variable</a:t>
            </a:r>
          </a:p>
          <a:p>
            <a:pPr lvl="1">
              <a:defRPr/>
            </a:pPr>
            <a:r>
              <a:rPr lang="en-GB" i="1" dirty="0">
                <a:ea typeface="+mn-ea"/>
                <a:cs typeface="Times" charset="0"/>
              </a:rPr>
              <a:t>Refers</a:t>
            </a:r>
            <a:r>
              <a:rPr lang="en-GB" dirty="0">
                <a:ea typeface="+mn-ea"/>
                <a:cs typeface="Times" charset="0"/>
              </a:rPr>
              <a:t> to an object </a:t>
            </a:r>
            <a:endParaRPr lang="en-US" dirty="0">
              <a:ea typeface="+mn-ea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May refer to different objects at different points in time</a:t>
            </a:r>
          </a:p>
          <a:p>
            <a:pPr lvl="1">
              <a:defRPr/>
            </a:pPr>
            <a:endParaRPr lang="en-GB" dirty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US" dirty="0">
                <a:ea typeface="+mn-ea"/>
                <a:cs typeface="Times" charset="0"/>
              </a:rPr>
              <a:t>A</a:t>
            </a:r>
            <a:r>
              <a:rPr lang="en-GB" dirty="0">
                <a:ea typeface="+mn-ea"/>
                <a:cs typeface="Times" charset="0"/>
              </a:rPr>
              <a:t>n object can be referred to by several different variables at the same time</a:t>
            </a: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marL="0" indent="0">
              <a:defRPr/>
            </a:pPr>
            <a:r>
              <a:rPr lang="en-US" i="1" dirty="0">
                <a:ea typeface="+mn-ea"/>
                <a:cs typeface="+mn-cs"/>
              </a:rPr>
              <a:t>Type</a:t>
            </a:r>
            <a:r>
              <a:rPr lang="en-US" dirty="0">
                <a:ea typeface="+mn-ea"/>
                <a:cs typeface="+mn-cs"/>
              </a:rPr>
              <a:t> of a variable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Determines what classes of objects it may contain</a:t>
            </a:r>
            <a:r>
              <a:rPr lang="en-US" dirty="0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E07BB99-1A47-436C-A280-8229802C6203}" type="slidenum">
              <a:rPr lang="en-US"/>
              <a:pPr/>
              <a:t>12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Class variables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543800" cy="4800600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GB" dirty="0"/>
              <a:t>A </a:t>
            </a:r>
            <a:r>
              <a:rPr lang="en-GB" i="1" dirty="0"/>
              <a:t>class variable</a:t>
            </a:r>
            <a:r>
              <a:rPr lang="en-GB" altLang="en-US" i="1" dirty="0"/>
              <a:t>’</a:t>
            </a:r>
            <a:r>
              <a:rPr lang="en-GB" i="1" dirty="0"/>
              <a:t>s</a:t>
            </a:r>
            <a:r>
              <a:rPr lang="en-GB" dirty="0"/>
              <a:t> value is </a:t>
            </a:r>
            <a:r>
              <a:rPr lang="en-GB" i="1" dirty="0"/>
              <a:t>shared </a:t>
            </a:r>
            <a:r>
              <a:rPr lang="en-GB" dirty="0"/>
              <a:t>by all instances of a class. </a:t>
            </a:r>
          </a:p>
          <a:p>
            <a:pPr lvl="1"/>
            <a:r>
              <a:rPr lang="en-GB" dirty="0"/>
              <a:t>Also called a </a:t>
            </a:r>
            <a:r>
              <a:rPr lang="en-GB" i="1" dirty="0"/>
              <a:t>static</a:t>
            </a:r>
            <a:r>
              <a:rPr lang="en-GB" dirty="0"/>
              <a:t> variable</a:t>
            </a:r>
          </a:p>
          <a:p>
            <a:pPr lvl="3"/>
            <a:endParaRPr lang="en-GB" dirty="0"/>
          </a:p>
          <a:p>
            <a:pPr lvl="1"/>
            <a:r>
              <a:rPr lang="en-GB" dirty="0"/>
              <a:t>If one instance sets the value of a class variable, then all the other instances see the same changed value.</a:t>
            </a:r>
            <a:r>
              <a:rPr lang="en-US" dirty="0"/>
              <a:t> </a:t>
            </a:r>
          </a:p>
          <a:p>
            <a:pPr lvl="3" algn="just"/>
            <a:endParaRPr lang="en-GB" dirty="0"/>
          </a:p>
          <a:p>
            <a:pPr lvl="1" algn="just"/>
            <a:r>
              <a:rPr lang="en-GB" dirty="0"/>
              <a:t>Class variables are useful for:</a:t>
            </a:r>
          </a:p>
          <a:p>
            <a:pPr lvl="2"/>
            <a:r>
              <a:rPr lang="en-GB" dirty="0"/>
              <a:t>Default or </a:t>
            </a:r>
            <a:r>
              <a:rPr lang="en-GB" altLang="en-US" dirty="0"/>
              <a:t>‘</a:t>
            </a:r>
            <a:r>
              <a:rPr lang="en-GB" dirty="0"/>
              <a:t>constant</a:t>
            </a:r>
            <a:r>
              <a:rPr lang="en-GB" altLang="en-US" dirty="0"/>
              <a:t>’</a:t>
            </a:r>
            <a:r>
              <a:rPr lang="en-GB" dirty="0"/>
              <a:t> values (e.g. PI)</a:t>
            </a:r>
          </a:p>
          <a:p>
            <a:pPr lvl="2"/>
            <a:r>
              <a:rPr lang="en-GB" dirty="0"/>
              <a:t>Lookup tables and similar structures</a:t>
            </a:r>
          </a:p>
          <a:p>
            <a:pPr lvl="3">
              <a:buFontTx/>
              <a:buNone/>
            </a:pPr>
            <a:endParaRPr lang="en-GB" dirty="0"/>
          </a:p>
          <a:p>
            <a:pPr lvl="1">
              <a:buFontTx/>
              <a:buNone/>
            </a:pPr>
            <a:r>
              <a:rPr lang="en-GB" dirty="0"/>
              <a:t>Caution: </a:t>
            </a:r>
            <a:r>
              <a:rPr lang="en-GB" i="1" dirty="0"/>
              <a:t>do not over-use class variables</a:t>
            </a: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rogrammerinterview.com/images/memVari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45693"/>
            <a:ext cx="7848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1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0C46ECC-7736-4B9B-9D59-1EEEFB1871A1}" type="slidenum">
              <a:rPr lang="en-US"/>
              <a:pPr/>
              <a:t>14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Methods, Operations and Polymorphism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Operation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 higher-level procedural abstraction</a:t>
            </a:r>
            <a:r>
              <a:rPr lang="en-US" dirty="0">
                <a:ea typeface="+mn-ea"/>
                <a:cs typeface="Times" charset="0"/>
              </a:rPr>
              <a:t> that specifies</a:t>
            </a:r>
            <a:r>
              <a:rPr lang="en-GB" dirty="0">
                <a:ea typeface="+mn-ea"/>
                <a:cs typeface="Times" charset="0"/>
              </a:rPr>
              <a:t> a type of behaviour</a:t>
            </a:r>
          </a:p>
          <a:p>
            <a:pPr lvl="1">
              <a:defRPr/>
            </a:pP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Independent of any code which implements that behaviour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E.g. calculating area (in general)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BC89268-95AA-4C9E-8957-7777273B3B52}" type="slidenum">
              <a:rPr lang="en-US"/>
              <a:pPr/>
              <a:t>15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Methods, Operations and Polymorphism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Method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A procedural abstraction used to implement the behaviour of a class</a:t>
            </a:r>
          </a:p>
          <a:p>
            <a:pPr lvl="1" algn="just">
              <a:defRPr/>
            </a:pP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Several different classes can have methods with the same name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They implement the same abstract operation in ways suitable to each class</a:t>
            </a:r>
            <a:r>
              <a:rPr lang="en-US" dirty="0">
                <a:ea typeface="+mn-ea"/>
              </a:rPr>
              <a:t> 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E.g. calculating area in a rectangle is done differently from in a circle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BA714B8-0B86-4261-82F8-8600A1A0F892}" type="slidenum">
              <a:rPr lang="en-US"/>
              <a:pPr/>
              <a:t>16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Polymorphism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>
                <a:ea typeface="+mn-ea"/>
                <a:cs typeface="Times" charset="0"/>
              </a:rPr>
              <a:t>A</a:t>
            </a:r>
            <a:r>
              <a:rPr lang="en-GB">
                <a:ea typeface="+mn-ea"/>
                <a:cs typeface="Times" charset="0"/>
              </a:rPr>
              <a:t> property of object oriented software by which an </a:t>
            </a:r>
            <a:r>
              <a:rPr lang="en-GB" i="1">
                <a:ea typeface="+mn-ea"/>
                <a:cs typeface="Times" charset="0"/>
              </a:rPr>
              <a:t>abstract operation may be performed in different ways</a:t>
            </a:r>
            <a:r>
              <a:rPr lang="en-GB">
                <a:ea typeface="+mn-ea"/>
                <a:cs typeface="Times" charset="0"/>
              </a:rPr>
              <a:t> in different classes.</a:t>
            </a:r>
            <a:endParaRPr lang="en-US">
              <a:ea typeface="+mn-ea"/>
              <a:cs typeface="+mn-cs"/>
            </a:endParaRPr>
          </a:p>
          <a:p>
            <a:pPr lvl="1">
              <a:defRPr/>
            </a:pPr>
            <a:r>
              <a:rPr lang="en-US">
                <a:ea typeface="+mn-ea"/>
              </a:rPr>
              <a:t>Requires that there be </a:t>
            </a:r>
            <a:r>
              <a:rPr lang="en-US" i="1">
                <a:ea typeface="+mn-ea"/>
              </a:rPr>
              <a:t>multiple methods of the same name</a:t>
            </a:r>
          </a:p>
          <a:p>
            <a:pPr lvl="1">
              <a:defRPr/>
            </a:pPr>
            <a:r>
              <a:rPr lang="en-US">
                <a:ea typeface="+mn-ea"/>
              </a:rPr>
              <a:t>The choice of which one to execute depends on the object that is in a variable</a:t>
            </a:r>
          </a:p>
          <a:p>
            <a:pPr lvl="1">
              <a:defRPr/>
            </a:pPr>
            <a:r>
              <a:rPr lang="en-US">
                <a:ea typeface="+mn-ea"/>
              </a:rPr>
              <a:t>Reduces the need for programmers to code many </a:t>
            </a:r>
            <a:r>
              <a:rPr lang="en-US">
                <a:latin typeface="Courier" charset="0"/>
                <a:ea typeface="+mn-ea"/>
              </a:rPr>
              <a:t>if-else</a:t>
            </a:r>
            <a:r>
              <a:rPr lang="en-US">
                <a:ea typeface="+mn-ea"/>
              </a:rPr>
              <a:t> or </a:t>
            </a:r>
            <a:r>
              <a:rPr lang="en-US">
                <a:latin typeface="Courier" charset="0"/>
                <a:ea typeface="+mn-ea"/>
              </a:rPr>
              <a:t>switch</a:t>
            </a:r>
            <a:r>
              <a:rPr lang="en-US">
                <a:ea typeface="+mn-ea"/>
              </a:rPr>
              <a:t> statements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0150BAA-BDFF-4646-98E0-357258281C83}" type="slidenum">
              <a:rPr lang="en-US"/>
              <a:pPr/>
              <a:t>17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Organizing Classes into Inheritance Hierarchies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620000" cy="4419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dirty="0" err="1">
                <a:ea typeface="+mn-ea"/>
                <a:cs typeface="+mn-cs"/>
              </a:rPr>
              <a:t>Superclasses</a:t>
            </a:r>
            <a:endParaRPr lang="en-US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Contain features common to a set of subclasses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ea typeface="+mn-ea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Inheritance hierarchies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Show the relationships among </a:t>
            </a:r>
            <a:r>
              <a:rPr lang="en-US" dirty="0" err="1">
                <a:ea typeface="+mn-ea"/>
              </a:rPr>
              <a:t>superclasses</a:t>
            </a:r>
            <a:r>
              <a:rPr lang="en-US" dirty="0">
                <a:ea typeface="+mn-ea"/>
              </a:rPr>
              <a:t> and subclasses</a:t>
            </a:r>
          </a:p>
          <a:p>
            <a:pPr lvl="1">
              <a:lnSpc>
                <a:spcPct val="90000"/>
              </a:lnSpc>
              <a:defRPr/>
            </a:pPr>
            <a:r>
              <a:rPr lang="en-US">
                <a:ea typeface="+mn-ea"/>
              </a:rPr>
              <a:t>A triangle shows a </a:t>
            </a:r>
            <a:r>
              <a:rPr lang="en-US" i="1">
                <a:ea typeface="+mn-ea"/>
              </a:rPr>
              <a:t>generalization</a:t>
            </a:r>
          </a:p>
          <a:p>
            <a:pPr lvl="1">
              <a:lnSpc>
                <a:spcPct val="90000"/>
              </a:lnSpc>
              <a:defRPr/>
            </a:pPr>
            <a:endParaRPr lang="en-US" i="1">
              <a:ea typeface="+mn-ea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Inheritance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The </a:t>
            </a:r>
            <a:r>
              <a:rPr lang="en-US" i="1" dirty="0">
                <a:ea typeface="+mn-ea"/>
              </a:rPr>
              <a:t>implicit</a:t>
            </a:r>
            <a:r>
              <a:rPr lang="en-US" dirty="0">
                <a:ea typeface="+mn-ea"/>
              </a:rPr>
              <a:t> possession by all subclasses of features defined in its </a:t>
            </a:r>
            <a:r>
              <a:rPr lang="en-US" dirty="0" err="1">
                <a:ea typeface="+mn-ea"/>
              </a:rPr>
              <a:t>superclasses</a:t>
            </a:r>
            <a:endParaRPr lang="en-US" sz="2000" dirty="0">
              <a:ea typeface="+mn-ea"/>
            </a:endParaRPr>
          </a:p>
        </p:txBody>
      </p:sp>
      <p:pic>
        <p:nvPicPr>
          <p:cNvPr id="45062" name="Picture 5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3733800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671E6AB-7333-4BE8-B0E6-47F38D0B59D9}" type="slidenum">
              <a:rPr lang="en-US"/>
              <a:pPr/>
              <a:t>18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 Example Inheritance Hierarchy</a:t>
            </a:r>
            <a:endParaRPr lang="en-US" sz="2800" i="1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0600" y="4724400"/>
            <a:ext cx="7315200" cy="1371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Inheritance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The </a:t>
            </a:r>
            <a:r>
              <a:rPr lang="en-US" i="1" dirty="0">
                <a:ea typeface="+mn-ea"/>
              </a:rPr>
              <a:t>implicit</a:t>
            </a:r>
            <a:r>
              <a:rPr lang="en-US" dirty="0">
                <a:ea typeface="+mn-ea"/>
              </a:rPr>
              <a:t> possession by all subclasses of features defined in its </a:t>
            </a:r>
            <a:r>
              <a:rPr lang="en-US" dirty="0" err="1">
                <a:ea typeface="+mn-ea"/>
              </a:rPr>
              <a:t>superclasses</a:t>
            </a:r>
            <a:endParaRPr lang="en-US" sz="2000" dirty="0">
              <a:ea typeface="+mn-ea"/>
            </a:endParaRPr>
          </a:p>
        </p:txBody>
      </p:sp>
      <p:pic>
        <p:nvPicPr>
          <p:cNvPr id="47110" name="Picture 9" descr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8994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3F8C134-9ECA-4135-9060-7115E2FECB1A}" type="slidenum">
              <a:rPr lang="en-US"/>
              <a:pPr/>
              <a:t>19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The Isa Rule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Always check generalizations to ensure they obey the isa rule</a:t>
            </a:r>
          </a:p>
          <a:p>
            <a:pPr lvl="1"/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 checking account </a:t>
            </a:r>
            <a:r>
              <a:rPr lang="en-US" altLang="ja-JP" b="1" i="1"/>
              <a:t>is an</a:t>
            </a:r>
            <a:r>
              <a:rPr lang="en-US" altLang="ja-JP"/>
              <a:t> account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ja-JP"/>
          </a:p>
          <a:p>
            <a:pPr lvl="1"/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 village </a:t>
            </a:r>
            <a:r>
              <a:rPr lang="en-US" altLang="ja-JP" b="1" i="1"/>
              <a:t>is a</a:t>
            </a:r>
            <a:r>
              <a:rPr lang="en-US" altLang="ja-JP"/>
              <a:t> municipality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ja-JP"/>
          </a:p>
          <a:p>
            <a:pPr lvl="1"/>
            <a:endParaRPr lang="en-US"/>
          </a:p>
          <a:p>
            <a:pPr marL="0" indent="0"/>
            <a:r>
              <a:rPr lang="en-US"/>
              <a:t>Should </a:t>
            </a:r>
            <a:r>
              <a:rPr lang="ja-JP" altLang="en-US">
                <a:latin typeface="Arial" pitchFamily="34" charset="0"/>
              </a:rPr>
              <a:t>‘</a:t>
            </a:r>
            <a:r>
              <a:rPr lang="en-US" altLang="ja-JP"/>
              <a:t>Province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 be a subclass of </a:t>
            </a:r>
            <a:r>
              <a:rPr lang="ja-JP" altLang="en-US">
                <a:latin typeface="Arial" pitchFamily="34" charset="0"/>
              </a:rPr>
              <a:t>‘</a:t>
            </a:r>
            <a:r>
              <a:rPr lang="en-US" altLang="ja-JP"/>
              <a:t>Country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?</a:t>
            </a:r>
          </a:p>
          <a:p>
            <a:pPr lvl="1"/>
            <a:r>
              <a:rPr lang="en-US"/>
              <a:t>No, it violates the isa rule</a:t>
            </a:r>
          </a:p>
          <a:p>
            <a:pPr lvl="2"/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 province </a:t>
            </a:r>
            <a:r>
              <a:rPr lang="en-US" altLang="ja-JP" b="1" i="1"/>
              <a:t>is a</a:t>
            </a:r>
            <a:r>
              <a:rPr lang="en-US" altLang="ja-JP"/>
              <a:t> country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 is invalid!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725558C-DD8C-4C86-96F4-2AE7AAB7D257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What is Object Orientation?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5438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</a:pPr>
            <a:r>
              <a:rPr lang="en-US" dirty="0"/>
              <a:t>Procedural paradigm: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Software</a:t>
            </a:r>
            <a:r>
              <a:rPr lang="en-GB" dirty="0"/>
              <a:t> is organized around the notion of </a:t>
            </a:r>
            <a:r>
              <a:rPr lang="en-GB" i="1" dirty="0"/>
              <a:t>procedures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Procedural abstraction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Works as long as the data is simple</a:t>
            </a:r>
          </a:p>
          <a:p>
            <a:pPr marL="0" indent="0">
              <a:lnSpc>
                <a:spcPct val="90000"/>
              </a:lnSpc>
            </a:pPr>
            <a:endParaRPr lang="en-GB" dirty="0"/>
          </a:p>
          <a:p>
            <a:pPr marL="0" indent="0">
              <a:lnSpc>
                <a:spcPct val="90000"/>
              </a:lnSpc>
            </a:pPr>
            <a:r>
              <a:rPr lang="en-GB" dirty="0"/>
              <a:t>Adding </a:t>
            </a:r>
            <a:r>
              <a:rPr lang="en-GB" i="1" dirty="0"/>
              <a:t>data abstractions </a:t>
            </a:r>
            <a:r>
              <a:rPr lang="en-GB" dirty="0"/>
              <a:t>groups together the pieces of data that describe some entity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Helps reduce the system</a:t>
            </a:r>
            <a:r>
              <a:rPr lang="en-GB" altLang="en-US" dirty="0"/>
              <a:t>’</a:t>
            </a:r>
            <a:r>
              <a:rPr lang="en-GB" dirty="0"/>
              <a:t>s complexity. 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Such as </a:t>
            </a:r>
            <a:r>
              <a:rPr lang="en-GB" i="1" dirty="0"/>
              <a:t>Records</a:t>
            </a:r>
            <a:r>
              <a:rPr lang="en-GB" dirty="0"/>
              <a:t> and </a:t>
            </a:r>
            <a:r>
              <a:rPr lang="en-GB" i="1" dirty="0"/>
              <a:t>structures</a:t>
            </a:r>
          </a:p>
          <a:p>
            <a:pPr lvl="3">
              <a:lnSpc>
                <a:spcPct val="90000"/>
              </a:lnSpc>
            </a:pPr>
            <a:endParaRPr lang="en-GB" i="1" dirty="0"/>
          </a:p>
          <a:p>
            <a:pPr marL="0" indent="0">
              <a:lnSpc>
                <a:spcPct val="90000"/>
              </a:lnSpc>
            </a:pPr>
            <a:r>
              <a:rPr lang="en-US" dirty="0"/>
              <a:t>Object oriented paradigm: </a:t>
            </a:r>
          </a:p>
          <a:p>
            <a:pPr lvl="1">
              <a:lnSpc>
                <a:spcPct val="90000"/>
              </a:lnSpc>
            </a:pPr>
            <a:r>
              <a:rPr lang="en-GB" dirty="0">
                <a:cs typeface="Times New Roman" pitchFamily="18" charset="0"/>
              </a:rPr>
              <a:t>Organizing procedural abstractions in the context of data abstractions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endParaRPr lang="en-GB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9BAE723-3028-4065-B63A-EB4B03029F4A}" type="slidenum">
              <a:rPr lang="en-US"/>
              <a:pPr/>
              <a:t>20</a:t>
            </a:fld>
            <a:endParaRPr lang="en-US"/>
          </a:p>
        </p:txBody>
      </p:sp>
      <p:sp>
        <p:nvSpPr>
          <p:cNvPr id="130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 possible inheritance hierarchy of mathematical objects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51205" name="Picture 10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24000"/>
            <a:ext cx="57150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C587519-380A-4588-9362-D849DCE5A31B}" type="slidenum">
              <a:rPr lang="en-US"/>
              <a:pPr/>
              <a:t>21</a:t>
            </a:fld>
            <a:endParaRPr lang="en-US"/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Make Sure all Inherited Features Make Sense in Subclasses</a:t>
            </a:r>
          </a:p>
        </p:txBody>
      </p:sp>
      <p:pic>
        <p:nvPicPr>
          <p:cNvPr id="76805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1371600"/>
            <a:ext cx="7481887" cy="48006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74BE4C7-890D-4BBA-A7AC-CA40FFD9ADFF}" type="slidenum">
              <a:rPr lang="en-US"/>
              <a:pPr/>
              <a:t>22</a:t>
            </a:fld>
            <a:endParaRPr lang="en-US"/>
          </a:p>
        </p:txBody>
      </p:sp>
      <p:pic>
        <p:nvPicPr>
          <p:cNvPr id="50186" name="Picture 10" descr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305799" cy="5105400"/>
          </a:xfr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Inheritance, Polymorphism and Variables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D049D91-3E2A-4A44-9FF5-4A6C72FB2795}" type="slidenum">
              <a:rPr lang="en-US"/>
              <a:pPr/>
              <a:t>23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Abstract Classes and Methods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An operation should be declared to exist at the highest class in the hierarchy where it makes sense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The </a:t>
            </a:r>
            <a:r>
              <a:rPr lang="en-US" i="1" dirty="0">
                <a:ea typeface="+mn-ea"/>
              </a:rPr>
              <a:t>operation</a:t>
            </a:r>
            <a:r>
              <a:rPr lang="en-US" dirty="0">
                <a:ea typeface="+mn-ea"/>
              </a:rPr>
              <a:t> may be </a:t>
            </a:r>
            <a:r>
              <a:rPr lang="en-US" i="1" dirty="0">
                <a:ea typeface="+mn-ea"/>
              </a:rPr>
              <a:t>abstract</a:t>
            </a:r>
            <a:r>
              <a:rPr lang="en-US" dirty="0">
                <a:ea typeface="+mn-ea"/>
              </a:rPr>
              <a:t> (lacking implementation) at that level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If so, the </a:t>
            </a:r>
            <a:r>
              <a:rPr lang="en-US" i="1" dirty="0">
                <a:ea typeface="+mn-ea"/>
              </a:rPr>
              <a:t>class</a:t>
            </a:r>
            <a:r>
              <a:rPr lang="en-US" dirty="0">
                <a:ea typeface="+mn-ea"/>
              </a:rPr>
              <a:t> also </a:t>
            </a:r>
            <a:r>
              <a:rPr lang="en-US" u="sng" dirty="0">
                <a:ea typeface="+mn-ea"/>
              </a:rPr>
              <a:t>must</a:t>
            </a:r>
            <a:r>
              <a:rPr lang="en-US" dirty="0">
                <a:ea typeface="+mn-ea"/>
              </a:rPr>
              <a:t> be </a:t>
            </a:r>
            <a:r>
              <a:rPr lang="en-US" i="1" dirty="0">
                <a:ea typeface="+mn-ea"/>
              </a:rPr>
              <a:t>abstract</a:t>
            </a:r>
            <a:endParaRPr lang="en-US" dirty="0">
              <a:ea typeface="+mn-ea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No instances can be created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The opposite of an abstract class is a </a:t>
            </a:r>
            <a:r>
              <a:rPr lang="en-US" i="1" dirty="0">
                <a:ea typeface="+mn-ea"/>
              </a:rPr>
              <a:t>concrete</a:t>
            </a:r>
            <a:r>
              <a:rPr lang="en-US" dirty="0">
                <a:ea typeface="+mn-ea"/>
              </a:rPr>
              <a:t> 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If a </a:t>
            </a:r>
            <a:r>
              <a:rPr lang="en-US" dirty="0" err="1">
                <a:ea typeface="+mn-ea"/>
              </a:rPr>
              <a:t>superclass</a:t>
            </a:r>
            <a:r>
              <a:rPr lang="en-US" dirty="0">
                <a:ea typeface="+mn-ea"/>
              </a:rPr>
              <a:t> has an abstract operation then its subclasses at some level must have a concrete method for the operation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Leaf classes must have or inherit concrete methods for all operations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Leaf classes must be concrete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3000" dirty="0"/>
              <a:t>Say you have a three printers that you would need to write a driver for, Lexmark, Canon, and HP.</a:t>
            </a:r>
          </a:p>
          <a:p>
            <a:pPr fontAlgn="base"/>
            <a:r>
              <a:rPr lang="en-US" sz="3000" dirty="0"/>
              <a:t>All three printers will have the </a:t>
            </a:r>
            <a:r>
              <a:rPr lang="en-US" sz="3000" b="1" dirty="0"/>
              <a:t>print()</a:t>
            </a:r>
            <a:r>
              <a:rPr lang="en-US" sz="3000" dirty="0"/>
              <a:t> and </a:t>
            </a:r>
            <a:r>
              <a:rPr lang="en-US" sz="3000" b="1" dirty="0" err="1"/>
              <a:t>getSystemResource</a:t>
            </a:r>
            <a:r>
              <a:rPr lang="en-US" sz="3000" b="1" dirty="0"/>
              <a:t>()</a:t>
            </a:r>
            <a:r>
              <a:rPr lang="en-US" sz="3000" dirty="0"/>
              <a:t> methods.</a:t>
            </a:r>
          </a:p>
          <a:p>
            <a:pPr fontAlgn="base"/>
            <a:r>
              <a:rPr lang="en-US" sz="3000" dirty="0"/>
              <a:t>However, only print() will be different for each printer. </a:t>
            </a:r>
            <a:r>
              <a:rPr lang="en-US" sz="3000" b="1" dirty="0" err="1"/>
              <a:t>getSystemResource</a:t>
            </a:r>
            <a:r>
              <a:rPr lang="en-US" sz="3000" b="1" dirty="0"/>
              <a:t>()</a:t>
            </a:r>
            <a:r>
              <a:rPr lang="en-US" sz="3000" dirty="0"/>
              <a:t> remains the same throughout the three printers. You also have another concern, you would like to apply polymorphism.</a:t>
            </a:r>
          </a:p>
          <a:p>
            <a:pPr fontAlgn="base"/>
            <a:r>
              <a:rPr lang="en-US" sz="3000" dirty="0"/>
              <a:t>So since </a:t>
            </a:r>
            <a:r>
              <a:rPr lang="en-US" sz="3000" b="1" dirty="0" err="1"/>
              <a:t>getSystemResource</a:t>
            </a:r>
            <a:r>
              <a:rPr lang="en-US" sz="3000" b="1" dirty="0"/>
              <a:t>()</a:t>
            </a:r>
            <a:r>
              <a:rPr lang="en-US" sz="3000" dirty="0"/>
              <a:t> is the same for all three printers, so this can be pushed up to the super class to be implemented.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Abstract Classes and Methods e.g.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>
                <a:solidFill>
                  <a:srgbClr val="00008B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abstract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2B91AF"/>
                </a:solidFill>
              </a:rPr>
              <a:t>Printer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</a:rPr>
              <a:t>{    </a:t>
            </a:r>
            <a:r>
              <a:rPr lang="en-US" sz="2000" dirty="0">
                <a:solidFill>
                  <a:srgbClr val="00008B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getSystemResource</a:t>
            </a:r>
            <a:r>
              <a:rPr lang="en-US" sz="2000" dirty="0">
                <a:solidFill>
                  <a:srgbClr val="000000"/>
                </a:solidFill>
              </a:rPr>
              <a:t>()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</a:rPr>
              <a:t>{ </a:t>
            </a:r>
            <a:r>
              <a:rPr lang="en-US" sz="2000" dirty="0">
                <a:solidFill>
                  <a:srgbClr val="808080"/>
                </a:solidFill>
              </a:rPr>
              <a:t>// real implementation of getting system resources</a:t>
            </a:r>
            <a:r>
              <a:rPr lang="en-US" sz="2000" dirty="0">
                <a:solidFill>
                  <a:srgbClr val="000000"/>
                </a:solidFill>
              </a:rPr>
              <a:t> } </a:t>
            </a:r>
          </a:p>
          <a:p>
            <a:pPr>
              <a:buNone/>
            </a:pPr>
            <a:r>
              <a:rPr lang="en-US" sz="2000" dirty="0">
                <a:solidFill>
                  <a:srgbClr val="00008B"/>
                </a:solidFill>
              </a:rPr>
              <a:t>      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abstract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print(); 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</a:rPr>
              <a:t>} </a:t>
            </a:r>
          </a:p>
          <a:p>
            <a:pPr>
              <a:buNone/>
            </a:pPr>
            <a:r>
              <a:rPr lang="en-US" sz="2000" dirty="0">
                <a:solidFill>
                  <a:srgbClr val="00008B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2B91AF"/>
                </a:solidFill>
              </a:rPr>
              <a:t>Canon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extends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2B91AF"/>
                </a:solidFill>
              </a:rPr>
              <a:t>Printer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</a:rPr>
              <a:t>{     </a:t>
            </a:r>
            <a:r>
              <a:rPr lang="en-US" sz="2000" dirty="0">
                <a:solidFill>
                  <a:srgbClr val="00008B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print()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</a:rPr>
              <a:t>{ </a:t>
            </a:r>
            <a:r>
              <a:rPr lang="en-US" sz="2000" dirty="0">
                <a:solidFill>
                  <a:srgbClr val="808080"/>
                </a:solidFill>
              </a:rPr>
              <a:t>// here you will provide the implementation of print pertaining to Canon</a:t>
            </a:r>
            <a:r>
              <a:rPr lang="en-US" sz="2000" dirty="0">
                <a:solidFill>
                  <a:srgbClr val="000000"/>
                </a:solidFill>
              </a:rPr>
              <a:t> } } </a:t>
            </a:r>
          </a:p>
          <a:p>
            <a:pPr>
              <a:buNone/>
            </a:pPr>
            <a:r>
              <a:rPr lang="en-US" sz="2000" dirty="0">
                <a:solidFill>
                  <a:srgbClr val="00008B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HP </a:t>
            </a:r>
            <a:r>
              <a:rPr lang="en-US" sz="2000" dirty="0">
                <a:solidFill>
                  <a:srgbClr val="00008B"/>
                </a:solidFill>
              </a:rPr>
              <a:t>extends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2B91AF"/>
                </a:solidFill>
              </a:rPr>
              <a:t>Printer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</a:rPr>
              <a:t>{    </a:t>
            </a:r>
            <a:r>
              <a:rPr lang="en-US" sz="2000" dirty="0">
                <a:solidFill>
                  <a:srgbClr val="00008B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print()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</a:rPr>
              <a:t>{ </a:t>
            </a:r>
            <a:r>
              <a:rPr lang="en-US" sz="2000" dirty="0">
                <a:solidFill>
                  <a:srgbClr val="808080"/>
                </a:solidFill>
              </a:rPr>
              <a:t>// here you will provide the implementation of print pertaining to HP</a:t>
            </a:r>
            <a:r>
              <a:rPr lang="en-US" sz="2000" dirty="0">
                <a:solidFill>
                  <a:srgbClr val="000000"/>
                </a:solidFill>
              </a:rPr>
              <a:t> } } </a:t>
            </a:r>
          </a:p>
          <a:p>
            <a:pPr>
              <a:buNone/>
            </a:pPr>
            <a:r>
              <a:rPr lang="en-US" sz="2000" dirty="0">
                <a:solidFill>
                  <a:srgbClr val="00008B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2B91AF"/>
                </a:solidFill>
              </a:rPr>
              <a:t>Lexmark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extends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2B91AF"/>
                </a:solidFill>
              </a:rPr>
              <a:t>Printer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</a:rPr>
              <a:t>{     </a:t>
            </a:r>
            <a:r>
              <a:rPr lang="en-US" sz="2000" dirty="0">
                <a:solidFill>
                  <a:srgbClr val="00008B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B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print()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</a:rPr>
              <a:t>{ </a:t>
            </a:r>
            <a:r>
              <a:rPr lang="en-US" sz="2000" dirty="0">
                <a:solidFill>
                  <a:srgbClr val="808080"/>
                </a:solidFill>
              </a:rPr>
              <a:t>// here you will provide the implementation of print pertaining to Lexmark</a:t>
            </a:r>
            <a:r>
              <a:rPr lang="en-US" sz="2000" dirty="0">
                <a:solidFill>
                  <a:srgbClr val="000000"/>
                </a:solidFill>
              </a:rPr>
              <a:t> } }</a:t>
            </a: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Abstract Classes and Methods e.g.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Abstract Classes and Methods e.g.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600" dirty="0">
                <a:solidFill>
                  <a:srgbClr val="000000"/>
                </a:solidFill>
                <a:latin typeface="Arial"/>
              </a:rPr>
              <a:t>Notice that HP, Canon and Lexmark classes do not provide the implementation of </a:t>
            </a:r>
            <a:r>
              <a:rPr lang="en-US" sz="2600" b="1" dirty="0" err="1">
                <a:solidFill>
                  <a:srgbClr val="000000"/>
                </a:solidFill>
                <a:latin typeface="Arial"/>
              </a:rPr>
              <a:t>getSystemResource</a:t>
            </a:r>
            <a:r>
              <a:rPr lang="en-US" sz="2600" b="1" dirty="0">
                <a:solidFill>
                  <a:srgbClr val="000000"/>
                </a:solidFill>
                <a:latin typeface="Arial"/>
              </a:rPr>
              <a:t>()</a:t>
            </a:r>
            <a:r>
              <a:rPr lang="en-US" sz="26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fontAlgn="base"/>
            <a:r>
              <a:rPr lang="en-US" sz="2600" dirty="0">
                <a:solidFill>
                  <a:srgbClr val="000000"/>
                </a:solidFill>
                <a:latin typeface="Arial"/>
              </a:rPr>
              <a:t>Finally, in your main class, you can do the following:</a:t>
            </a:r>
          </a:p>
          <a:p>
            <a:pPr fontAlgn="base"/>
            <a:endParaRPr lang="en-US" sz="2600" dirty="0">
              <a:solidFill>
                <a:srgbClr val="000000"/>
              </a:solidFill>
              <a:latin typeface="Arial"/>
            </a:endParaRPr>
          </a:p>
          <a:p>
            <a:pPr>
              <a:buNone/>
            </a:pPr>
            <a:r>
              <a:rPr lang="en-US" sz="2500" dirty="0">
                <a:solidFill>
                  <a:srgbClr val="00008B"/>
                </a:solidFill>
              </a:rPr>
              <a:t>public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8B"/>
                </a:solidFill>
              </a:rPr>
              <a:t>static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8B"/>
                </a:solidFill>
              </a:rPr>
              <a:t>void</a:t>
            </a:r>
            <a:r>
              <a:rPr lang="en-US" sz="2500" dirty="0">
                <a:solidFill>
                  <a:srgbClr val="000000"/>
                </a:solidFill>
              </a:rPr>
              <a:t> main(</a:t>
            </a:r>
            <a:r>
              <a:rPr lang="en-US" sz="2500" dirty="0">
                <a:solidFill>
                  <a:srgbClr val="2B91AF"/>
                </a:solidFill>
              </a:rPr>
              <a:t>String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args</a:t>
            </a:r>
            <a:r>
              <a:rPr lang="en-US" sz="2500" dirty="0">
                <a:solidFill>
                  <a:srgbClr val="000000"/>
                </a:solidFill>
              </a:rPr>
              <a:t>[])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2B91AF"/>
                </a:solidFill>
              </a:rPr>
              <a:t>Printer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printer</a:t>
            </a:r>
            <a:r>
              <a:rPr lang="en-US" sz="2500" dirty="0">
                <a:solidFill>
                  <a:srgbClr val="000000"/>
                </a:solidFill>
              </a:rPr>
              <a:t> = </a:t>
            </a:r>
            <a:r>
              <a:rPr lang="en-US" sz="2500" dirty="0">
                <a:solidFill>
                  <a:srgbClr val="00008B"/>
                </a:solidFill>
              </a:rPr>
              <a:t>new</a:t>
            </a:r>
            <a:r>
              <a:rPr lang="en-US" sz="2500" dirty="0">
                <a:solidFill>
                  <a:srgbClr val="000000"/>
                </a:solidFill>
              </a:rPr>
              <a:t> HP();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printer.getSystemResource</a:t>
            </a:r>
            <a:r>
              <a:rPr lang="en-US" sz="2500" dirty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printer.print</a:t>
            </a:r>
            <a:r>
              <a:rPr lang="en-US" sz="2500" dirty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en-US" sz="2500" dirty="0">
                <a:solidFill>
                  <a:srgbClr val="000000"/>
                </a:solidFill>
              </a:rPr>
              <a:t> }</a:t>
            </a:r>
            <a:endParaRPr lang="en-US" sz="2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Abstract Classes and Methods e.g.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3100" dirty="0"/>
              <a:t>The abstract methods merely define a contract that derived classes </a:t>
            </a:r>
            <a:r>
              <a:rPr lang="en-US" sz="3100" b="1" dirty="0"/>
              <a:t>must</a:t>
            </a:r>
            <a:r>
              <a:rPr lang="en-US" sz="3100" dirty="0"/>
              <a:t> implement. It's is the way how you ensure that they actually always will.</a:t>
            </a:r>
          </a:p>
          <a:p>
            <a:pPr fontAlgn="base"/>
            <a:r>
              <a:rPr lang="en-US" sz="3100" dirty="0"/>
              <a:t>So let's take another example of an abstract class</a:t>
            </a:r>
            <a:r>
              <a:rPr lang="en-US" sz="3100" b="1" dirty="0"/>
              <a:t> Shape</a:t>
            </a:r>
            <a:r>
              <a:rPr lang="en-US" sz="3100" dirty="0"/>
              <a:t>. It would have an </a:t>
            </a:r>
            <a:r>
              <a:rPr lang="en-US" sz="3100" b="1" i="1" dirty="0"/>
              <a:t>abstract</a:t>
            </a:r>
            <a:r>
              <a:rPr lang="en-US" sz="3100" dirty="0"/>
              <a:t> method </a:t>
            </a:r>
            <a:r>
              <a:rPr lang="en-US" sz="3100" b="1" dirty="0"/>
              <a:t>draw()</a:t>
            </a:r>
            <a:r>
              <a:rPr lang="en-US" sz="3100" dirty="0"/>
              <a:t> that should draw it. (Shape is </a:t>
            </a:r>
            <a:r>
              <a:rPr lang="en-US" sz="3100" b="1" dirty="0"/>
              <a:t>abstract,</a:t>
            </a:r>
            <a:r>
              <a:rPr lang="en-US" sz="3100" dirty="0"/>
              <a:t> because we do not know how to draw a general shape) </a:t>
            </a:r>
          </a:p>
          <a:p>
            <a:pPr fontAlgn="base"/>
            <a:r>
              <a:rPr lang="en-US" sz="3100" dirty="0"/>
              <a:t>By having </a:t>
            </a:r>
            <a:r>
              <a:rPr lang="en-US" sz="3100" b="1" dirty="0"/>
              <a:t>abstract</a:t>
            </a:r>
            <a:r>
              <a:rPr lang="en-US" sz="3100" dirty="0"/>
              <a:t> method </a:t>
            </a:r>
            <a:r>
              <a:rPr lang="en-US" sz="3100" b="1" dirty="0"/>
              <a:t>draw</a:t>
            </a:r>
            <a:r>
              <a:rPr lang="en-US" sz="3100" dirty="0"/>
              <a:t> in </a:t>
            </a:r>
            <a:r>
              <a:rPr lang="en-US" sz="3100" b="1" dirty="0"/>
              <a:t>Shape</a:t>
            </a:r>
            <a:r>
              <a:rPr lang="en-US" sz="3100" dirty="0"/>
              <a:t> we guarantee that all derived classed, that actually can be drawn, for example Circle do implement draw. </a:t>
            </a:r>
          </a:p>
          <a:p>
            <a:pPr fontAlgn="base"/>
            <a:r>
              <a:rPr lang="en-US" sz="3100" dirty="0"/>
              <a:t>Later if we </a:t>
            </a:r>
            <a:r>
              <a:rPr lang="en-US" sz="3100" b="1" dirty="0"/>
              <a:t>forget</a:t>
            </a:r>
            <a:r>
              <a:rPr lang="en-US" sz="3100" dirty="0"/>
              <a:t> to implement </a:t>
            </a:r>
            <a:r>
              <a:rPr lang="en-US" sz="3100" b="1" dirty="0"/>
              <a:t>draw</a:t>
            </a:r>
            <a:r>
              <a:rPr lang="en-US" sz="3100" dirty="0"/>
              <a:t> in some class, that is derived from Shape, compiler will actually help as giving an error.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A1D70F1-779C-491F-AF03-CDCECF01785F}" type="slidenum">
              <a:rPr lang="en-US"/>
              <a:pPr/>
              <a:t>28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Overriding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A method would be inherited, but a subclass contains a new version instead</a:t>
            </a: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dirty="0">
                <a:ea typeface="+mn-ea"/>
              </a:rPr>
              <a:t>For extension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E.g. </a:t>
            </a:r>
            <a:r>
              <a:rPr lang="en-US" dirty="0" err="1">
                <a:latin typeface="Courier" charset="0"/>
                <a:ea typeface="+mn-ea"/>
              </a:rPr>
              <a:t>SavingsAccount</a:t>
            </a:r>
            <a:r>
              <a:rPr lang="en-US" dirty="0">
                <a:ea typeface="+mn-ea"/>
              </a:rPr>
              <a:t> might charge an extra fee following every debit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For optimization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E.g. The </a:t>
            </a:r>
            <a:r>
              <a:rPr lang="en-US" dirty="0" err="1">
                <a:latin typeface="Courier" charset="0"/>
                <a:ea typeface="+mn-ea"/>
              </a:rPr>
              <a:t>getPerimeterLength</a:t>
            </a:r>
            <a:r>
              <a:rPr lang="en-US" dirty="0">
                <a:ea typeface="+mn-ea"/>
              </a:rPr>
              <a:t> method in </a:t>
            </a:r>
            <a:r>
              <a:rPr lang="en-US" dirty="0">
                <a:latin typeface="Courier" charset="0"/>
                <a:ea typeface="+mn-ea"/>
              </a:rPr>
              <a:t>Circle</a:t>
            </a:r>
            <a:r>
              <a:rPr lang="en-US" dirty="0">
                <a:ea typeface="+mn-ea"/>
              </a:rPr>
              <a:t> is much simpler than the one in </a:t>
            </a:r>
            <a:r>
              <a:rPr lang="en-US" dirty="0">
                <a:latin typeface="Courier" charset="0"/>
                <a:ea typeface="+mn-ea"/>
              </a:rPr>
              <a:t>Ellipse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For restriction (best to avoid)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E.g. </a:t>
            </a:r>
            <a:r>
              <a:rPr lang="en-US" dirty="0">
                <a:latin typeface="Courier" charset="0"/>
                <a:ea typeface="+mn-ea"/>
              </a:rPr>
              <a:t>scale(</a:t>
            </a:r>
            <a:r>
              <a:rPr lang="en-US" dirty="0" err="1">
                <a:latin typeface="Courier" charset="0"/>
                <a:ea typeface="+mn-ea"/>
              </a:rPr>
              <a:t>x,y</a:t>
            </a:r>
            <a:r>
              <a:rPr lang="en-US" dirty="0">
                <a:latin typeface="Courier" charset="0"/>
                <a:ea typeface="+mn-ea"/>
              </a:rPr>
              <a:t>)</a:t>
            </a:r>
            <a:r>
              <a:rPr lang="en-US" dirty="0">
                <a:ea typeface="+mn-ea"/>
              </a:rPr>
              <a:t> would not work in </a:t>
            </a:r>
            <a:r>
              <a:rPr lang="en-US" dirty="0">
                <a:latin typeface="Courier" charset="0"/>
                <a:ea typeface="+mn-ea"/>
              </a:rPr>
              <a:t>Circle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A1D70F1-779C-491F-AF03-CDCECF01785F}" type="slidenum">
              <a:rPr lang="en-US"/>
              <a:pPr/>
              <a:t>29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Overriding e.g.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000088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F0055"/>
                </a:solidFill>
              </a:rPr>
              <a:t>Animal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move</a:t>
            </a:r>
            <a:r>
              <a:rPr lang="en-US" sz="2000" dirty="0">
                <a:solidFill>
                  <a:srgbClr val="666600"/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7F0055"/>
                </a:solidFill>
              </a:rPr>
              <a:t>System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88"/>
                </a:solidFill>
              </a:rPr>
              <a:t>out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println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8800"/>
                </a:solidFill>
              </a:rPr>
              <a:t>"Animals can move"</a:t>
            </a:r>
            <a:r>
              <a:rPr lang="en-US" sz="2000" dirty="0">
                <a:solidFill>
                  <a:srgbClr val="666600"/>
                </a:solidFill>
              </a:rPr>
              <a:t>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F0055"/>
                </a:solidFill>
              </a:rPr>
              <a:t>Dog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extends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F0055"/>
                </a:solidFill>
              </a:rPr>
              <a:t>Animal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move</a:t>
            </a:r>
            <a:r>
              <a:rPr lang="en-US" sz="2000" dirty="0">
                <a:solidFill>
                  <a:srgbClr val="666600"/>
                </a:solidFill>
              </a:rPr>
              <a:t>()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7F0055"/>
                </a:solidFill>
              </a:rPr>
              <a:t>System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88"/>
                </a:solidFill>
              </a:rPr>
              <a:t>out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println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8800"/>
                </a:solidFill>
              </a:rPr>
              <a:t>"Dogs can walk and run"</a:t>
            </a:r>
            <a:r>
              <a:rPr lang="en-US" sz="2000" dirty="0">
                <a:solidFill>
                  <a:srgbClr val="666600"/>
                </a:solidFill>
              </a:rPr>
              <a:t>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88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7F0055"/>
                </a:solidFill>
              </a:rPr>
              <a:t>TestDog</a:t>
            </a:r>
            <a:endParaRPr lang="en-US" sz="2000" dirty="0">
              <a:solidFill>
                <a:srgbClr val="7F0055"/>
              </a:solidFill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88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static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void</a:t>
            </a:r>
            <a:r>
              <a:rPr lang="en-US" sz="2000" dirty="0">
                <a:solidFill>
                  <a:srgbClr val="000000"/>
                </a:solidFill>
              </a:rPr>
              <a:t> main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7F0055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args</a:t>
            </a:r>
            <a:r>
              <a:rPr lang="en-US" sz="2000" dirty="0">
                <a:solidFill>
                  <a:srgbClr val="666600"/>
                </a:solidFill>
              </a:rPr>
              <a:t>[])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F0055"/>
                </a:solidFill>
              </a:rPr>
              <a:t>Animal</a:t>
            </a:r>
            <a:r>
              <a:rPr lang="en-US" sz="2000" dirty="0">
                <a:solidFill>
                  <a:srgbClr val="000000"/>
                </a:solidFill>
              </a:rPr>
              <a:t> a 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F0055"/>
                </a:solidFill>
              </a:rPr>
              <a:t>Animal</a:t>
            </a:r>
            <a:r>
              <a:rPr lang="en-US" sz="2000" dirty="0">
                <a:solidFill>
                  <a:srgbClr val="666600"/>
                </a:solidFill>
              </a:rPr>
              <a:t>();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80000"/>
                </a:solidFill>
              </a:rPr>
              <a:t>// Animal reference and object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7F0055"/>
                </a:solidFill>
              </a:rPr>
              <a:t>Animal</a:t>
            </a:r>
            <a:r>
              <a:rPr lang="en-US" sz="2000" dirty="0">
                <a:solidFill>
                  <a:srgbClr val="000000"/>
                </a:solidFill>
              </a:rPr>
              <a:t> b 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88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F0055"/>
                </a:solidFill>
              </a:rPr>
              <a:t>Dog</a:t>
            </a:r>
            <a:r>
              <a:rPr lang="en-US" sz="2000" dirty="0">
                <a:solidFill>
                  <a:srgbClr val="666600"/>
                </a:solidFill>
              </a:rPr>
              <a:t>();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80000"/>
                </a:solidFill>
              </a:rPr>
              <a:t>// Animal reference but Dog object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sz="2000" dirty="0" err="1">
                <a:solidFill>
                  <a:srgbClr val="000000"/>
                </a:solidFill>
              </a:rPr>
              <a:t>a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move</a:t>
            </a:r>
            <a:r>
              <a:rPr lang="en-US" sz="2000" dirty="0">
                <a:solidFill>
                  <a:srgbClr val="666600"/>
                </a:solidFill>
              </a:rPr>
              <a:t>();</a:t>
            </a:r>
            <a:r>
              <a:rPr lang="en-US" sz="2000" dirty="0">
                <a:solidFill>
                  <a:srgbClr val="880000"/>
                </a:solidFill>
              </a:rPr>
              <a:t>// runs the method in Animal class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>
                <a:solidFill>
                  <a:srgbClr val="000000"/>
                </a:solidFill>
              </a:rPr>
              <a:t>move</a:t>
            </a:r>
            <a:r>
              <a:rPr lang="en-US" sz="2000" dirty="0">
                <a:solidFill>
                  <a:srgbClr val="666600"/>
                </a:solidFill>
              </a:rPr>
              <a:t>();</a:t>
            </a:r>
            <a:r>
              <a:rPr lang="en-US" sz="2000" dirty="0">
                <a:solidFill>
                  <a:srgbClr val="880000"/>
                </a:solidFill>
              </a:rPr>
              <a:t>//Runs the method in Dog class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  <a:endParaRPr lang="en-US" sz="2000" dirty="0"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120A5C2-A841-4531-ADAD-E551BFEC19BF}" type="slidenum">
              <a:rPr lang="en-US"/>
              <a:pPr/>
              <a:t>3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Object Oriented paradigm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All computations are performed in the context of objects. </a:t>
            </a:r>
          </a:p>
          <a:p>
            <a:pPr marL="0" indent="0">
              <a:defRPr/>
            </a:pPr>
            <a:endParaRPr lang="en-US" b="0" dirty="0">
              <a:latin typeface="Arial" charset="0"/>
              <a:ea typeface="+mn-ea"/>
              <a:cs typeface="Times New Roman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The objects are instances of classes, which: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are data abstractions</a:t>
            </a:r>
          </a:p>
          <a:p>
            <a:pPr lvl="2">
              <a:defRPr/>
            </a:pPr>
            <a:r>
              <a:rPr lang="en-GB" dirty="0">
                <a:ea typeface="+mn-ea"/>
                <a:cs typeface="Times" charset="0"/>
              </a:rPr>
              <a:t>contain procedural abstractions that operate on the objects</a:t>
            </a:r>
          </a:p>
          <a:p>
            <a:pPr lvl="2">
              <a:defRPr/>
            </a:pP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 running program can be seen as a collection of objects collaborating to perform a given task</a:t>
            </a:r>
            <a:r>
              <a:rPr lang="en-US" dirty="0">
                <a:ea typeface="+mn-ea"/>
              </a:rPr>
              <a:t> </a:t>
            </a:r>
          </a:p>
          <a:p>
            <a:pPr lvl="1">
              <a:buFontTx/>
              <a:buNone/>
              <a:defRPr/>
            </a:pPr>
            <a:endParaRPr lang="en-US" i="1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9AB068E-3F92-418A-A97D-EF6B072720DF}" type="slidenum">
              <a:rPr lang="en-US"/>
              <a:pPr/>
              <a:t>30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How a decision is made about which method to run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543800" cy="4800600"/>
          </a:xfrm>
        </p:spPr>
        <p:txBody>
          <a:bodyPr>
            <a:normAutofit fontScale="85000" lnSpcReduction="10000"/>
          </a:bodyPr>
          <a:lstStyle/>
          <a:p>
            <a:pPr marL="673100" indent="-673100" algn="just">
              <a:lnSpc>
                <a:spcPct val="96000"/>
              </a:lnSpc>
              <a:buNone/>
              <a:defRPr/>
            </a:pPr>
            <a:r>
              <a:rPr lang="en-GB" dirty="0">
                <a:ea typeface="+mn-ea"/>
                <a:cs typeface="Times" charset="0"/>
              </a:rPr>
              <a:t>1.</a:t>
            </a:r>
            <a:r>
              <a:rPr lang="en-US" dirty="0">
                <a:ea typeface="+mn-ea"/>
                <a:cs typeface="Times" charset="0"/>
              </a:rPr>
              <a:t>	</a:t>
            </a:r>
            <a:r>
              <a:rPr lang="en-GB" dirty="0">
                <a:ea typeface="+mn-ea"/>
                <a:cs typeface="Times" charset="0"/>
              </a:rPr>
              <a:t>If there is a concrete method for the operation in the current class, run that method.</a:t>
            </a:r>
          </a:p>
          <a:p>
            <a:pPr marL="673100" indent="-673100" algn="just">
              <a:lnSpc>
                <a:spcPct val="96000"/>
              </a:lnSpc>
              <a:buNone/>
              <a:defRPr/>
            </a:pPr>
            <a:r>
              <a:rPr lang="en-GB" dirty="0">
                <a:ea typeface="+mn-ea"/>
                <a:cs typeface="Times" charset="0"/>
              </a:rPr>
              <a:t>2.	Otherwise, check in the immediate </a:t>
            </a:r>
            <a:r>
              <a:rPr lang="en-GB" dirty="0" err="1">
                <a:ea typeface="+mn-ea"/>
                <a:cs typeface="Times" charset="0"/>
              </a:rPr>
              <a:t>superclass</a:t>
            </a:r>
            <a:r>
              <a:rPr lang="en-GB" dirty="0">
                <a:ea typeface="+mn-ea"/>
                <a:cs typeface="Times" charset="0"/>
              </a:rPr>
              <a:t> to see if there is a method there; if so, run it.</a:t>
            </a:r>
          </a:p>
          <a:p>
            <a:pPr marL="673100" indent="-673100" algn="just">
              <a:lnSpc>
                <a:spcPct val="96000"/>
              </a:lnSpc>
              <a:buNone/>
              <a:defRPr/>
            </a:pPr>
            <a:r>
              <a:rPr lang="en-GB" dirty="0">
                <a:ea typeface="+mn-ea"/>
                <a:cs typeface="Times" charset="0"/>
              </a:rPr>
              <a:t>3.	Repeat step 2, looking in successively higher </a:t>
            </a:r>
            <a:r>
              <a:rPr lang="en-GB" dirty="0" err="1">
                <a:ea typeface="+mn-ea"/>
                <a:cs typeface="Times" charset="0"/>
              </a:rPr>
              <a:t>superclasses</a:t>
            </a:r>
            <a:r>
              <a:rPr lang="en-GB" dirty="0">
                <a:ea typeface="+mn-ea"/>
                <a:cs typeface="Times" charset="0"/>
              </a:rPr>
              <a:t> until a concrete method is found and run.</a:t>
            </a:r>
          </a:p>
          <a:p>
            <a:pPr marL="673100" indent="-673100" algn="just">
              <a:lnSpc>
                <a:spcPct val="96000"/>
              </a:lnSpc>
              <a:buNone/>
              <a:defRPr/>
            </a:pPr>
            <a:r>
              <a:rPr lang="en-GB" dirty="0">
                <a:ea typeface="+mn-ea"/>
                <a:cs typeface="Times" charset="0"/>
              </a:rPr>
              <a:t>4.	If no method is found, then there is an error</a:t>
            </a:r>
          </a:p>
          <a:p>
            <a:pPr marL="1058863" lvl="1" algn="just">
              <a:lnSpc>
                <a:spcPct val="96000"/>
              </a:lnSpc>
              <a:defRPr/>
            </a:pPr>
            <a:r>
              <a:rPr lang="en-GB" dirty="0">
                <a:ea typeface="+mn-ea"/>
                <a:cs typeface="Times" charset="0"/>
              </a:rPr>
              <a:t>In Java and C++ the program would not have compiled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5A67E8C-66D9-4AFA-B0A4-7C7BFEF04414}" type="slidenum">
              <a:rPr lang="en-US"/>
              <a:pPr/>
              <a:t>31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Dynamic binding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6000"/>
              </a:lnSpc>
              <a:defRPr/>
            </a:pPr>
            <a:r>
              <a:rPr lang="en-GB">
                <a:ea typeface="+mn-ea"/>
                <a:cs typeface="Times" charset="0"/>
              </a:rPr>
              <a:t>Occurs when decision about which method to run can only be made at </a:t>
            </a:r>
            <a:r>
              <a:rPr lang="en-GB" i="1">
                <a:ea typeface="+mn-ea"/>
                <a:cs typeface="Times" charset="0"/>
              </a:rPr>
              <a:t>run time</a:t>
            </a:r>
            <a:endParaRPr lang="en-GB">
              <a:ea typeface="+mn-ea"/>
              <a:cs typeface="Times" charset="0"/>
            </a:endParaRPr>
          </a:p>
          <a:p>
            <a:pPr lvl="1" algn="just">
              <a:lnSpc>
                <a:spcPct val="96000"/>
              </a:lnSpc>
              <a:defRPr/>
            </a:pPr>
            <a:r>
              <a:rPr lang="en-GB">
                <a:ea typeface="+mn-ea"/>
                <a:cs typeface="Times" charset="0"/>
              </a:rPr>
              <a:t>Needed when:</a:t>
            </a:r>
          </a:p>
          <a:p>
            <a:pPr lvl="2">
              <a:lnSpc>
                <a:spcPct val="96000"/>
              </a:lnSpc>
              <a:defRPr/>
            </a:pPr>
            <a:r>
              <a:rPr lang="en-GB">
                <a:ea typeface="+mn-ea"/>
                <a:cs typeface="Times" charset="0"/>
              </a:rPr>
              <a:t>A variable is declared to have a superclass as its type, and</a:t>
            </a:r>
          </a:p>
          <a:p>
            <a:pPr lvl="2" algn="just">
              <a:lnSpc>
                <a:spcPct val="96000"/>
              </a:lnSpc>
              <a:defRPr/>
            </a:pPr>
            <a:r>
              <a:rPr lang="en-GB">
                <a:ea typeface="+mn-ea"/>
                <a:cs typeface="Times" charset="0"/>
              </a:rPr>
              <a:t>There is more than one possible polymorphic method that could be run among the type of the variable and its subclasses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AFB0155-9618-42F5-A0E6-F05AC5635C50}" type="slidenum">
              <a:rPr lang="en-US"/>
              <a:pPr/>
              <a:t>32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Key Terminology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543800" cy="51054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sz="2100" dirty="0">
                <a:ea typeface="+mn-ea"/>
                <a:cs typeface="+mn-cs"/>
              </a:rPr>
              <a:t>Abstraction</a:t>
            </a:r>
          </a:p>
          <a:p>
            <a:pPr lvl="1">
              <a:defRPr/>
            </a:pPr>
            <a:r>
              <a:rPr lang="en-US" sz="2100" dirty="0">
                <a:ea typeface="+mn-ea"/>
              </a:rPr>
              <a:t>Object -&gt; something in the world</a:t>
            </a:r>
          </a:p>
          <a:p>
            <a:pPr lvl="1">
              <a:defRPr/>
            </a:pPr>
            <a:r>
              <a:rPr lang="en-US" sz="2100" dirty="0">
                <a:ea typeface="+mn-ea"/>
              </a:rPr>
              <a:t>Class -&gt; objects</a:t>
            </a:r>
          </a:p>
          <a:p>
            <a:pPr lvl="1">
              <a:defRPr/>
            </a:pPr>
            <a:r>
              <a:rPr lang="en-US" sz="2100" dirty="0">
                <a:ea typeface="+mn-ea"/>
              </a:rPr>
              <a:t>Superclass -&gt; subclasses</a:t>
            </a:r>
          </a:p>
          <a:p>
            <a:pPr lvl="1">
              <a:defRPr/>
            </a:pPr>
            <a:r>
              <a:rPr lang="en-US" sz="2100" dirty="0">
                <a:ea typeface="+mn-ea"/>
              </a:rPr>
              <a:t>Operation -&gt; methods</a:t>
            </a:r>
          </a:p>
          <a:p>
            <a:pPr lvl="1">
              <a:defRPr/>
            </a:pPr>
            <a:r>
              <a:rPr lang="en-US" sz="2100" dirty="0">
                <a:ea typeface="+mn-ea"/>
              </a:rPr>
              <a:t>Attributes and associations -&gt; instance variables</a:t>
            </a:r>
          </a:p>
          <a:p>
            <a:pPr marL="0" indent="0">
              <a:defRPr/>
            </a:pPr>
            <a:r>
              <a:rPr lang="en-US" sz="2100" dirty="0">
                <a:ea typeface="+mn-ea"/>
                <a:cs typeface="+mn-cs"/>
              </a:rPr>
              <a:t>Modularity</a:t>
            </a:r>
          </a:p>
          <a:p>
            <a:pPr lvl="1">
              <a:defRPr/>
            </a:pPr>
            <a:r>
              <a:rPr lang="en-US" sz="2100" dirty="0">
                <a:ea typeface="+mn-ea"/>
              </a:rPr>
              <a:t>Code is divided into classes, and classes into methods</a:t>
            </a:r>
          </a:p>
          <a:p>
            <a:pPr>
              <a:defRPr/>
            </a:pPr>
            <a:r>
              <a:rPr lang="en-US" sz="2100" dirty="0">
                <a:ea typeface="+mn-ea"/>
                <a:cs typeface="+mn-cs"/>
              </a:rPr>
              <a:t>Encapsulation</a:t>
            </a:r>
          </a:p>
          <a:p>
            <a:pPr lvl="1">
              <a:defRPr/>
            </a:pPr>
            <a:r>
              <a:rPr lang="en-US" sz="2100" dirty="0">
                <a:ea typeface="+mn-ea"/>
              </a:rPr>
              <a:t>Details can be hidden in classes</a:t>
            </a:r>
          </a:p>
          <a:p>
            <a:pPr lvl="1">
              <a:defRPr/>
            </a:pPr>
            <a:r>
              <a:rPr lang="en-GB" sz="2100" dirty="0">
                <a:ea typeface="+mn-ea"/>
                <a:cs typeface="Times" charset="0"/>
              </a:rPr>
              <a:t>This gives rise to </a:t>
            </a:r>
            <a:r>
              <a:rPr lang="en-GB" sz="2100" i="1" dirty="0">
                <a:ea typeface="+mn-ea"/>
                <a:cs typeface="Times" charset="0"/>
              </a:rPr>
              <a:t>information hiding</a:t>
            </a:r>
            <a:r>
              <a:rPr lang="en-GB" sz="2100" dirty="0">
                <a:ea typeface="+mn-ea"/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100" dirty="0">
                <a:ea typeface="+mn-ea"/>
                <a:cs typeface="Times" charset="0"/>
              </a:rPr>
              <a:t>Programmers do not need to know all the details of a class</a:t>
            </a:r>
            <a:r>
              <a:rPr lang="en-US" sz="2100" dirty="0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BCCEA5D-EF8F-496B-B912-9A86D36BDDB3}" type="slidenum">
              <a:rPr lang="en-US"/>
              <a:pPr/>
              <a:t>33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The Basics of Java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543800" cy="51054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 first object oriented programming language was Simula-67</a:t>
            </a:r>
            <a:r>
              <a:rPr lang="en-US" sz="20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designed to allow programmers to write simulation programs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In the early 1980</a:t>
            </a:r>
            <a:r>
              <a:rPr lang="en-GB" altLang="en-US" sz="2000" dirty="0"/>
              <a:t>’</a:t>
            </a:r>
            <a:r>
              <a:rPr lang="en-GB" sz="2000" dirty="0"/>
              <a:t>s</a:t>
            </a:r>
            <a:r>
              <a:rPr lang="en-US" sz="2000" dirty="0"/>
              <a:t>, </a:t>
            </a:r>
            <a:r>
              <a:rPr lang="en-GB" sz="2000" dirty="0"/>
              <a:t>Smalltalk was developed at Xerox PARC 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New syntax</a:t>
            </a:r>
            <a:r>
              <a:rPr lang="en-US" sz="2000" dirty="0"/>
              <a:t>, </a:t>
            </a:r>
            <a:r>
              <a:rPr lang="en-GB" sz="2000" dirty="0"/>
              <a:t>large open-source</a:t>
            </a:r>
            <a:r>
              <a:rPr lang="en-US" sz="2000" dirty="0"/>
              <a:t> </a:t>
            </a:r>
            <a:r>
              <a:rPr lang="en-GB" sz="2000" dirty="0"/>
              <a:t>library of reusable code, </a:t>
            </a:r>
            <a:r>
              <a:rPr lang="en-GB" sz="2000" dirty="0" err="1"/>
              <a:t>bytecode</a:t>
            </a:r>
            <a:r>
              <a:rPr lang="en-GB" sz="2000" dirty="0"/>
              <a:t>, platform independence, garbage collection.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late 1980</a:t>
            </a:r>
            <a:r>
              <a:rPr lang="en-GB" altLang="en-US" sz="2000" dirty="0"/>
              <a:t>’</a:t>
            </a:r>
            <a:r>
              <a:rPr lang="en-GB" sz="2000" dirty="0"/>
              <a:t>s</a:t>
            </a:r>
            <a:r>
              <a:rPr lang="en-US" sz="2000" dirty="0"/>
              <a:t>, </a:t>
            </a:r>
            <a:r>
              <a:rPr lang="en-GB" sz="2000" dirty="0"/>
              <a:t>C++ was developed by B. </a:t>
            </a:r>
            <a:r>
              <a:rPr lang="en-GB" sz="2000" dirty="0" err="1"/>
              <a:t>Stroustrup</a:t>
            </a:r>
            <a:r>
              <a:rPr lang="en-GB" sz="2000" dirty="0"/>
              <a:t>, 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Recognized the advantages of OO but also recognized that there were tremendous numbers of C programmers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In 1991, engineers at Sun Microsystems started a project to design a language that could be used in consumer </a:t>
            </a:r>
            <a:r>
              <a:rPr lang="en-GB" altLang="en-US" sz="2000" dirty="0"/>
              <a:t>‘</a:t>
            </a:r>
            <a:r>
              <a:rPr lang="en-GB" sz="2000" dirty="0"/>
              <a:t>smart devices</a:t>
            </a:r>
            <a:r>
              <a:rPr lang="en-GB" altLang="en-US" sz="2000" dirty="0"/>
              <a:t>’</a:t>
            </a:r>
            <a:r>
              <a:rPr lang="en-GB" sz="2000" dirty="0"/>
              <a:t>: Oak</a:t>
            </a:r>
            <a:r>
              <a:rPr lang="en-US" sz="2000" dirty="0"/>
              <a:t>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/>
              <a:t>When the Internet gained popularity, Sun saw an opportunity to exploit the technology. </a:t>
            </a:r>
          </a:p>
          <a:p>
            <a:pPr lvl="2" algn="just">
              <a:lnSpc>
                <a:spcPct val="90000"/>
              </a:lnSpc>
            </a:pPr>
            <a:r>
              <a:rPr lang="en-GB" sz="2000" dirty="0"/>
              <a:t>The new language, renamed Java, was formally presented in 1995 at the </a:t>
            </a:r>
            <a:r>
              <a:rPr lang="en-GB" sz="2000" dirty="0" err="1"/>
              <a:t>SunWorld</a:t>
            </a:r>
            <a:r>
              <a:rPr lang="en-GB" sz="2000" dirty="0"/>
              <a:t> </a:t>
            </a:r>
            <a:r>
              <a:rPr lang="en-GB" altLang="en-US" sz="2000" dirty="0"/>
              <a:t>’</a:t>
            </a:r>
            <a:r>
              <a:rPr lang="en-GB" sz="2000" dirty="0"/>
              <a:t>95 conference.</a:t>
            </a:r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63449ED-9375-40D0-9A18-83581FC6C0C8}" type="slidenum">
              <a:rPr lang="en-US"/>
              <a:pPr/>
              <a:t>34</a:t>
            </a:fld>
            <a:endParaRPr lang="en-US"/>
          </a:p>
        </p:txBody>
      </p:sp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Java documentation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/>
              <a:t>Looking up classes and methods is an essential skill</a:t>
            </a:r>
          </a:p>
          <a:p>
            <a:pPr lvl="1"/>
            <a:r>
              <a:rPr lang="en-US" dirty="0"/>
              <a:t>Looking up unknown classes and methods will get you a long way towards understanding code</a:t>
            </a:r>
          </a:p>
          <a:p>
            <a:pPr lvl="1"/>
            <a:endParaRPr lang="en-US" dirty="0"/>
          </a:p>
          <a:p>
            <a:pPr marL="0" indent="0"/>
            <a:r>
              <a:rPr lang="en-US" dirty="0"/>
              <a:t>Java documentation can be automatically generated by a program called </a:t>
            </a:r>
            <a:r>
              <a:rPr lang="en-US" dirty="0" err="1"/>
              <a:t>Javadoc</a:t>
            </a:r>
            <a:endParaRPr lang="en-US" dirty="0"/>
          </a:p>
          <a:p>
            <a:pPr lvl="1"/>
            <a:r>
              <a:rPr lang="en-US" dirty="0"/>
              <a:t>Documentation is generated from the code and its comments.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D4F7DC2-BD37-4E17-939D-E95BDC537C82}" type="slidenum">
              <a:rPr lang="en-US"/>
              <a:pPr/>
              <a:t>35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Overview of Java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dirty="0"/>
              <a:t>The next few slides will remind you of several key Java features</a:t>
            </a:r>
          </a:p>
          <a:p>
            <a:pPr lvl="1"/>
            <a:r>
              <a:rPr lang="en-US" dirty="0"/>
              <a:t>Not in the book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References: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i="1" dirty="0"/>
              <a:t>1. http://docs.oracle.com/javase/tutorial/index.html</a:t>
            </a:r>
          </a:p>
          <a:p>
            <a:pPr lvl="1">
              <a:buNone/>
            </a:pP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/>
              <a:t>2. http://www.java2s.com/</a:t>
            </a:r>
          </a:p>
          <a:p>
            <a:pPr lvl="1">
              <a:buNone/>
            </a:pPr>
            <a:r>
              <a:rPr lang="en-US" i="1" dirty="0"/>
              <a:t> 3. http://www.tutorialspoint.com/java/</a:t>
            </a:r>
          </a:p>
          <a:p>
            <a:pPr lvl="1">
              <a:buNone/>
            </a:pPr>
            <a:r>
              <a:rPr lang="en-US" i="1" dirty="0"/>
              <a:t> 4. http://www.javacodegeeks.com/2013/01/15-online-learning-websites-that-you-should-check-out.html</a:t>
            </a:r>
          </a:p>
          <a:p>
            <a:pPr lvl="1">
              <a:buNone/>
            </a:pP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D59384D-9186-409F-B3EE-FFF911CC23D6}" type="slidenum">
              <a:rPr lang="en-US"/>
              <a:pPr/>
              <a:t>36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Characters and Strings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defRPr/>
            </a:pPr>
            <a:r>
              <a:rPr lang="en-US" b="0" dirty="0">
                <a:latin typeface="Courier" charset="0"/>
                <a:ea typeface="+mn-ea"/>
                <a:cs typeface="+mn-cs"/>
              </a:rPr>
              <a:t>Character</a:t>
            </a:r>
            <a:r>
              <a:rPr lang="en-US" dirty="0">
                <a:ea typeface="+mn-ea"/>
                <a:cs typeface="+mn-cs"/>
              </a:rPr>
              <a:t> is a class representing Unicode characters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More than a byte each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Represent any world language</a:t>
            </a: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marL="0" indent="0">
              <a:defRPr/>
            </a:pPr>
            <a:r>
              <a:rPr lang="en-US" b="0" dirty="0">
                <a:latin typeface="Courier" charset="0"/>
                <a:ea typeface="+mn-ea"/>
                <a:cs typeface="+mn-cs"/>
              </a:rPr>
              <a:t>char</a:t>
            </a:r>
            <a:r>
              <a:rPr lang="en-US" dirty="0">
                <a:ea typeface="+mn-ea"/>
                <a:cs typeface="+mn-cs"/>
              </a:rPr>
              <a:t> is a primitive data type containing a Unicode character</a:t>
            </a:r>
          </a:p>
          <a:p>
            <a:pPr marL="0" indent="0"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defRPr/>
            </a:pPr>
            <a:r>
              <a:rPr lang="en-US" b="0" dirty="0">
                <a:latin typeface="Courier" charset="0"/>
                <a:ea typeface="+mn-ea"/>
                <a:cs typeface="+mn-cs"/>
              </a:rPr>
              <a:t>String</a:t>
            </a:r>
            <a:r>
              <a:rPr lang="en-US" dirty="0">
                <a:ea typeface="+mn-ea"/>
                <a:cs typeface="+mn-cs"/>
              </a:rPr>
              <a:t> is a class containing collections of characters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+ is the operator used to concatenate strings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00F6BFA-1357-496B-B361-76DF066C7C16}" type="slidenum">
              <a:rPr lang="en-US"/>
              <a:pPr/>
              <a:t>37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Arrays and Collections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sz="2000" dirty="0">
                <a:ea typeface="+mn-ea"/>
                <a:cs typeface="+mn-cs"/>
              </a:rPr>
              <a:t>Arrays are of fixed size and lack methods to manipulate them</a:t>
            </a:r>
          </a:p>
          <a:p>
            <a:pPr marL="0" indent="0">
              <a:defRPr/>
            </a:pPr>
            <a:endParaRPr lang="en-US" sz="2000" dirty="0">
              <a:ea typeface="+mn-ea"/>
              <a:cs typeface="+mn-cs"/>
            </a:endParaRPr>
          </a:p>
          <a:p>
            <a:pPr marL="0" indent="0">
              <a:defRPr/>
            </a:pPr>
            <a:r>
              <a:rPr lang="en-US" sz="2000" dirty="0" err="1">
                <a:latin typeface="Courier" charset="0"/>
                <a:ea typeface="+mn-ea"/>
                <a:cs typeface="+mn-cs"/>
              </a:rPr>
              <a:t>ArrayList</a:t>
            </a:r>
            <a:r>
              <a:rPr lang="en-US" sz="2000" dirty="0">
                <a:ea typeface="+mn-ea"/>
                <a:cs typeface="+mn-cs"/>
              </a:rPr>
              <a:t> is the most widely used class to hold a </a:t>
            </a:r>
            <a:r>
              <a:rPr lang="en-US" sz="2000" i="1" dirty="0">
                <a:ea typeface="+mn-ea"/>
                <a:cs typeface="+mn-cs"/>
              </a:rPr>
              <a:t>collection</a:t>
            </a:r>
            <a:r>
              <a:rPr lang="en-US" sz="2000" dirty="0">
                <a:ea typeface="+mn-ea"/>
                <a:cs typeface="+mn-cs"/>
              </a:rPr>
              <a:t> of other objects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More powerful than arrays, but less efficient</a:t>
            </a:r>
          </a:p>
          <a:p>
            <a:pPr marL="0" indent="0">
              <a:defRPr/>
            </a:pPr>
            <a:endParaRPr lang="en-US" sz="2000" dirty="0">
              <a:ea typeface="+mn-ea"/>
              <a:cs typeface="+mn-cs"/>
            </a:endParaRPr>
          </a:p>
          <a:p>
            <a:pPr marL="0" indent="0">
              <a:defRPr/>
            </a:pPr>
            <a:r>
              <a:rPr lang="en-US" sz="2000" dirty="0">
                <a:latin typeface="Courier" charset="0"/>
                <a:ea typeface="+mn-ea"/>
                <a:cs typeface="+mn-cs"/>
              </a:rPr>
              <a:t>Iterator</a:t>
            </a:r>
            <a:r>
              <a:rPr lang="en-US" sz="2000" dirty="0">
                <a:ea typeface="+mn-ea"/>
                <a:cs typeface="+mn-cs"/>
              </a:rPr>
              <a:t>s are used to access members of </a:t>
            </a:r>
            <a:r>
              <a:rPr lang="en-US" sz="2000" dirty="0">
                <a:latin typeface="Courier" charset="0"/>
                <a:ea typeface="+mn-ea"/>
                <a:cs typeface="+mn-cs"/>
              </a:rPr>
              <a:t>Vector</a:t>
            </a:r>
            <a:r>
              <a:rPr lang="en-US" sz="2000" dirty="0">
                <a:ea typeface="+mn-ea"/>
                <a:cs typeface="+mn-cs"/>
              </a:rPr>
              <a:t>s</a:t>
            </a:r>
          </a:p>
          <a:p>
            <a:pPr lvl="1">
              <a:defRPr/>
            </a:pPr>
            <a:r>
              <a:rPr lang="en-US" sz="2000" dirty="0">
                <a:latin typeface="Times New Roman" charset="0"/>
                <a:ea typeface="+mn-ea"/>
              </a:rPr>
              <a:t>Enumerations were formally used, but were more complex</a:t>
            </a:r>
          </a:p>
          <a:p>
            <a:pPr lvl="2">
              <a:buFontTx/>
              <a:buNone/>
              <a:defRPr/>
            </a:pPr>
            <a:r>
              <a:rPr lang="en-US" sz="2000" b="1" dirty="0">
                <a:latin typeface="Times New Roman" charset="0"/>
                <a:ea typeface="+mn-ea"/>
              </a:rPr>
              <a:t>a = new </a:t>
            </a:r>
            <a:r>
              <a:rPr lang="en-US" sz="2000" b="1" dirty="0" err="1">
                <a:latin typeface="Times New Roman" charset="0"/>
                <a:ea typeface="+mn-ea"/>
              </a:rPr>
              <a:t>ArrayList</a:t>
            </a:r>
            <a:r>
              <a:rPr lang="en-US" sz="2000" b="1" dirty="0">
                <a:latin typeface="Times New Roman" charset="0"/>
                <a:ea typeface="+mn-ea"/>
              </a:rPr>
              <a:t>();</a:t>
            </a:r>
          </a:p>
          <a:p>
            <a:pPr lvl="2">
              <a:buFontTx/>
              <a:buNone/>
              <a:defRPr/>
            </a:pPr>
            <a:r>
              <a:rPr lang="en-US" sz="2000" b="1" dirty="0">
                <a:latin typeface="Times New Roman" charset="0"/>
                <a:ea typeface="+mn-ea"/>
              </a:rPr>
              <a:t>Iterator </a:t>
            </a:r>
            <a:r>
              <a:rPr lang="en-US" sz="2000" b="1" dirty="0" err="1">
                <a:latin typeface="Times New Roman" charset="0"/>
                <a:ea typeface="+mn-ea"/>
              </a:rPr>
              <a:t>i</a:t>
            </a:r>
            <a:r>
              <a:rPr lang="en-US" sz="2000" b="1" dirty="0">
                <a:latin typeface="Times New Roman" charset="0"/>
                <a:ea typeface="+mn-ea"/>
              </a:rPr>
              <a:t> = </a:t>
            </a:r>
            <a:r>
              <a:rPr lang="en-US" sz="2000" b="1" dirty="0" err="1">
                <a:latin typeface="Times New Roman" charset="0"/>
                <a:ea typeface="+mn-ea"/>
              </a:rPr>
              <a:t>a.iterator</a:t>
            </a:r>
            <a:r>
              <a:rPr lang="en-US" sz="2000" b="1" dirty="0">
                <a:latin typeface="Times New Roman" charset="0"/>
                <a:ea typeface="+mn-ea"/>
              </a:rPr>
              <a:t>();</a:t>
            </a:r>
          </a:p>
          <a:p>
            <a:pPr lvl="2">
              <a:buFontTx/>
              <a:buNone/>
              <a:defRPr/>
            </a:pPr>
            <a:r>
              <a:rPr lang="en-US" sz="2000" b="1" dirty="0">
                <a:latin typeface="Times New Roman" charset="0"/>
                <a:ea typeface="+mn-ea"/>
              </a:rPr>
              <a:t>while(</a:t>
            </a:r>
            <a:r>
              <a:rPr lang="en-US" sz="2000" b="1" dirty="0" err="1">
                <a:latin typeface="Times New Roman" charset="0"/>
                <a:ea typeface="+mn-ea"/>
              </a:rPr>
              <a:t>i.hasNext</a:t>
            </a:r>
            <a:r>
              <a:rPr lang="en-US" sz="2000" b="1" dirty="0">
                <a:latin typeface="Times New Roman" charset="0"/>
                <a:ea typeface="+mn-ea"/>
              </a:rPr>
              <a:t>())</a:t>
            </a:r>
          </a:p>
          <a:p>
            <a:pPr lvl="2">
              <a:buFontTx/>
              <a:buNone/>
              <a:defRPr/>
            </a:pPr>
            <a:r>
              <a:rPr lang="en-US" sz="2000" b="1" dirty="0">
                <a:latin typeface="Times New Roman" charset="0"/>
                <a:ea typeface="+mn-ea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2000" b="1" dirty="0">
                <a:latin typeface="Times New Roman" charset="0"/>
                <a:ea typeface="+mn-ea"/>
              </a:rPr>
              <a:t>   </a:t>
            </a:r>
            <a:r>
              <a:rPr lang="en-US" sz="2000" b="1" dirty="0" err="1">
                <a:latin typeface="Times New Roman" charset="0"/>
                <a:ea typeface="+mn-ea"/>
              </a:rPr>
              <a:t>aMethod</a:t>
            </a:r>
            <a:r>
              <a:rPr lang="en-US" sz="2000" b="1" dirty="0">
                <a:latin typeface="Times New Roman" charset="0"/>
                <a:ea typeface="+mn-ea"/>
              </a:rPr>
              <a:t>(</a:t>
            </a:r>
            <a:r>
              <a:rPr lang="en-US" sz="2000" b="1" dirty="0" err="1">
                <a:latin typeface="Times New Roman" charset="0"/>
                <a:ea typeface="+mn-ea"/>
              </a:rPr>
              <a:t>i.next</a:t>
            </a:r>
            <a:r>
              <a:rPr lang="en-US" sz="2000" b="1" dirty="0">
                <a:latin typeface="Times New Roman" charset="0"/>
                <a:ea typeface="+mn-ea"/>
              </a:rPr>
              <a:t>());</a:t>
            </a:r>
          </a:p>
          <a:p>
            <a:pPr lvl="2">
              <a:buFontTx/>
              <a:buNone/>
              <a:defRPr/>
            </a:pPr>
            <a:r>
              <a:rPr lang="en-US" sz="2000" b="1" dirty="0">
                <a:latin typeface="Times New Roman" charset="0"/>
                <a:ea typeface="+mn-ea"/>
              </a:rPr>
              <a:t>}</a:t>
            </a:r>
          </a:p>
          <a:p>
            <a:pPr lvl="2">
              <a:buFontTx/>
              <a:buNone/>
              <a:defRPr/>
            </a:pPr>
            <a:endParaRPr lang="en-US" sz="1600" b="1" dirty="0">
              <a:latin typeface="Times New Roman" charset="0"/>
              <a:ea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73C56C1-CCDD-46FB-9593-85C60CA9B786}" type="slidenum">
              <a:rPr lang="en-US"/>
              <a:pPr/>
              <a:t>38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Casting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Java is very strict about types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If variable v is declared to have type X, you can only invoke operations on v that are defined in X or its </a:t>
            </a:r>
            <a:r>
              <a:rPr lang="en-US" dirty="0" err="1">
                <a:ea typeface="+mn-ea"/>
              </a:rPr>
              <a:t>superclasses</a:t>
            </a:r>
            <a:endParaRPr lang="en-US" dirty="0">
              <a:ea typeface="+mn-ea"/>
            </a:endParaRPr>
          </a:p>
          <a:p>
            <a:pPr lvl="2">
              <a:defRPr/>
            </a:pPr>
            <a:r>
              <a:rPr lang="en-US" dirty="0">
                <a:ea typeface="+mn-ea"/>
              </a:rPr>
              <a:t>Even though an instance of a </a:t>
            </a:r>
            <a:r>
              <a:rPr lang="en-US" i="1" dirty="0">
                <a:ea typeface="+mn-ea"/>
              </a:rPr>
              <a:t>subclass</a:t>
            </a:r>
            <a:r>
              <a:rPr lang="en-US" dirty="0">
                <a:ea typeface="+mn-ea"/>
              </a:rPr>
              <a:t> of X may be actually stored in the variable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If you </a:t>
            </a:r>
            <a:r>
              <a:rPr lang="en-US" i="1" dirty="0">
                <a:ea typeface="+mn-ea"/>
              </a:rPr>
              <a:t>know</a:t>
            </a:r>
            <a:r>
              <a:rPr lang="en-US" dirty="0">
                <a:ea typeface="+mn-ea"/>
              </a:rPr>
              <a:t> an instance of a subclass is stored, then you can </a:t>
            </a:r>
            <a:r>
              <a:rPr lang="en-US" i="1" dirty="0">
                <a:ea typeface="+mn-ea"/>
              </a:rPr>
              <a:t>cast</a:t>
            </a:r>
            <a:r>
              <a:rPr lang="en-US" dirty="0">
                <a:ea typeface="+mn-ea"/>
              </a:rPr>
              <a:t> the variable to the subclass</a:t>
            </a:r>
          </a:p>
          <a:p>
            <a:pPr lvl="2">
              <a:defRPr/>
            </a:pPr>
            <a:r>
              <a:rPr lang="en-US" sz="2000" dirty="0">
                <a:ea typeface="+mn-ea"/>
              </a:rPr>
              <a:t>E.g. if I know a </a:t>
            </a:r>
            <a:r>
              <a:rPr lang="en-US" sz="2000" dirty="0">
                <a:latin typeface="Courier" charset="0"/>
                <a:ea typeface="+mn-ea"/>
              </a:rPr>
              <a:t>Vector</a:t>
            </a:r>
            <a:r>
              <a:rPr lang="en-US" sz="2000" dirty="0">
                <a:ea typeface="+mn-ea"/>
              </a:rPr>
              <a:t> contains instances of </a:t>
            </a:r>
            <a:r>
              <a:rPr lang="en-US" sz="2000" dirty="0">
                <a:latin typeface="Courier" charset="0"/>
                <a:ea typeface="+mn-ea"/>
              </a:rPr>
              <a:t>String</a:t>
            </a:r>
            <a:r>
              <a:rPr lang="en-US" sz="2000" dirty="0">
                <a:ea typeface="+mn-ea"/>
              </a:rPr>
              <a:t>, I can get the next element of its </a:t>
            </a:r>
            <a:r>
              <a:rPr lang="en-US" sz="2000" dirty="0">
                <a:latin typeface="Courier" charset="0"/>
                <a:ea typeface="+mn-ea"/>
              </a:rPr>
              <a:t>Iterator</a:t>
            </a:r>
            <a:r>
              <a:rPr lang="en-US" sz="2000" dirty="0">
                <a:ea typeface="+mn-ea"/>
              </a:rPr>
              <a:t> using</a:t>
            </a:r>
            <a:r>
              <a:rPr lang="en-US" dirty="0">
                <a:ea typeface="+mn-ea"/>
              </a:rPr>
              <a:t>: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" charset="0"/>
                <a:ea typeface="+mn-ea"/>
              </a:rPr>
              <a:t>		(String)</a:t>
            </a:r>
            <a:r>
              <a:rPr lang="en-US" sz="2000" dirty="0" err="1">
                <a:latin typeface="Courier" charset="0"/>
                <a:ea typeface="+mn-ea"/>
              </a:rPr>
              <a:t>i.next</a:t>
            </a:r>
            <a:r>
              <a:rPr lang="en-US" sz="2000" dirty="0">
                <a:latin typeface="Courier" charset="0"/>
                <a:ea typeface="+mn-ea"/>
              </a:rPr>
              <a:t>();</a:t>
            </a:r>
          </a:p>
          <a:p>
            <a:pPr lvl="2">
              <a:defRPr/>
            </a:pPr>
            <a:r>
              <a:rPr lang="en-US" sz="2000" dirty="0">
                <a:ea typeface="+mn-ea"/>
              </a:rPr>
              <a:t>To avoid casting you could also have used templates::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" charset="0"/>
                <a:ea typeface="+mn-ea"/>
              </a:rPr>
              <a:t>		a = </a:t>
            </a:r>
            <a:r>
              <a:rPr lang="en-US" sz="2000" dirty="0" err="1">
                <a:latin typeface="Courier" charset="0"/>
                <a:ea typeface="+mn-ea"/>
              </a:rPr>
              <a:t>ArrayList</a:t>
            </a:r>
            <a:r>
              <a:rPr lang="en-US" sz="2000" dirty="0">
                <a:latin typeface="Courier" charset="0"/>
                <a:ea typeface="+mn-ea"/>
              </a:rPr>
              <a:t>&lt;String&gt;; </a:t>
            </a:r>
            <a:r>
              <a:rPr lang="en-US" sz="2000" dirty="0" err="1">
                <a:latin typeface="Courier" charset="0"/>
                <a:ea typeface="+mn-ea"/>
              </a:rPr>
              <a:t>i</a:t>
            </a:r>
            <a:r>
              <a:rPr lang="en-US" sz="2000" dirty="0">
                <a:latin typeface="Courier" charset="0"/>
                <a:ea typeface="+mn-ea"/>
              </a:rPr>
              <a:t>=</a:t>
            </a:r>
            <a:r>
              <a:rPr lang="en-US" sz="2000" dirty="0" err="1">
                <a:latin typeface="Courier" charset="0"/>
                <a:ea typeface="+mn-ea"/>
              </a:rPr>
              <a:t>a.iterator</a:t>
            </a:r>
            <a:r>
              <a:rPr lang="en-US" sz="2000" dirty="0">
                <a:latin typeface="Courier" charset="0"/>
                <a:ea typeface="+mn-ea"/>
              </a:rPr>
              <a:t>(); </a:t>
            </a:r>
            <a:r>
              <a:rPr lang="en-US" sz="2000" dirty="0" err="1">
                <a:latin typeface="Courier" charset="0"/>
                <a:ea typeface="+mn-ea"/>
              </a:rPr>
              <a:t>i.next</a:t>
            </a:r>
            <a:r>
              <a:rPr lang="en-US" sz="2000" dirty="0">
                <a:latin typeface="Courier" charset="0"/>
                <a:ea typeface="+mn-ea"/>
              </a:rPr>
              <a:t>()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ea typeface="+mn-ea"/>
              </a:rPr>
              <a:t>using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1005418-4F1A-42B3-B9CB-0A65E8047140}" type="slidenum">
              <a:rPr lang="en-US"/>
              <a:pPr/>
              <a:t>39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Exceptions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“What ever can happen, will happen."</a:t>
            </a:r>
          </a:p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Anything that can go wrong should result in the raising of an Exception</a:t>
            </a:r>
          </a:p>
          <a:p>
            <a:pPr lvl="1">
              <a:defRPr/>
            </a:pPr>
            <a:r>
              <a:rPr lang="en-US" b="1" dirty="0">
                <a:latin typeface="Times New Roman" charset="0"/>
                <a:ea typeface="+mn-ea"/>
              </a:rPr>
              <a:t>Exception</a:t>
            </a:r>
            <a:r>
              <a:rPr lang="en-US" dirty="0">
                <a:ea typeface="+mn-ea"/>
              </a:rPr>
              <a:t> is a class with many subclasses for specific things that can go wrong</a:t>
            </a:r>
          </a:p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Use a try - catch block to trap an exception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Times New Roman" charset="0"/>
                <a:ea typeface="+mn-ea"/>
              </a:rPr>
              <a:t>try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Times New Roman" charset="0"/>
                <a:ea typeface="+mn-ea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Times New Roman" charset="0"/>
                <a:ea typeface="+mn-ea"/>
              </a:rPr>
              <a:t>   // some code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Times New Roman" charset="0"/>
                <a:ea typeface="+mn-ea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Times New Roman" charset="0"/>
                <a:ea typeface="+mn-ea"/>
              </a:rPr>
              <a:t>catch (</a:t>
            </a:r>
            <a:r>
              <a:rPr lang="en-US" sz="1800" dirty="0" err="1">
                <a:latin typeface="Times New Roman" charset="0"/>
                <a:ea typeface="+mn-ea"/>
              </a:rPr>
              <a:t>ArithmeticException</a:t>
            </a:r>
            <a:r>
              <a:rPr lang="en-US" sz="1800" dirty="0">
                <a:latin typeface="Times New Roman" charset="0"/>
                <a:ea typeface="+mn-ea"/>
              </a:rPr>
              <a:t> e)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Times New Roman" charset="0"/>
                <a:ea typeface="+mn-ea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Times New Roman" charset="0"/>
                <a:ea typeface="+mn-ea"/>
              </a:rPr>
              <a:t>  // code to handle division by zero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Times New Roman" charset="0"/>
                <a:ea typeface="+mn-ea"/>
              </a:rPr>
              <a:t>}</a:t>
            </a:r>
            <a:endParaRPr lang="en-US" dirty="0">
              <a:latin typeface="Times New Roman" charset="0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594FCBA-F626-4378-ABE5-8A749ABCA1AB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 View of the Two paradigms</a:t>
            </a:r>
          </a:p>
        </p:txBody>
      </p:sp>
      <p:pic>
        <p:nvPicPr>
          <p:cNvPr id="593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00200"/>
            <a:ext cx="7848600" cy="4202113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B9E20BE-0141-4E3A-9233-E500A512E722}" type="slidenum">
              <a:rPr lang="en-US"/>
              <a:pPr/>
              <a:t>40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Interfaces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/>
              <a:t>Like abstract classes, but cannot have executable statements</a:t>
            </a:r>
          </a:p>
          <a:p>
            <a:pPr lvl="1"/>
            <a:r>
              <a:rPr lang="en-US"/>
              <a:t>Define a set of operations that make sense in several classes</a:t>
            </a:r>
          </a:p>
          <a:p>
            <a:pPr lvl="1"/>
            <a:r>
              <a:rPr lang="en-US"/>
              <a:t>Abstract Data Types</a:t>
            </a:r>
          </a:p>
          <a:p>
            <a:pPr marL="0" indent="0"/>
            <a:r>
              <a:rPr lang="en-US"/>
              <a:t>A class can implement any number of interfaces</a:t>
            </a:r>
          </a:p>
          <a:p>
            <a:pPr lvl="1"/>
            <a:r>
              <a:rPr lang="en-US"/>
              <a:t>It must have concrete methods for the operations</a:t>
            </a:r>
          </a:p>
          <a:p>
            <a:pPr marL="0" indent="0"/>
            <a:r>
              <a:rPr lang="en-US"/>
              <a:t>You can declare the type of a variable to be an interface</a:t>
            </a:r>
          </a:p>
          <a:p>
            <a:pPr lvl="1"/>
            <a:r>
              <a:rPr lang="en-US"/>
              <a:t>This is just like declaring the type to be an abstract class</a:t>
            </a:r>
          </a:p>
          <a:p>
            <a:pPr marL="0" indent="0"/>
            <a:r>
              <a:rPr lang="en-US"/>
              <a:t>Important interfaces in Java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s library include</a:t>
            </a:r>
          </a:p>
          <a:p>
            <a:pPr lvl="1"/>
            <a:r>
              <a:rPr lang="en-US">
                <a:latin typeface="Times New Roman" pitchFamily="18" charset="0"/>
              </a:rPr>
              <a:t>Runnable, Collection, Iterator, Comparable, Cloneable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52DBECD-41B0-4373-BCB5-4EA7500F6EC3}" type="slidenum">
              <a:rPr lang="en-US"/>
              <a:pPr/>
              <a:t>41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Packages and importing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>
                <a:ea typeface="+mn-ea"/>
                <a:cs typeface="+mn-cs"/>
              </a:rPr>
              <a:t>A package combines related classes into subsystems</a:t>
            </a:r>
          </a:p>
          <a:p>
            <a:pPr lvl="1">
              <a:defRPr/>
            </a:pPr>
            <a:r>
              <a:rPr lang="en-US">
                <a:ea typeface="+mn-ea"/>
              </a:rPr>
              <a:t>All the classes in a particular directory</a:t>
            </a:r>
          </a:p>
          <a:p>
            <a:pPr lvl="1">
              <a:defRPr/>
            </a:pPr>
            <a:endParaRPr lang="en-US">
              <a:ea typeface="+mn-ea"/>
            </a:endParaRPr>
          </a:p>
          <a:p>
            <a:pPr marL="0" indent="0">
              <a:defRPr/>
            </a:pPr>
            <a:r>
              <a:rPr lang="en-US">
                <a:ea typeface="+mn-ea"/>
                <a:cs typeface="+mn-cs"/>
              </a:rPr>
              <a:t>Classes in different packages can have the same name</a:t>
            </a:r>
          </a:p>
          <a:p>
            <a:pPr lvl="1">
              <a:defRPr/>
            </a:pPr>
            <a:r>
              <a:rPr lang="en-US">
                <a:ea typeface="+mn-ea"/>
              </a:rPr>
              <a:t>Although not recommended</a:t>
            </a:r>
          </a:p>
          <a:p>
            <a:pPr lvl="1">
              <a:defRPr/>
            </a:pPr>
            <a:endParaRPr lang="en-US">
              <a:ea typeface="+mn-ea"/>
            </a:endParaRPr>
          </a:p>
          <a:p>
            <a:pPr marL="0" indent="0">
              <a:defRPr/>
            </a:pPr>
            <a:r>
              <a:rPr lang="en-US" i="1">
                <a:ea typeface="+mn-ea"/>
                <a:cs typeface="+mn-cs"/>
              </a:rPr>
              <a:t>Importing </a:t>
            </a:r>
            <a:r>
              <a:rPr lang="en-US">
                <a:ea typeface="+mn-ea"/>
                <a:cs typeface="+mn-cs"/>
              </a:rPr>
              <a:t>a package is done as follows:</a:t>
            </a:r>
          </a:p>
          <a:p>
            <a:pPr lvl="1">
              <a:buFontTx/>
              <a:buNone/>
              <a:defRPr/>
            </a:pPr>
            <a:r>
              <a:rPr lang="en-GB" b="1">
                <a:latin typeface="Times New Roman" charset="0"/>
                <a:ea typeface="+mn-ea"/>
                <a:cs typeface="Times" charset="0"/>
              </a:rPr>
              <a:t>import finance.banking.accounts.*;</a:t>
            </a:r>
            <a:endParaRPr lang="en-US" b="1">
              <a:latin typeface="Times New Roman" charset="0"/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3FB24C4-1745-4AD0-9920-063A4B5AA1C7}" type="slidenum">
              <a:rPr lang="en-US"/>
              <a:pPr/>
              <a:t>42</a:t>
            </a:fld>
            <a:endParaRPr lang="en-US"/>
          </a:p>
        </p:txBody>
      </p:sp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Access control</a:t>
            </a:r>
          </a:p>
        </p:txBody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Applies to methods and variables</a:t>
            </a:r>
          </a:p>
          <a:p>
            <a:pPr lvl="1">
              <a:defRPr/>
            </a:pPr>
            <a:r>
              <a:rPr lang="en-US" dirty="0">
                <a:latin typeface="Courier" charset="0"/>
                <a:ea typeface="+mn-ea"/>
              </a:rPr>
              <a:t>public</a:t>
            </a:r>
            <a:endParaRPr lang="en-US" dirty="0">
              <a:ea typeface="+mn-ea"/>
            </a:endParaRPr>
          </a:p>
          <a:p>
            <a:pPr lvl="2">
              <a:defRPr/>
            </a:pPr>
            <a:r>
              <a:rPr lang="en-US" dirty="0">
                <a:ea typeface="+mn-ea"/>
              </a:rPr>
              <a:t>Any class can access</a:t>
            </a:r>
          </a:p>
          <a:p>
            <a:pPr lvl="1">
              <a:defRPr/>
            </a:pPr>
            <a:r>
              <a:rPr lang="en-US" dirty="0">
                <a:latin typeface="Courier" charset="0"/>
                <a:ea typeface="+mn-ea"/>
              </a:rPr>
              <a:t>protected</a:t>
            </a:r>
            <a:endParaRPr lang="en-US" dirty="0">
              <a:ea typeface="+mn-ea"/>
            </a:endParaRPr>
          </a:p>
          <a:p>
            <a:pPr lvl="2">
              <a:defRPr/>
            </a:pPr>
            <a:r>
              <a:rPr lang="en-US" dirty="0">
                <a:ea typeface="+mn-ea"/>
              </a:rPr>
              <a:t>Only code in the package, or subclasses can access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(blank)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Only code in the package can access</a:t>
            </a:r>
          </a:p>
          <a:p>
            <a:pPr lvl="1">
              <a:defRPr/>
            </a:pPr>
            <a:r>
              <a:rPr lang="en-US" dirty="0">
                <a:latin typeface="Courier" charset="0"/>
                <a:ea typeface="+mn-ea"/>
              </a:rPr>
              <a:t>private</a:t>
            </a:r>
            <a:endParaRPr lang="en-US" dirty="0">
              <a:ea typeface="+mn-ea"/>
            </a:endParaRPr>
          </a:p>
          <a:p>
            <a:pPr lvl="2">
              <a:defRPr/>
            </a:pPr>
            <a:r>
              <a:rPr lang="en-US" dirty="0">
                <a:ea typeface="+mn-ea"/>
              </a:rPr>
              <a:t>Only code written in the class can access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Inheritance still occurs!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00C34C0-D0AB-4819-B7F0-ED694BB6C5BE}" type="slidenum">
              <a:rPr lang="en-US"/>
              <a:pPr/>
              <a:t>43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Threads and concurrency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Thread: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Sequence of executing statements that can be running concurrently with other threads</a:t>
            </a:r>
          </a:p>
          <a:p>
            <a:pPr marL="0" indent="0">
              <a:defRPr/>
            </a:pPr>
            <a:r>
              <a:rPr lang="en-US" dirty="0">
                <a:ea typeface="+mn-ea"/>
                <a:cs typeface="+mn-cs"/>
              </a:rPr>
              <a:t>To create a thread in Java: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1. Create a class implementing </a:t>
            </a:r>
            <a:r>
              <a:rPr lang="en-US" dirty="0" err="1">
                <a:latin typeface="Courier" charset="0"/>
                <a:ea typeface="+mn-ea"/>
              </a:rPr>
              <a:t>Runnable</a:t>
            </a:r>
            <a:r>
              <a:rPr lang="en-US" dirty="0">
                <a:ea typeface="+mn-ea"/>
              </a:rPr>
              <a:t> or extending </a:t>
            </a:r>
            <a:r>
              <a:rPr lang="en-US" dirty="0">
                <a:latin typeface="Courier" charset="0"/>
                <a:ea typeface="+mn-ea"/>
              </a:rPr>
              <a:t>Thread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2. Implement the </a:t>
            </a:r>
            <a:r>
              <a:rPr lang="en-US" dirty="0">
                <a:latin typeface="Courier" charset="0"/>
                <a:ea typeface="+mn-ea"/>
              </a:rPr>
              <a:t>run</a:t>
            </a:r>
            <a:r>
              <a:rPr lang="en-US" dirty="0">
                <a:ea typeface="+mn-ea"/>
              </a:rPr>
              <a:t> method as a loop that does something for a period of time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3. Create an instance of this class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4. Invoke the </a:t>
            </a:r>
            <a:r>
              <a:rPr lang="en-US" dirty="0">
                <a:latin typeface="Courier" charset="0"/>
                <a:ea typeface="+mn-ea"/>
              </a:rPr>
              <a:t>start</a:t>
            </a:r>
            <a:r>
              <a:rPr lang="en-US" dirty="0">
                <a:ea typeface="+mn-ea"/>
              </a:rPr>
              <a:t> operation, which calls </a:t>
            </a:r>
            <a:r>
              <a:rPr lang="en-US" dirty="0">
                <a:latin typeface="Courier" charset="0"/>
                <a:ea typeface="+mn-ea"/>
              </a:rPr>
              <a:t>run</a:t>
            </a:r>
          </a:p>
          <a:p>
            <a:pPr marL="0" indent="0"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3AADD41-1BF5-472B-BA3C-E950D1CAE8A6}" type="slidenum">
              <a:rPr lang="en-US"/>
              <a:pPr/>
              <a:t>44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Programming Style Guidelines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>
                <a:ea typeface="+mn-ea"/>
                <a:cs typeface="+mn-cs"/>
              </a:rPr>
              <a:t>Remember that programs are for people to read</a:t>
            </a:r>
          </a:p>
          <a:p>
            <a:pPr lvl="1">
              <a:defRPr/>
            </a:pPr>
            <a:r>
              <a:rPr lang="en-US">
                <a:ea typeface="+mn-ea"/>
              </a:rPr>
              <a:t>Always choose the simpler alternative</a:t>
            </a:r>
          </a:p>
          <a:p>
            <a:pPr lvl="1">
              <a:defRPr/>
            </a:pPr>
            <a:r>
              <a:rPr lang="en-US">
                <a:ea typeface="+mn-ea"/>
              </a:rPr>
              <a:t>Reject clever code that is hard to understand</a:t>
            </a:r>
          </a:p>
          <a:p>
            <a:pPr lvl="1">
              <a:defRPr/>
            </a:pPr>
            <a:r>
              <a:rPr lang="en-US">
                <a:ea typeface="+mn-ea"/>
              </a:rPr>
              <a:t>Shorter code is not necessarily better</a:t>
            </a:r>
          </a:p>
          <a:p>
            <a:pPr lvl="1">
              <a:defRPr/>
            </a:pPr>
            <a:endParaRPr lang="en-US">
              <a:ea typeface="+mn-ea"/>
            </a:endParaRPr>
          </a:p>
          <a:p>
            <a:pPr marL="0" indent="0">
              <a:defRPr/>
            </a:pPr>
            <a:r>
              <a:rPr lang="en-US">
                <a:ea typeface="+mn-ea"/>
                <a:cs typeface="+mn-cs"/>
              </a:rPr>
              <a:t>Choose good names</a:t>
            </a:r>
          </a:p>
          <a:p>
            <a:pPr lvl="1">
              <a:defRPr/>
            </a:pPr>
            <a:r>
              <a:rPr lang="en-US">
                <a:ea typeface="+mn-ea"/>
              </a:rPr>
              <a:t>Make them highly descriptive</a:t>
            </a:r>
          </a:p>
          <a:p>
            <a:pPr lvl="1">
              <a:defRPr/>
            </a:pPr>
            <a:r>
              <a:rPr lang="en-US">
                <a:ea typeface="+mn-ea"/>
              </a:rPr>
              <a:t>Do not worry about using long names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CCF744C-F1CA-4E4F-A1B5-DDCCA0F35E9F}" type="slidenum">
              <a:rPr lang="en-US"/>
              <a:pPr/>
              <a:t>45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Programming style …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>
                <a:ea typeface="+mn-ea"/>
                <a:cs typeface="+mn-cs"/>
              </a:rPr>
              <a:t>Comment extensively</a:t>
            </a:r>
          </a:p>
          <a:p>
            <a:pPr lvl="1">
              <a:defRPr/>
            </a:pPr>
            <a:r>
              <a:rPr lang="en-US">
                <a:ea typeface="+mn-ea"/>
              </a:rPr>
              <a:t>Comment whatever is non-obvious</a:t>
            </a:r>
          </a:p>
          <a:p>
            <a:pPr lvl="1">
              <a:defRPr/>
            </a:pPr>
            <a:r>
              <a:rPr lang="en-US">
                <a:ea typeface="+mn-ea"/>
              </a:rPr>
              <a:t>Do not comment the obvious</a:t>
            </a:r>
          </a:p>
          <a:p>
            <a:pPr lvl="1">
              <a:defRPr/>
            </a:pPr>
            <a:r>
              <a:rPr lang="en-US">
                <a:ea typeface="+mn-ea"/>
              </a:rPr>
              <a:t>Comments should be 25-50% of the code</a:t>
            </a:r>
          </a:p>
          <a:p>
            <a:pPr lvl="1">
              <a:defRPr/>
            </a:pPr>
            <a:endParaRPr lang="en-US">
              <a:ea typeface="+mn-ea"/>
            </a:endParaRPr>
          </a:p>
          <a:p>
            <a:pPr marL="0" indent="0">
              <a:defRPr/>
            </a:pPr>
            <a:r>
              <a:rPr lang="en-US">
                <a:ea typeface="+mn-ea"/>
                <a:cs typeface="+mn-cs"/>
              </a:rPr>
              <a:t>Organize class elements consistently</a:t>
            </a:r>
          </a:p>
          <a:p>
            <a:pPr lvl="1">
              <a:defRPr/>
            </a:pPr>
            <a:r>
              <a:rPr lang="en-US">
                <a:ea typeface="+mn-ea"/>
              </a:rPr>
              <a:t>Variables, constructors, public methods then private methods</a:t>
            </a:r>
          </a:p>
          <a:p>
            <a:pPr lvl="1">
              <a:defRPr/>
            </a:pPr>
            <a:endParaRPr lang="en-US">
              <a:ea typeface="+mn-ea"/>
            </a:endParaRPr>
          </a:p>
          <a:p>
            <a:pPr marL="0" indent="0">
              <a:defRPr/>
            </a:pPr>
            <a:r>
              <a:rPr lang="en-US">
                <a:ea typeface="+mn-ea"/>
                <a:cs typeface="+mn-cs"/>
              </a:rPr>
              <a:t>Be consistent regarding layout of code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D13DCD4-4E25-4312-9641-3D5CF1D77610}" type="slidenum">
              <a:rPr lang="en-US"/>
              <a:pPr/>
              <a:t>46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Programming style …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Avoid duplication of code</a:t>
            </a:r>
          </a:p>
          <a:p>
            <a:pPr lvl="1"/>
            <a:r>
              <a:rPr lang="en-US"/>
              <a:t>Do not </a:t>
            </a:r>
            <a:r>
              <a:rPr lang="ja-JP" altLang="en-US">
                <a:latin typeface="Arial" pitchFamily="34" charset="0"/>
              </a:rPr>
              <a:t>‘</a:t>
            </a:r>
            <a:r>
              <a:rPr lang="en-US" altLang="ja-JP"/>
              <a:t>clone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 if possible</a:t>
            </a:r>
          </a:p>
          <a:p>
            <a:pPr lvl="2"/>
            <a:r>
              <a:rPr lang="en-US"/>
              <a:t>Create a new method and call it</a:t>
            </a:r>
          </a:p>
          <a:p>
            <a:pPr lvl="2"/>
            <a:r>
              <a:rPr lang="en-US"/>
              <a:t>Cloning results in two copies that may both have bugs</a:t>
            </a:r>
          </a:p>
          <a:p>
            <a:pPr lvl="3"/>
            <a:r>
              <a:rPr lang="en-US" sz="2400"/>
              <a:t>When one copy of the bug is fixed, the other may be forgotten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C1363CD-C38F-4997-95AF-3E6BBDB23707}" type="slidenum">
              <a:rPr lang="en-US"/>
              <a:pPr/>
              <a:t>47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Programming style ...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/>
              <a:t>Adhere to good object oriented principles</a:t>
            </a:r>
          </a:p>
          <a:p>
            <a:pPr lvl="1"/>
            <a:r>
              <a:rPr lang="en-US"/>
              <a:t>E.g. the </a:t>
            </a:r>
            <a:r>
              <a:rPr lang="ja-JP" altLang="en-US">
                <a:latin typeface="Arial" pitchFamily="34" charset="0"/>
              </a:rPr>
              <a:t>‘</a:t>
            </a:r>
            <a:r>
              <a:rPr lang="en-US" altLang="ja-JP"/>
              <a:t>isa rule</a:t>
            </a:r>
            <a:r>
              <a:rPr lang="ja-JP" altLang="en-US">
                <a:latin typeface="Arial" pitchFamily="34" charset="0"/>
              </a:rPr>
              <a:t>’</a:t>
            </a:r>
            <a:endParaRPr lang="en-US" altLang="ja-JP"/>
          </a:p>
          <a:p>
            <a:pPr lvl="1"/>
            <a:endParaRPr lang="en-US"/>
          </a:p>
          <a:p>
            <a:pPr marL="0" indent="0"/>
            <a:r>
              <a:rPr lang="en-US"/>
              <a:t>Prefer </a:t>
            </a:r>
            <a:r>
              <a:rPr lang="en-US">
                <a:latin typeface="Courier" pitchFamily="-84" charset="0"/>
              </a:rPr>
              <a:t>private</a:t>
            </a:r>
            <a:r>
              <a:rPr lang="en-US"/>
              <a:t> as opposed to </a:t>
            </a:r>
            <a:r>
              <a:rPr lang="en-US">
                <a:latin typeface="Courier" pitchFamily="-84" charset="0"/>
              </a:rPr>
              <a:t>public</a:t>
            </a:r>
          </a:p>
          <a:p>
            <a:pPr marL="0" indent="0"/>
            <a:endParaRPr lang="en-US"/>
          </a:p>
          <a:p>
            <a:pPr marL="0" indent="0"/>
            <a:r>
              <a:rPr lang="en-US"/>
              <a:t>Do not mix user interface code with non-user interface code</a:t>
            </a:r>
          </a:p>
          <a:p>
            <a:pPr lvl="1"/>
            <a:r>
              <a:rPr lang="en-US"/>
              <a:t>Interact with the user in separate classes</a:t>
            </a:r>
          </a:p>
          <a:p>
            <a:pPr lvl="2"/>
            <a:r>
              <a:rPr lang="en-US"/>
              <a:t>This makes non-UI classes more reusable</a:t>
            </a:r>
            <a:endParaRPr 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2872DB-599B-449A-B367-710D4ADDA1D8}" type="slidenum">
              <a:rPr lang="en-US"/>
              <a:pPr/>
              <a:t>48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Difficulties and Risks in Programming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dirty="0"/>
              <a:t>Language evolution and deprecated features: </a:t>
            </a:r>
          </a:p>
          <a:p>
            <a:pPr lvl="1"/>
            <a:r>
              <a:rPr lang="en-US" dirty="0"/>
              <a:t>Java is evolving, so some features are </a:t>
            </a:r>
            <a:r>
              <a:rPr lang="ja-JP" altLang="en-US">
                <a:latin typeface="Arial" pitchFamily="34" charset="0"/>
              </a:rPr>
              <a:t>‘</a:t>
            </a:r>
            <a:r>
              <a:rPr lang="en-US" altLang="ja-JP" dirty="0"/>
              <a:t>deprecated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 dirty="0"/>
              <a:t> at every release</a:t>
            </a:r>
          </a:p>
          <a:p>
            <a:pPr marL="0" indent="0"/>
            <a:r>
              <a:rPr lang="en-GB" dirty="0"/>
              <a:t>Efficiency can be a concern in some object oriented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Java can be less efficient than other languages</a:t>
            </a:r>
          </a:p>
          <a:p>
            <a:pPr lvl="2"/>
            <a:r>
              <a:rPr lang="en-US" dirty="0"/>
              <a:t>VM-based</a:t>
            </a:r>
          </a:p>
          <a:p>
            <a:pPr lvl="2"/>
            <a:r>
              <a:rPr lang="en-US" dirty="0"/>
              <a:t>Dynamic binding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CC0A192-BB57-4AC1-A8E7-A7A2575A443D}" type="slidenum">
              <a:rPr lang="en-US"/>
              <a:pPr/>
              <a:t>5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Classes and Objects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US">
                <a:ea typeface="+mn-ea"/>
                <a:cs typeface="+mn-cs"/>
              </a:rPr>
              <a:t>Object</a:t>
            </a:r>
          </a:p>
          <a:p>
            <a:pPr lvl="1">
              <a:defRPr/>
            </a:pPr>
            <a:r>
              <a:rPr lang="en-US">
                <a:ea typeface="+mn-ea"/>
              </a:rPr>
              <a:t>A chunk of structured data </a:t>
            </a:r>
            <a:r>
              <a:rPr lang="en-GB">
                <a:ea typeface="+mn-ea"/>
                <a:cs typeface="Times" charset="0"/>
              </a:rPr>
              <a:t>in a running software system</a:t>
            </a:r>
            <a:r>
              <a:rPr lang="en-US">
                <a:ea typeface="+mn-ea"/>
              </a:rPr>
              <a:t> </a:t>
            </a:r>
          </a:p>
          <a:p>
            <a:pPr lvl="1">
              <a:defRPr/>
            </a:pPr>
            <a:endParaRPr lang="en-US">
              <a:ea typeface="+mn-ea"/>
            </a:endParaRPr>
          </a:p>
          <a:p>
            <a:pPr lvl="1">
              <a:defRPr/>
            </a:pPr>
            <a:r>
              <a:rPr lang="en-US">
                <a:ea typeface="+mn-ea"/>
              </a:rPr>
              <a:t>Has </a:t>
            </a:r>
            <a:r>
              <a:rPr lang="en-US" i="1">
                <a:ea typeface="+mn-ea"/>
              </a:rPr>
              <a:t>properties</a:t>
            </a:r>
            <a:endParaRPr lang="en-US">
              <a:ea typeface="+mn-ea"/>
            </a:endParaRPr>
          </a:p>
          <a:p>
            <a:pPr lvl="2">
              <a:defRPr/>
            </a:pPr>
            <a:r>
              <a:rPr lang="en-US">
                <a:ea typeface="+mn-ea"/>
              </a:rPr>
              <a:t>Represent its state</a:t>
            </a:r>
          </a:p>
          <a:p>
            <a:pPr lvl="1">
              <a:defRPr/>
            </a:pPr>
            <a:endParaRPr lang="en-US">
              <a:ea typeface="+mn-ea"/>
            </a:endParaRPr>
          </a:p>
          <a:p>
            <a:pPr lvl="1">
              <a:defRPr/>
            </a:pPr>
            <a:r>
              <a:rPr lang="en-US">
                <a:ea typeface="+mn-ea"/>
              </a:rPr>
              <a:t>Has </a:t>
            </a:r>
            <a:r>
              <a:rPr lang="en-US" i="1">
                <a:ea typeface="+mn-ea"/>
              </a:rPr>
              <a:t>behaviour</a:t>
            </a:r>
            <a:endParaRPr lang="en-US">
              <a:ea typeface="+mn-ea"/>
            </a:endParaRPr>
          </a:p>
          <a:p>
            <a:pPr lvl="2">
              <a:defRPr/>
            </a:pPr>
            <a:r>
              <a:rPr lang="en-US">
                <a:ea typeface="+mn-ea"/>
              </a:rPr>
              <a:t>How it acts and reacts</a:t>
            </a:r>
          </a:p>
          <a:p>
            <a:pPr lvl="2">
              <a:defRPr/>
            </a:pPr>
            <a:r>
              <a:rPr lang="en-US">
                <a:ea typeface="+mn-ea"/>
              </a:rPr>
              <a:t>May simulate the behaviour of an object in the real 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D32042C-99E0-47D2-8074-06B135528ECE}" type="slidenum">
              <a:rPr lang="en-US"/>
              <a:pPr/>
              <a:t>6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Objects: Shown as a UML instance diagram</a:t>
            </a:r>
          </a:p>
        </p:txBody>
      </p:sp>
      <p:pic>
        <p:nvPicPr>
          <p:cNvPr id="62505" name="Picture 4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57400"/>
            <a:ext cx="7924800" cy="40735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E7F3260-ACD6-4674-AA7F-9A55CDB5726F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Classes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GB"/>
              <a:t>A class:</a:t>
            </a:r>
          </a:p>
          <a:p>
            <a:pPr lvl="1"/>
            <a:r>
              <a:rPr lang="en-GB"/>
              <a:t>A unit of abstraction in an object oriented (OO) program</a:t>
            </a:r>
            <a:r>
              <a:rPr lang="en-US"/>
              <a:t> </a:t>
            </a:r>
          </a:p>
          <a:p>
            <a:pPr lvl="1"/>
            <a:endParaRPr lang="en-US"/>
          </a:p>
          <a:p>
            <a:pPr lvl="1"/>
            <a:r>
              <a:rPr lang="en-US"/>
              <a:t>Represents similar objects</a:t>
            </a:r>
          </a:p>
          <a:p>
            <a:pPr lvl="2"/>
            <a:r>
              <a:rPr lang="en-US"/>
              <a:t>Its </a:t>
            </a:r>
            <a:r>
              <a:rPr lang="en-US" i="1"/>
              <a:t>instances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 kind of software module</a:t>
            </a:r>
          </a:p>
          <a:p>
            <a:pPr lvl="2"/>
            <a:r>
              <a:rPr lang="en-US"/>
              <a:t>Describes its instances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 structure (properties)</a:t>
            </a:r>
          </a:p>
          <a:p>
            <a:pPr lvl="2"/>
            <a:r>
              <a:rPr lang="en-US"/>
              <a:t>Contains </a:t>
            </a:r>
            <a:r>
              <a:rPr lang="en-US" i="1"/>
              <a:t>methods</a:t>
            </a:r>
            <a:r>
              <a:rPr lang="en-US"/>
              <a:t> to implement their behaviour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14A02CD-5FC3-40AD-89DB-D06379FB419B}" type="slidenum">
              <a:rPr lang="en-US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Is Something a Class or an Instance?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8001000" cy="50292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GB" sz="2000" dirty="0"/>
              <a:t>Something should be a </a:t>
            </a:r>
            <a:r>
              <a:rPr lang="en-GB" sz="2000" i="1" dirty="0"/>
              <a:t>class</a:t>
            </a:r>
            <a:r>
              <a:rPr lang="en-GB" sz="2000" dirty="0"/>
              <a:t> if it could have instances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Something should be an </a:t>
            </a:r>
            <a:r>
              <a:rPr lang="en-GB" sz="2000" i="1" dirty="0"/>
              <a:t>instance</a:t>
            </a:r>
            <a:r>
              <a:rPr lang="en-GB" sz="2000" dirty="0"/>
              <a:t> if it is clearly a </a:t>
            </a:r>
            <a:r>
              <a:rPr lang="en-GB" sz="2000" i="1" dirty="0"/>
              <a:t>single</a:t>
            </a:r>
            <a:r>
              <a:rPr lang="en-GB" sz="2000" dirty="0"/>
              <a:t> member of the set defined by a class</a:t>
            </a:r>
            <a:r>
              <a:rPr lang="en-US" sz="2000" dirty="0"/>
              <a:t>  </a:t>
            </a:r>
          </a:p>
          <a:p>
            <a:pPr marL="0" indent="0" algn="just">
              <a:lnSpc>
                <a:spcPct val="96000"/>
              </a:lnSpc>
            </a:pPr>
            <a:r>
              <a:rPr lang="en-GB" sz="2000" i="1" dirty="0"/>
              <a:t>Film</a:t>
            </a:r>
            <a:endParaRPr lang="en-GB" sz="2000" dirty="0"/>
          </a:p>
          <a:p>
            <a:pPr lvl="1" algn="just">
              <a:lnSpc>
                <a:spcPct val="96000"/>
              </a:lnSpc>
            </a:pPr>
            <a:r>
              <a:rPr lang="en-GB" sz="2000" dirty="0"/>
              <a:t>Class; instances are individual films.</a:t>
            </a:r>
          </a:p>
          <a:p>
            <a:pPr marL="0" indent="0" algn="just">
              <a:lnSpc>
                <a:spcPct val="96000"/>
              </a:lnSpc>
            </a:pPr>
            <a:r>
              <a:rPr lang="en-GB" sz="2000" i="1" dirty="0"/>
              <a:t>Reel of Film</a:t>
            </a:r>
            <a:r>
              <a:rPr lang="en-GB" sz="2000" dirty="0"/>
              <a:t>:</a:t>
            </a:r>
          </a:p>
          <a:p>
            <a:pPr lvl="1" algn="just">
              <a:lnSpc>
                <a:spcPct val="96000"/>
              </a:lnSpc>
            </a:pPr>
            <a:r>
              <a:rPr lang="en-GB" sz="2000" dirty="0"/>
              <a:t>Class; instances are physical reels</a:t>
            </a:r>
          </a:p>
          <a:p>
            <a:pPr marL="0" indent="0" algn="just">
              <a:lnSpc>
                <a:spcPct val="96000"/>
              </a:lnSpc>
            </a:pPr>
            <a:r>
              <a:rPr lang="en-GB" sz="2000" i="1" dirty="0"/>
              <a:t>Film reel with serial number SW19876</a:t>
            </a:r>
            <a:endParaRPr lang="en-GB" sz="2000" dirty="0"/>
          </a:p>
          <a:p>
            <a:pPr lvl="1" algn="just">
              <a:lnSpc>
                <a:spcPct val="96000"/>
              </a:lnSpc>
            </a:pPr>
            <a:r>
              <a:rPr lang="en-GB" sz="2000" dirty="0"/>
              <a:t>Instance of </a:t>
            </a:r>
            <a:r>
              <a:rPr lang="en-GB" sz="2000" b="1" noProof="1">
                <a:latin typeface="Courier" pitchFamily="-84" charset="0"/>
              </a:rPr>
              <a:t>ReelOfFilm</a:t>
            </a:r>
            <a:endParaRPr lang="en-GB" sz="2000" dirty="0"/>
          </a:p>
          <a:p>
            <a:pPr marL="0" indent="0" algn="just">
              <a:lnSpc>
                <a:spcPct val="96000"/>
              </a:lnSpc>
            </a:pPr>
            <a:r>
              <a:rPr lang="en-GB" sz="2000" i="1" dirty="0"/>
              <a:t>Science Fiction</a:t>
            </a:r>
            <a:endParaRPr lang="en-GB" sz="2000" dirty="0"/>
          </a:p>
          <a:p>
            <a:pPr lvl="1" algn="just">
              <a:lnSpc>
                <a:spcPct val="96000"/>
              </a:lnSpc>
            </a:pPr>
            <a:r>
              <a:rPr lang="en-GB" sz="2000" dirty="0"/>
              <a:t>Instance of the class </a:t>
            </a:r>
            <a:r>
              <a:rPr lang="en-GB" sz="2000" b="1" noProof="1">
                <a:latin typeface="Courier" pitchFamily="-84" charset="0"/>
              </a:rPr>
              <a:t>Genre</a:t>
            </a:r>
            <a:r>
              <a:rPr lang="en-GB" sz="2000" dirty="0"/>
              <a:t>.</a:t>
            </a:r>
          </a:p>
          <a:p>
            <a:pPr marL="0" indent="0" algn="just">
              <a:lnSpc>
                <a:spcPct val="96000"/>
              </a:lnSpc>
            </a:pPr>
            <a:r>
              <a:rPr lang="en-GB" sz="2000" i="1" dirty="0"/>
              <a:t>Science Fiction Film</a:t>
            </a:r>
            <a:endParaRPr lang="en-GB" sz="2000" dirty="0"/>
          </a:p>
          <a:p>
            <a:pPr lvl="1" algn="just">
              <a:lnSpc>
                <a:spcPct val="96000"/>
              </a:lnSpc>
            </a:pPr>
            <a:r>
              <a:rPr lang="en-GB" sz="2000" dirty="0"/>
              <a:t>Class; instances include </a:t>
            </a:r>
            <a:r>
              <a:rPr lang="en-GB" altLang="en-US" sz="2000" dirty="0"/>
              <a:t>‘</a:t>
            </a:r>
            <a:r>
              <a:rPr lang="en-GB" sz="2000" dirty="0"/>
              <a:t>Star Wars</a:t>
            </a:r>
            <a:r>
              <a:rPr lang="en-GB" altLang="en-US" sz="2000" dirty="0"/>
              <a:t>’</a:t>
            </a:r>
            <a:endParaRPr lang="en-GB" sz="2000" dirty="0"/>
          </a:p>
          <a:p>
            <a:pPr marL="0" indent="0" algn="just">
              <a:lnSpc>
                <a:spcPct val="96000"/>
              </a:lnSpc>
            </a:pPr>
            <a:r>
              <a:rPr lang="en-GB" sz="2000" i="1" dirty="0"/>
              <a:t>Showing of </a:t>
            </a:r>
            <a:r>
              <a:rPr lang="en-GB" altLang="en-US" sz="2000" i="1" dirty="0"/>
              <a:t>‘</a:t>
            </a:r>
            <a:r>
              <a:rPr lang="en-GB" sz="2000" i="1" dirty="0"/>
              <a:t>Star Wars</a:t>
            </a:r>
            <a:r>
              <a:rPr lang="en-GB" altLang="en-US" sz="2000" i="1" dirty="0"/>
              <a:t>’</a:t>
            </a:r>
            <a:r>
              <a:rPr lang="en-GB" sz="2000" i="1" dirty="0"/>
              <a:t> in the Phoenix Cinema at 7 p.m</a:t>
            </a:r>
            <a:r>
              <a:rPr lang="en-GB" sz="2000" b="0" dirty="0"/>
              <a:t>.:</a:t>
            </a:r>
          </a:p>
          <a:p>
            <a:pPr lvl="1" algn="just">
              <a:lnSpc>
                <a:spcPct val="96000"/>
              </a:lnSpc>
            </a:pPr>
            <a:r>
              <a:rPr lang="en-GB" sz="2000" dirty="0"/>
              <a:t>Instance of</a:t>
            </a:r>
            <a:r>
              <a:rPr lang="en-GB" sz="2000" b="1" dirty="0"/>
              <a:t> </a:t>
            </a:r>
            <a:r>
              <a:rPr lang="en-GB" sz="2000" b="1" noProof="1">
                <a:latin typeface="Courier" pitchFamily="-84" charset="0"/>
              </a:rPr>
              <a:t>ShowingOfFilm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2: Review of Object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3277514-B623-4764-9E87-F1E811C5D80E}" type="slidenum">
              <a:rPr lang="en-US"/>
              <a:pPr/>
              <a:t>9</a:t>
            </a:fld>
            <a:endParaRPr lang="en-US"/>
          </a:p>
        </p:txBody>
      </p:sp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Naming classes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96000"/>
              </a:lnSpc>
            </a:pPr>
            <a:r>
              <a:rPr lang="en-US"/>
              <a:t>Use </a:t>
            </a:r>
            <a:r>
              <a:rPr lang="en-US" i="1">
                <a:solidFill>
                  <a:srgbClr val="FF0000"/>
                </a:solidFill>
              </a:rPr>
              <a:t>capital</a:t>
            </a:r>
            <a:r>
              <a:rPr lang="en-US">
                <a:solidFill>
                  <a:srgbClr val="FF0000"/>
                </a:solidFill>
              </a:rPr>
              <a:t> letters</a:t>
            </a:r>
          </a:p>
          <a:p>
            <a:pPr lvl="2" algn="just">
              <a:lnSpc>
                <a:spcPct val="96000"/>
              </a:lnSpc>
            </a:pPr>
            <a:r>
              <a:rPr lang="en-US"/>
              <a:t>E.g. </a:t>
            </a:r>
            <a:r>
              <a:rPr lang="en-US">
                <a:latin typeface="Courier" pitchFamily="-84" charset="0"/>
              </a:rPr>
              <a:t>BankAccount</a:t>
            </a:r>
            <a:r>
              <a:rPr lang="en-US"/>
              <a:t> not </a:t>
            </a:r>
            <a:r>
              <a:rPr lang="en-US">
                <a:latin typeface="Courier" pitchFamily="-84" charset="0"/>
              </a:rPr>
              <a:t>bankAccount</a:t>
            </a:r>
            <a:endParaRPr lang="en-US"/>
          </a:p>
          <a:p>
            <a:pPr lvl="1" algn="just">
              <a:lnSpc>
                <a:spcPct val="96000"/>
              </a:lnSpc>
            </a:pPr>
            <a:endParaRPr lang="en-US"/>
          </a:p>
          <a:p>
            <a:pPr lvl="1" algn="just">
              <a:lnSpc>
                <a:spcPct val="96000"/>
              </a:lnSpc>
            </a:pPr>
            <a:r>
              <a:rPr lang="en-US"/>
              <a:t>Use </a:t>
            </a:r>
            <a:r>
              <a:rPr lang="en-US" i="1">
                <a:solidFill>
                  <a:srgbClr val="FF0000"/>
                </a:solidFill>
              </a:rPr>
              <a:t>singular</a:t>
            </a:r>
            <a:r>
              <a:rPr lang="en-US">
                <a:solidFill>
                  <a:srgbClr val="FF0000"/>
                </a:solidFill>
              </a:rPr>
              <a:t> nouns</a:t>
            </a:r>
          </a:p>
          <a:p>
            <a:pPr lvl="1" algn="just">
              <a:lnSpc>
                <a:spcPct val="96000"/>
              </a:lnSpc>
            </a:pPr>
            <a:endParaRPr lang="en-US"/>
          </a:p>
          <a:p>
            <a:pPr lvl="1" algn="just">
              <a:lnSpc>
                <a:spcPct val="96000"/>
              </a:lnSpc>
            </a:pPr>
            <a:r>
              <a:rPr lang="en-US"/>
              <a:t>Use the right level of generality</a:t>
            </a:r>
          </a:p>
          <a:p>
            <a:pPr lvl="2" algn="just">
              <a:lnSpc>
                <a:spcPct val="96000"/>
              </a:lnSpc>
            </a:pPr>
            <a:r>
              <a:rPr lang="en-US"/>
              <a:t>E.g. </a:t>
            </a:r>
            <a:r>
              <a:rPr lang="en-US">
                <a:latin typeface="Courier" pitchFamily="-84" charset="0"/>
              </a:rPr>
              <a:t>Municipality</a:t>
            </a:r>
            <a:r>
              <a:rPr lang="en-US"/>
              <a:t>, not </a:t>
            </a:r>
            <a:r>
              <a:rPr lang="en-US">
                <a:latin typeface="Courier" pitchFamily="-84" charset="0"/>
              </a:rPr>
              <a:t>City</a:t>
            </a:r>
            <a:endParaRPr lang="en-US"/>
          </a:p>
          <a:p>
            <a:pPr lvl="1" algn="just">
              <a:lnSpc>
                <a:spcPct val="96000"/>
              </a:lnSpc>
            </a:pPr>
            <a:endParaRPr lang="en-US"/>
          </a:p>
          <a:p>
            <a:pPr lvl="1" algn="just">
              <a:lnSpc>
                <a:spcPct val="96000"/>
              </a:lnSpc>
            </a:pPr>
            <a:r>
              <a:rPr lang="en-US"/>
              <a:t>Make sure the name has only </a:t>
            </a:r>
            <a:r>
              <a:rPr lang="en-US" i="1"/>
              <a:t>one</a:t>
            </a:r>
            <a:r>
              <a:rPr lang="en-US"/>
              <a:t> meaning</a:t>
            </a:r>
          </a:p>
          <a:p>
            <a:pPr lvl="2" algn="just">
              <a:lnSpc>
                <a:spcPct val="96000"/>
              </a:lnSpc>
            </a:pPr>
            <a:r>
              <a:rPr lang="en-US"/>
              <a:t>E.g. </a:t>
            </a:r>
            <a:r>
              <a:rPr lang="ja-JP" altLang="en-US">
                <a:latin typeface="Arial" pitchFamily="34" charset="0"/>
              </a:rPr>
              <a:t>‘</a:t>
            </a:r>
            <a:r>
              <a:rPr lang="en-US" altLang="ja-JP"/>
              <a:t>bus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 has several meanings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3151</Words>
  <Application>Microsoft Office PowerPoint</Application>
  <PresentationFormat>On-screen Show (4:3)</PresentationFormat>
  <Paragraphs>515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</vt:lpstr>
      <vt:lpstr>Times New Roman</vt:lpstr>
      <vt:lpstr>Office Theme</vt:lpstr>
      <vt:lpstr>Object-Oriented Software Engineering </vt:lpstr>
      <vt:lpstr>What is Object Orientation?</vt:lpstr>
      <vt:lpstr>Object Oriented paradigm</vt:lpstr>
      <vt:lpstr>A View of the Two paradigms</vt:lpstr>
      <vt:lpstr> Classes and Objects</vt:lpstr>
      <vt:lpstr>Objects: Shown as a UML instance diagram</vt:lpstr>
      <vt:lpstr>Classes</vt:lpstr>
      <vt:lpstr>Is Something a Class or an Instance?</vt:lpstr>
      <vt:lpstr>Naming classes</vt:lpstr>
      <vt:lpstr> Instance Variables</vt:lpstr>
      <vt:lpstr>Variables vs. Objects</vt:lpstr>
      <vt:lpstr>Class variables </vt:lpstr>
      <vt:lpstr>PowerPoint Presentation</vt:lpstr>
      <vt:lpstr> Methods, Operations and Polymorphism</vt:lpstr>
      <vt:lpstr>Methods, Operations and Polymorphism</vt:lpstr>
      <vt:lpstr>Polymorphism</vt:lpstr>
      <vt:lpstr> Organizing Classes into Inheritance Hierarchies</vt:lpstr>
      <vt:lpstr>An Example Inheritance Hierarchy</vt:lpstr>
      <vt:lpstr>The Isa Rule</vt:lpstr>
      <vt:lpstr>A possible inheritance hierarchy of mathematical objects </vt:lpstr>
      <vt:lpstr>Make Sure all Inherited Features Make Sense in Subclasses</vt:lpstr>
      <vt:lpstr> Inheritance, Polymorphism and Variables</vt:lpstr>
      <vt:lpstr>Abstract Classes and Methods</vt:lpstr>
      <vt:lpstr>Abstract Classes and Methods e.g.</vt:lpstr>
      <vt:lpstr>Abstract Classes and Methods e.g.</vt:lpstr>
      <vt:lpstr>Abstract Classes and Methods e.g.</vt:lpstr>
      <vt:lpstr>Abstract Classes and Methods e.g.</vt:lpstr>
      <vt:lpstr>Overriding</vt:lpstr>
      <vt:lpstr>Overriding e.g.</vt:lpstr>
      <vt:lpstr>How a decision is made about which method to run</vt:lpstr>
      <vt:lpstr>Dynamic binding</vt:lpstr>
      <vt:lpstr>Key Terminology</vt:lpstr>
      <vt:lpstr>The Basics of Java</vt:lpstr>
      <vt:lpstr>Java documentation</vt:lpstr>
      <vt:lpstr>Overview of Java</vt:lpstr>
      <vt:lpstr>Characters and Strings</vt:lpstr>
      <vt:lpstr>Arrays and Collections</vt:lpstr>
      <vt:lpstr>Casting</vt:lpstr>
      <vt:lpstr>Exceptions</vt:lpstr>
      <vt:lpstr>Interfaces</vt:lpstr>
      <vt:lpstr>Packages and importing</vt:lpstr>
      <vt:lpstr>Access control</vt:lpstr>
      <vt:lpstr>Threads and concurrency</vt:lpstr>
      <vt:lpstr>Programming Style Guidelines</vt:lpstr>
      <vt:lpstr>Programming style …</vt:lpstr>
      <vt:lpstr>Programming style …</vt:lpstr>
      <vt:lpstr>Programming style ...</vt:lpstr>
      <vt:lpstr>Difficulties and Risks in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Jakaria</dc:creator>
  <cp:lastModifiedBy>Ishrak Islam</cp:lastModifiedBy>
  <cp:revision>134</cp:revision>
  <dcterms:created xsi:type="dcterms:W3CDTF">2006-08-16T00:00:00Z</dcterms:created>
  <dcterms:modified xsi:type="dcterms:W3CDTF">2020-07-22T07:06:53Z</dcterms:modified>
</cp:coreProperties>
</file>