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304" r:id="rId4"/>
    <p:sldId id="259" r:id="rId5"/>
    <p:sldId id="260" r:id="rId6"/>
    <p:sldId id="261" r:id="rId7"/>
    <p:sldId id="262" r:id="rId8"/>
    <p:sldId id="263" r:id="rId9"/>
    <p:sldId id="305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9F219-4B02-4C8F-B27D-2147623BCCEC}" type="datetimeFigureOut">
              <a:rPr lang="en-US" smtClean="0"/>
              <a:pPr/>
              <a:t>6/13/2015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898E-DD34-4A96-8375-9A12D1C9B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2C23828-04A9-4697-80AB-486621BC8E4E}" type="slidenum">
              <a:rPr lang="en-US"/>
              <a:pPr/>
              <a:t>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31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E6ECB74-D41C-4D5F-A963-1CEAEE105C44}" type="slidenum">
              <a:rPr lang="en-US"/>
              <a:pPr/>
              <a:t>12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367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15D5405-887C-4ADA-9195-BC89C5B060AF}" type="slidenum">
              <a:rPr lang="en-US"/>
              <a:pPr/>
              <a:t>13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12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6B66737-885D-4DB1-BBBC-C6863995C9A9}" type="slidenum">
              <a:rPr lang="en-US"/>
              <a:pPr/>
              <a:t>14</a:t>
            </a:fld>
            <a:endParaRPr lang="en-US"/>
          </a:p>
        </p:txBody>
      </p:sp>
      <p:sp>
        <p:nvSpPr>
          <p:cNvPr id="1310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10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512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312D7F4-E872-4F18-BC74-50BE2001EC04}" type="slidenum">
              <a:rPr lang="en-US"/>
              <a:pPr/>
              <a:t>15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24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2FE7218-1F38-416D-9839-20EC4AE62EE8}" type="slidenum">
              <a:rPr lang="en-US"/>
              <a:pPr/>
              <a:t>16</a:t>
            </a:fld>
            <a:endParaRPr lang="en-US"/>
          </a:p>
        </p:txBody>
      </p:sp>
      <p:sp>
        <p:nvSpPr>
          <p:cNvPr id="1331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681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451FB2E-71B7-43A4-8F3C-97F40819E615}" type="slidenum">
              <a:rPr lang="en-US"/>
              <a:pPr/>
              <a:t>17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40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810DFFE-88CF-434B-96CF-9F9208C2F45B}" type="slidenum">
              <a:rPr lang="en-US"/>
              <a:pPr/>
              <a:t>18</a:t>
            </a:fld>
            <a:endParaRPr lang="en-US"/>
          </a:p>
        </p:txBody>
      </p:sp>
      <p:sp>
        <p:nvSpPr>
          <p:cNvPr id="1351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51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36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4636FD8-63E4-4D0C-9A20-E78C1C8EBE7B}" type="slidenum">
              <a:rPr lang="en-US"/>
              <a:pPr/>
              <a:t>19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705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A7FC89B-1CDA-465B-85F9-E1EBBC8A8D8B}" type="slidenum">
              <a:rPr lang="en-US"/>
              <a:pPr/>
              <a:t>20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368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D76BB741-6CD1-4390-A5DD-1FDCAD360357}" type="slidenum">
              <a:rPr lang="en-US"/>
              <a:pPr/>
              <a:t>21</a:t>
            </a:fld>
            <a:endParaRPr lang="en-US"/>
          </a:p>
        </p:txBody>
      </p:sp>
      <p:sp>
        <p:nvSpPr>
          <p:cNvPr id="1372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72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417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6F869D8-C49E-4105-B34A-C6A38346BC8E}" type="slidenum">
              <a:rPr lang="en-US"/>
              <a:pPr/>
              <a:t>2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2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D8EFE75-8331-462B-A961-15DE6E8A819A}" type="slidenum">
              <a:rPr lang="en-US"/>
              <a:pPr/>
              <a:t>22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481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F9274F3-B3D2-4C56-9C06-EDDF44D5F23A}" type="slidenum">
              <a:rPr lang="en-US"/>
              <a:pPr/>
              <a:t>23</a:t>
            </a:fld>
            <a:endParaRPr lang="en-US"/>
          </a:p>
        </p:txBody>
      </p:sp>
      <p:sp>
        <p:nvSpPr>
          <p:cNvPr id="1392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9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8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B2E5BEB-1878-4208-8761-D955DE47C7BF}" type="slidenum">
              <a:rPr lang="en-US"/>
              <a:pPr/>
              <a:t>24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952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0CA8340-9EAB-4248-9652-18C340507916}" type="slidenum">
              <a:rPr lang="en-US"/>
              <a:pPr/>
              <a:t>25</a:t>
            </a:fld>
            <a:endParaRPr lang="en-US"/>
          </a:p>
        </p:txBody>
      </p:sp>
      <p:sp>
        <p:nvSpPr>
          <p:cNvPr id="1413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3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69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E319DE8-F02F-42AD-BC4E-D63CAC0E91CB}" type="slidenum">
              <a:rPr lang="en-US"/>
              <a:pPr/>
              <a:t>26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076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285B223-D608-44B5-BE76-7C5FF6F0505B}" type="slidenum">
              <a:rPr lang="en-US"/>
              <a:pPr/>
              <a:t>27</a:t>
            </a:fld>
            <a:endParaRPr lang="en-US"/>
          </a:p>
        </p:txBody>
      </p:sp>
      <p:sp>
        <p:nvSpPr>
          <p:cNvPr id="1433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53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AFA9D023-CB9B-4D30-B6EB-FEC5CB82F450}" type="slidenum">
              <a:rPr lang="en-US"/>
              <a:pPr/>
              <a:t>28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827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31FDCA3-F555-4E8E-9F79-06C689B19A05}" type="slidenum">
              <a:rPr lang="en-US"/>
              <a:pPr/>
              <a:t>29</a:t>
            </a:fld>
            <a:endParaRPr lang="en-US"/>
          </a:p>
        </p:txBody>
      </p:sp>
      <p:sp>
        <p:nvSpPr>
          <p:cNvPr id="1454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54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649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AA1F13E4-6506-460C-B4D6-A642DFE618F3}" type="slidenum">
              <a:rPr lang="en-US"/>
              <a:pPr/>
              <a:t>30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751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851CA42-5B1A-4C57-BAF1-32ED8F71825E}" type="slidenum">
              <a:rPr lang="en-US"/>
              <a:pPr/>
              <a:t>31</a:t>
            </a:fld>
            <a:endParaRPr lang="en-US"/>
          </a:p>
        </p:txBody>
      </p:sp>
      <p:sp>
        <p:nvSpPr>
          <p:cNvPr id="1474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88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026882E9-1D2D-426C-A613-386893523167}" type="slidenum">
              <a:rPr lang="en-US"/>
              <a:pPr/>
              <a:t>4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660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2FA2182-7477-41FA-B0A3-00BF37655B9F}" type="slidenum">
              <a:rPr lang="en-US"/>
              <a:pPr/>
              <a:t>32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184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548EFD75-0B81-4B8F-A904-8E118334F845}" type="slidenum">
              <a:rPr lang="en-US"/>
              <a:pPr/>
              <a:t>33</a:t>
            </a:fld>
            <a:endParaRPr lang="en-US"/>
          </a:p>
        </p:txBody>
      </p:sp>
      <p:sp>
        <p:nvSpPr>
          <p:cNvPr id="1495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9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5797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A50F873-469B-4C10-B8B2-8E5411261D74}" type="slidenum">
              <a:rPr lang="en-US"/>
              <a:pPr/>
              <a:t>34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4328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DE243B4-9C79-4A95-ACF0-A01E32E72336}" type="slidenum">
              <a:rPr lang="en-US"/>
              <a:pPr/>
              <a:t>35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4298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069F659-8862-4027-8A0A-7A57C3BF9870}" type="slidenum">
              <a:rPr lang="en-US"/>
              <a:pPr/>
              <a:t>36</a:t>
            </a:fld>
            <a:endParaRPr lang="en-US"/>
          </a:p>
        </p:txBody>
      </p:sp>
      <p:sp>
        <p:nvSpPr>
          <p:cNvPr id="1525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2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061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FA1A034-D3BD-40EF-85E1-62665C72F8F5}" type="slidenum">
              <a:rPr lang="en-US"/>
              <a:pPr/>
              <a:t>37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1656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0FD83AD8-2F97-42AF-B5D6-11EB88537C94}" type="slidenum">
              <a:rPr lang="en-US"/>
              <a:pPr/>
              <a:t>38</a:t>
            </a:fld>
            <a:endParaRPr lang="en-US"/>
          </a:p>
        </p:txBody>
      </p:sp>
      <p:sp>
        <p:nvSpPr>
          <p:cNvPr id="154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4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201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0F40264C-82B3-4B16-BCE9-B03DA89191A5}" type="slidenum">
              <a:rPr lang="en-US"/>
              <a:pPr/>
              <a:t>39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5602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A6C8FB3-C707-497F-81C6-8BD57ED9C9F4}" type="slidenum">
              <a:rPr lang="en-US"/>
              <a:pPr/>
              <a:t>40</a:t>
            </a:fld>
            <a:endParaRPr lang="en-US"/>
          </a:p>
        </p:txBody>
      </p:sp>
      <p:sp>
        <p:nvSpPr>
          <p:cNvPr id="1566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66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2570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095324A-74C5-4805-8E4C-3C6D7E181700}" type="slidenum">
              <a:rPr lang="en-US"/>
              <a:pPr/>
              <a:t>41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18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FB7C587-1E38-47CF-88B7-FD8AF4F5EE15}" type="slidenum">
              <a:rPr lang="en-US"/>
              <a:pPr/>
              <a:t>5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0823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B9042F5-2B48-435F-8F82-4F9CD74394BD}" type="slidenum">
              <a:rPr lang="en-US"/>
              <a:pPr/>
              <a:t>42</a:t>
            </a:fld>
            <a:endParaRPr lang="en-US"/>
          </a:p>
        </p:txBody>
      </p:sp>
      <p:sp>
        <p:nvSpPr>
          <p:cNvPr id="158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8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9823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5536863-69EC-42E4-A197-C883A3DC14C0}" type="slidenum">
              <a:rPr lang="en-US"/>
              <a:pPr/>
              <a:t>43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3399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BF2F3E3-EE71-4143-9178-063D852764AE}" type="slidenum">
              <a:rPr lang="en-US"/>
              <a:pPr/>
              <a:t>44</a:t>
            </a:fld>
            <a:endParaRPr lang="en-US"/>
          </a:p>
        </p:txBody>
      </p:sp>
      <p:sp>
        <p:nvSpPr>
          <p:cNvPr id="160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07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1108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9A24C17-425C-4E6B-AD22-3C63E1EB5BF0}" type="slidenum">
              <a:rPr lang="en-US"/>
              <a:pPr/>
              <a:t>45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8398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DC1DB59C-B56B-4C00-8CF4-19137C3F59BB}" type="slidenum">
              <a:rPr lang="en-US"/>
              <a:pPr/>
              <a:t>46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959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A9229B7F-418B-4F70-8181-A1469A9AFF8A}" type="slidenum">
              <a:rPr lang="en-US"/>
              <a:pPr/>
              <a:t>6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841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2443489-E678-4C55-B764-30E22E5725A8}" type="slidenum">
              <a:rPr lang="en-US"/>
              <a:pPr/>
              <a:t>7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642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28CC8C6-9C22-4F37-8E4B-C9F0E0236E02}" type="slidenum">
              <a:rPr lang="en-US"/>
              <a:pPr/>
              <a:t>8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801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7B1CF16-E865-48C0-8F48-5EB39E748AC7}" type="slidenum">
              <a:rPr lang="en-US"/>
              <a:pPr/>
              <a:t>10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490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66B54D98-BCD9-435F-AD43-82981D9662BC}" type="slidenum">
              <a:rPr lang="en-US"/>
              <a:pPr/>
              <a:t>11</a:t>
            </a:fld>
            <a:endParaRPr lang="en-US"/>
          </a:p>
        </p:txBody>
      </p:sp>
      <p:sp>
        <p:nvSpPr>
          <p:cNvPr id="1290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90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56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295400"/>
            <a:ext cx="3695700" cy="4800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295400"/>
            <a:ext cx="3695700" cy="4800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/>
              <a:t>© Lethbridge/Laganière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D111B-EA5D-45BB-881E-8D1B70F113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914400" y="1676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  <a:t>Object-Oriented Software Engineering</a:t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n-ea"/>
                <a:cs typeface="+mn-cs"/>
              </a:rPr>
              <a:t>Chapter 3: </a:t>
            </a:r>
          </a:p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n-ea"/>
                <a:cs typeface="Times" charset="0"/>
              </a:rPr>
              <a:t>Basing Software Development on</a:t>
            </a:r>
          </a:p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n-ea"/>
                <a:cs typeface="Times" charset="0"/>
              </a:rPr>
              <a:t>Reusable Technology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n-ea"/>
                <a:cs typeface="Times" charset="0"/>
              </a:rPr>
              <a:t>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n-ea"/>
              <a:cs typeface="+mn-cs"/>
            </a:endParaRP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6B18BEB-E4E3-406D-9B36-E1A4F41EDF4A}" type="slidenum">
              <a:rPr lang="en-US"/>
              <a:pPr/>
              <a:t>10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Times" charset="0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Client-Server Architecture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543800" cy="48006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90000"/>
              </a:lnSpc>
            </a:pPr>
            <a:r>
              <a:rPr lang="en-GB" dirty="0" smtClean="0"/>
              <a:t>A </a:t>
            </a:r>
            <a:r>
              <a:rPr lang="en-GB" i="1" dirty="0" smtClean="0"/>
              <a:t>distributed system</a:t>
            </a:r>
            <a:r>
              <a:rPr lang="en-GB" dirty="0" smtClean="0"/>
              <a:t> is a system in which: 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computations are performed by </a:t>
            </a:r>
            <a:r>
              <a:rPr lang="en-GB" i="1" dirty="0" smtClean="0"/>
              <a:t>separate programs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… normally running on separate pieces of hardware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… that </a:t>
            </a:r>
            <a:r>
              <a:rPr lang="en-GB" i="1" dirty="0" smtClean="0"/>
              <a:t>co-operate</a:t>
            </a:r>
            <a:r>
              <a:rPr lang="en-GB" dirty="0" smtClean="0"/>
              <a:t> to perform the task of the system</a:t>
            </a:r>
            <a:r>
              <a:rPr lang="en-US" dirty="0" smtClean="0"/>
              <a:t>.</a:t>
            </a:r>
          </a:p>
          <a:p>
            <a:pPr marL="0" indent="0">
              <a:lnSpc>
                <a:spcPct val="90000"/>
              </a:lnSpc>
            </a:pPr>
            <a:r>
              <a:rPr lang="en-GB" i="1" dirty="0" smtClean="0"/>
              <a:t>Server: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A program that </a:t>
            </a:r>
            <a:r>
              <a:rPr lang="en-GB" i="1" dirty="0" smtClean="0"/>
              <a:t>provides a service</a:t>
            </a:r>
            <a:r>
              <a:rPr lang="en-GB" dirty="0" smtClean="0"/>
              <a:t> for other programs that connect to it using a communication channel</a:t>
            </a:r>
          </a:p>
          <a:p>
            <a:pPr marL="0" indent="0">
              <a:lnSpc>
                <a:spcPct val="90000"/>
              </a:lnSpc>
            </a:pPr>
            <a:r>
              <a:rPr lang="en-GB" i="1" dirty="0" smtClean="0"/>
              <a:t>Client</a:t>
            </a:r>
            <a:r>
              <a:rPr lang="en-GB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A program that accesses a server (or several servers) </a:t>
            </a:r>
            <a:r>
              <a:rPr lang="en-GB" i="1" dirty="0" smtClean="0"/>
              <a:t>to</a:t>
            </a:r>
            <a:r>
              <a:rPr lang="en-GB" dirty="0" smtClean="0"/>
              <a:t> </a:t>
            </a:r>
            <a:r>
              <a:rPr lang="en-GB" i="1" dirty="0" smtClean="0"/>
              <a:t>obtain services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 server</a:t>
            </a:r>
            <a:r>
              <a:rPr lang="en-GB" dirty="0" smtClean="0"/>
              <a:t> may be accessed by many clients simultaneously</a:t>
            </a:r>
            <a:r>
              <a:rPr lang="en-US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0DEED27-59F6-4023-B0D9-9D19AD36E196}" type="slidenum">
              <a:rPr lang="en-US"/>
              <a:pPr/>
              <a:t>11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Example of client-server systems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>
                <a:ea typeface="+mn-ea"/>
              </a:rPr>
              <a:t>The World Wide Web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Email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Network File System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Transaction Processing System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Remote Display System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Communication System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Database System</a:t>
            </a:r>
          </a:p>
          <a:p>
            <a:pPr marL="0" indent="0">
              <a:defRPr/>
            </a:pP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51448F9-C374-40D5-B30B-674519EDF7B7}" type="slidenum">
              <a:rPr lang="en-US"/>
              <a:pPr/>
              <a:t>12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A server program communicating with two client programs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pic>
        <p:nvPicPr>
          <p:cNvPr id="16398" name="Picture 1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447800"/>
            <a:ext cx="6553200" cy="4737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76905D0-CBDA-48D6-8383-761F0E679CBC}" type="slidenum">
              <a:rPr lang="en-US"/>
              <a:pPr/>
              <a:t>13</a:t>
            </a:fld>
            <a:endParaRPr lang="en-US"/>
          </a:p>
        </p:txBody>
      </p:sp>
      <p:pic>
        <p:nvPicPr>
          <p:cNvPr id="24594" name="Picture 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0" y="2438400"/>
            <a:ext cx="5181600" cy="3657600"/>
          </a:xfrm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Activities of a server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95400"/>
            <a:ext cx="7543800" cy="4800600"/>
          </a:xfrm>
        </p:spPr>
        <p:txBody>
          <a:bodyPr/>
          <a:lstStyle/>
          <a:p>
            <a:pPr marL="292100" indent="-292100">
              <a:buFontTx/>
              <a:buAutoNum type="arabicPeriod"/>
              <a:defRPr/>
            </a:pPr>
            <a:r>
              <a:rPr lang="en-US" sz="2000" b="0" dirty="0" smtClean="0">
                <a:ea typeface="+mn-ea"/>
                <a:cs typeface="Times" charset="0"/>
              </a:rPr>
              <a:t>Initializes</a:t>
            </a:r>
            <a:r>
              <a:rPr lang="en-GB" sz="2000" b="0" dirty="0" smtClean="0">
                <a:ea typeface="+mn-ea"/>
                <a:cs typeface="Times" charset="0"/>
              </a:rPr>
              <a:t> itself</a:t>
            </a:r>
            <a:r>
              <a:rPr lang="en-US" sz="2000" b="0" dirty="0" smtClean="0">
                <a:ea typeface="+mn-ea"/>
                <a:cs typeface="+mn-cs"/>
              </a:rPr>
              <a:t> </a:t>
            </a:r>
          </a:p>
          <a:p>
            <a:pPr marL="292100" indent="-292100">
              <a:buFontTx/>
              <a:buAutoNum type="arabicPeriod"/>
              <a:defRPr/>
            </a:pPr>
            <a:r>
              <a:rPr lang="en-US" sz="2000" b="0" dirty="0" smtClean="0">
                <a:ea typeface="+mn-ea"/>
                <a:cs typeface="Times" charset="0"/>
              </a:rPr>
              <a:t>S</a:t>
            </a:r>
            <a:r>
              <a:rPr lang="en-GB" sz="2000" b="0" dirty="0" smtClean="0">
                <a:ea typeface="+mn-ea"/>
                <a:cs typeface="Times" charset="0"/>
              </a:rPr>
              <a:t>tarts listening for clients</a:t>
            </a:r>
            <a:r>
              <a:rPr lang="en-US" sz="2000" b="0" dirty="0" smtClean="0">
                <a:ea typeface="+mn-ea"/>
                <a:cs typeface="+mn-cs"/>
              </a:rPr>
              <a:t> </a:t>
            </a:r>
          </a:p>
          <a:p>
            <a:pPr marL="292100" indent="-292100">
              <a:buFontTx/>
              <a:buAutoNum type="arabicPeriod"/>
              <a:defRPr/>
            </a:pPr>
            <a:r>
              <a:rPr lang="en-US" sz="2000" b="0" dirty="0" smtClean="0">
                <a:ea typeface="+mn-ea"/>
                <a:cs typeface="Times" charset="0"/>
              </a:rPr>
              <a:t>Handles</a:t>
            </a:r>
            <a:r>
              <a:rPr lang="en-GB" sz="2000" b="0" dirty="0" smtClean="0">
                <a:ea typeface="+mn-ea"/>
                <a:cs typeface="Times" charset="0"/>
              </a:rPr>
              <a:t> the following types of events</a:t>
            </a:r>
            <a:r>
              <a:rPr lang="en-US" sz="2000" b="0" dirty="0" smtClean="0">
                <a:ea typeface="+mn-ea"/>
                <a:cs typeface="+mn-cs"/>
              </a:rPr>
              <a:t> </a:t>
            </a:r>
            <a:r>
              <a:rPr lang="en-GB" sz="2000" b="0" dirty="0" smtClean="0">
                <a:ea typeface="+mn-ea"/>
                <a:cs typeface="Times" charset="0"/>
              </a:rPr>
              <a:t>originating from clients</a:t>
            </a:r>
            <a:r>
              <a:rPr lang="en-US" sz="2000" b="0" dirty="0" smtClean="0">
                <a:ea typeface="+mn-ea"/>
                <a:cs typeface="+mn-cs"/>
              </a:rPr>
              <a:t> </a:t>
            </a:r>
          </a:p>
          <a:p>
            <a:pPr marL="685800" lvl="1" indent="-228600">
              <a:buFontTx/>
              <a:buAutoNum type="arabicPeriod"/>
              <a:defRPr/>
            </a:pPr>
            <a:r>
              <a:rPr lang="en-GB" sz="1800" dirty="0" smtClean="0">
                <a:ea typeface="+mn-ea"/>
                <a:cs typeface="Times" charset="0"/>
              </a:rPr>
              <a:t>accepts connections</a:t>
            </a:r>
            <a:r>
              <a:rPr lang="en-US" sz="1800" dirty="0" smtClean="0">
                <a:ea typeface="+mn-ea"/>
              </a:rPr>
              <a:t> </a:t>
            </a:r>
          </a:p>
          <a:p>
            <a:pPr marL="685800" lvl="1" indent="-228600">
              <a:buFontTx/>
              <a:buAutoNum type="arabicPeriod"/>
              <a:defRPr/>
            </a:pPr>
            <a:r>
              <a:rPr lang="en-GB" sz="1800" dirty="0" smtClean="0">
                <a:ea typeface="+mn-ea"/>
                <a:cs typeface="Times" charset="0"/>
              </a:rPr>
              <a:t>responds to messages</a:t>
            </a:r>
            <a:r>
              <a:rPr lang="en-US" sz="1800" dirty="0" smtClean="0">
                <a:ea typeface="+mn-ea"/>
              </a:rPr>
              <a:t> </a:t>
            </a:r>
          </a:p>
          <a:p>
            <a:pPr marL="685800" lvl="1" indent="-228600">
              <a:buFontTx/>
              <a:buAutoNum type="arabicPeriod"/>
              <a:defRPr/>
            </a:pPr>
            <a:r>
              <a:rPr lang="en-GB" sz="1800" dirty="0" smtClean="0">
                <a:ea typeface="+mn-ea"/>
                <a:cs typeface="Times" charset="0"/>
              </a:rPr>
              <a:t>handles </a:t>
            </a:r>
            <a:r>
              <a:rPr lang="en-US" sz="1800" dirty="0" smtClean="0">
                <a:ea typeface="+mn-ea"/>
                <a:cs typeface="Times" charset="0"/>
              </a:rPr>
              <a:t>client</a:t>
            </a:r>
            <a:r>
              <a:rPr lang="en-GB" sz="1800" dirty="0" smtClean="0">
                <a:ea typeface="+mn-ea"/>
                <a:cs typeface="Times" charset="0"/>
              </a:rPr>
              <a:t> disconnection</a:t>
            </a:r>
            <a:r>
              <a:rPr lang="en-US" sz="1800" dirty="0" smtClean="0">
                <a:ea typeface="+mn-ea"/>
              </a:rPr>
              <a:t> </a:t>
            </a:r>
          </a:p>
          <a:p>
            <a:pPr marL="292100" indent="-292100">
              <a:buFontTx/>
              <a:buAutoNum type="arabicPeriod"/>
              <a:defRPr/>
            </a:pPr>
            <a:r>
              <a:rPr lang="en-US" sz="2000" b="0" dirty="0" smtClean="0">
                <a:ea typeface="+mn-ea"/>
                <a:cs typeface="Times" charset="0"/>
              </a:rPr>
              <a:t>May stop  listening</a:t>
            </a:r>
          </a:p>
          <a:p>
            <a:pPr marL="0" indent="0">
              <a:buNone/>
              <a:defRPr/>
            </a:pPr>
            <a:r>
              <a:rPr lang="en-US" sz="2000" b="0" dirty="0" smtClean="0">
                <a:ea typeface="+mn-ea"/>
                <a:cs typeface="Times" charset="0"/>
              </a:rPr>
              <a:t>5. Must</a:t>
            </a:r>
            <a:r>
              <a:rPr lang="en-GB" sz="2000" b="0" dirty="0" smtClean="0">
                <a:ea typeface="+mn-ea"/>
                <a:cs typeface="Times" charset="0"/>
              </a:rPr>
              <a:t> cleanly terminate</a:t>
            </a:r>
            <a:endParaRPr lang="en-US" sz="2000" b="0" dirty="0" smtClean="0">
              <a:ea typeface="+mn-ea"/>
              <a:cs typeface="+mn-cs"/>
            </a:endParaRPr>
          </a:p>
          <a:p>
            <a:pPr marL="292100" indent="-292100">
              <a:buFontTx/>
              <a:buAutoNum type="arabicPeriod"/>
              <a:defRPr/>
            </a:pPr>
            <a:endParaRPr lang="en-US" sz="2000" b="0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A6A2CD1E-8C82-4B23-82E3-921EEAE18152}" type="slidenum">
              <a:rPr lang="en-US"/>
              <a:pPr/>
              <a:t>14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Activities of a client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  <a:defRPr/>
            </a:pPr>
            <a:r>
              <a:rPr lang="en-US" sz="2000" b="0" dirty="0" smtClean="0">
                <a:ea typeface="+mn-ea"/>
                <a:cs typeface="Times" charset="0"/>
              </a:rPr>
              <a:t>Initializes</a:t>
            </a:r>
            <a:r>
              <a:rPr lang="en-GB" sz="2000" b="0" dirty="0" smtClean="0">
                <a:ea typeface="+mn-ea"/>
                <a:cs typeface="Times" charset="0"/>
              </a:rPr>
              <a:t> itself</a:t>
            </a:r>
            <a:endParaRPr lang="en-US" sz="2000" b="0" dirty="0" smtClean="0">
              <a:ea typeface="+mn-ea"/>
              <a:cs typeface="+mn-cs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sz="2000" b="0" dirty="0" smtClean="0">
                <a:ea typeface="+mn-ea"/>
                <a:cs typeface="Times" charset="0"/>
              </a:rPr>
              <a:t>Initiates</a:t>
            </a:r>
            <a:r>
              <a:rPr lang="en-GB" sz="2000" b="0" dirty="0" smtClean="0">
                <a:ea typeface="+mn-ea"/>
                <a:cs typeface="Times" charset="0"/>
              </a:rPr>
              <a:t> a connection</a:t>
            </a:r>
            <a:endParaRPr lang="en-US" sz="2000" b="0" dirty="0" smtClean="0">
              <a:ea typeface="+mn-ea"/>
              <a:cs typeface="Times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GB" sz="2000" b="0" dirty="0" smtClean="0">
                <a:ea typeface="+mn-ea"/>
                <a:cs typeface="Times" charset="0"/>
              </a:rPr>
              <a:t>Send</a:t>
            </a:r>
            <a:r>
              <a:rPr lang="en-US" sz="2000" b="0" dirty="0" smtClean="0">
                <a:ea typeface="+mn-ea"/>
                <a:cs typeface="Times" charset="0"/>
              </a:rPr>
              <a:t>s</a:t>
            </a:r>
            <a:r>
              <a:rPr lang="en-GB" sz="2000" b="0" dirty="0" smtClean="0">
                <a:ea typeface="+mn-ea"/>
                <a:cs typeface="Times" charset="0"/>
              </a:rPr>
              <a:t> messages</a:t>
            </a:r>
            <a:r>
              <a:rPr lang="en-GB" sz="1800" b="0" dirty="0" smtClean="0">
                <a:ea typeface="+mn-ea"/>
                <a:cs typeface="Times" charset="0"/>
              </a:rPr>
              <a:t> </a:t>
            </a:r>
            <a:endParaRPr lang="en-US" sz="2000" b="0" dirty="0" smtClean="0">
              <a:ea typeface="+mn-ea"/>
              <a:cs typeface="+mn-cs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sz="2000" b="0" dirty="0" smtClean="0">
                <a:ea typeface="+mn-ea"/>
                <a:cs typeface="Times" charset="0"/>
              </a:rPr>
              <a:t>Handles</a:t>
            </a:r>
            <a:r>
              <a:rPr lang="en-GB" sz="2000" b="0" dirty="0" smtClean="0">
                <a:ea typeface="+mn-ea"/>
                <a:cs typeface="Times" charset="0"/>
              </a:rPr>
              <a:t> the following types of events</a:t>
            </a:r>
            <a:r>
              <a:rPr lang="en-US" sz="2000" b="0" dirty="0" smtClean="0">
                <a:ea typeface="+mn-ea"/>
                <a:cs typeface="+mn-cs"/>
              </a:rPr>
              <a:t> </a:t>
            </a:r>
            <a:r>
              <a:rPr lang="en-GB" sz="2000" b="0" dirty="0" smtClean="0">
                <a:ea typeface="+mn-ea"/>
                <a:cs typeface="Times" charset="0"/>
              </a:rPr>
              <a:t>originating from </a:t>
            </a:r>
            <a:r>
              <a:rPr lang="en-US" sz="2000" b="0" dirty="0" smtClean="0">
                <a:ea typeface="+mn-ea"/>
                <a:cs typeface="Times" charset="0"/>
              </a:rPr>
              <a:t>the server</a:t>
            </a:r>
            <a:r>
              <a:rPr lang="en-US" sz="2000" b="0" dirty="0" smtClean="0">
                <a:ea typeface="+mn-ea"/>
                <a:cs typeface="+mn-cs"/>
              </a:rPr>
              <a:t> </a:t>
            </a:r>
          </a:p>
          <a:p>
            <a:pPr marL="647700" lvl="1" indent="-457200">
              <a:buFontTx/>
              <a:buAutoNum type="arabicPeriod"/>
              <a:defRPr/>
            </a:pPr>
            <a:r>
              <a:rPr lang="en-GB" sz="1800" dirty="0" smtClean="0">
                <a:ea typeface="+mn-ea"/>
                <a:cs typeface="Times" charset="0"/>
              </a:rPr>
              <a:t>responds to messages</a:t>
            </a:r>
            <a:r>
              <a:rPr lang="en-US" sz="1800" dirty="0" smtClean="0">
                <a:ea typeface="+mn-ea"/>
              </a:rPr>
              <a:t> </a:t>
            </a:r>
          </a:p>
          <a:p>
            <a:pPr marL="647700" lvl="1" indent="-457200">
              <a:buFontTx/>
              <a:buAutoNum type="arabicPeriod"/>
              <a:defRPr/>
            </a:pPr>
            <a:r>
              <a:rPr lang="en-GB" sz="1800" dirty="0" smtClean="0">
                <a:ea typeface="+mn-ea"/>
                <a:cs typeface="Times" charset="0"/>
              </a:rPr>
              <a:t>handles </a:t>
            </a:r>
            <a:r>
              <a:rPr lang="en-US" sz="1800" dirty="0" smtClean="0">
                <a:ea typeface="+mn-ea"/>
                <a:cs typeface="Times" charset="0"/>
              </a:rPr>
              <a:t>server</a:t>
            </a:r>
            <a:r>
              <a:rPr lang="en-GB" sz="1800" dirty="0" smtClean="0">
                <a:ea typeface="+mn-ea"/>
                <a:cs typeface="Times" charset="0"/>
              </a:rPr>
              <a:t> disconnection</a:t>
            </a:r>
            <a:r>
              <a:rPr lang="en-US" sz="1800" dirty="0" smtClean="0">
                <a:ea typeface="+mn-ea"/>
              </a:rPr>
              <a:t>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b="0" dirty="0" smtClean="0">
                <a:ea typeface="+mn-ea"/>
                <a:cs typeface="Times" charset="0"/>
              </a:rPr>
              <a:t>Must</a:t>
            </a:r>
            <a:r>
              <a:rPr lang="en-GB" sz="2000" b="0" dirty="0" smtClean="0">
                <a:ea typeface="+mn-ea"/>
                <a:cs typeface="Times" charset="0"/>
              </a:rPr>
              <a:t> cleanly terminate</a:t>
            </a:r>
            <a:r>
              <a:rPr lang="en-US" sz="2000" b="0" dirty="0" smtClean="0">
                <a:ea typeface="+mn-ea"/>
                <a:cs typeface="+mn-cs"/>
              </a:rPr>
              <a:t> </a:t>
            </a:r>
          </a:p>
          <a:p>
            <a:pPr marL="457200" indent="-457200">
              <a:buFontTx/>
              <a:buAutoNum type="arabicPeriod"/>
              <a:defRPr/>
            </a:pPr>
            <a:endParaRPr lang="en-US" sz="2000" b="0" dirty="0" smtClean="0">
              <a:ea typeface="+mn-ea"/>
              <a:cs typeface="+mn-cs"/>
            </a:endParaRPr>
          </a:p>
        </p:txBody>
      </p:sp>
      <p:pic>
        <p:nvPicPr>
          <p:cNvPr id="26696" name="Picture 7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524000"/>
            <a:ext cx="4191000" cy="3429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D192F8B7-8A46-4EAD-B81A-4963F1D37DF6}" type="slidenum">
              <a:rPr lang="en-US"/>
              <a:pPr/>
              <a:t>15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Threads in a client-server system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pic>
        <p:nvPicPr>
          <p:cNvPr id="28685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447800"/>
            <a:ext cx="7239000" cy="4635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46D8BFB-709B-41A5-8228-B60270B97B70}" type="slidenum">
              <a:rPr lang="en-US"/>
              <a:pPr/>
              <a:t>16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Thin- versus fat-client systems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295400"/>
            <a:ext cx="7467600" cy="4800600"/>
          </a:xfrm>
        </p:spPr>
        <p:txBody>
          <a:bodyPr/>
          <a:lstStyle/>
          <a:p>
            <a:pPr marL="0" indent="0">
              <a:defRPr/>
            </a:pPr>
            <a:r>
              <a:rPr lang="en-GB" sz="2000" i="1" smtClean="0">
                <a:ea typeface="+mn-ea"/>
                <a:cs typeface="Times" charset="0"/>
              </a:rPr>
              <a:t>Thin-client</a:t>
            </a:r>
            <a:r>
              <a:rPr lang="en-GB" sz="2000" smtClean="0">
                <a:ea typeface="+mn-ea"/>
                <a:cs typeface="Times" charset="0"/>
              </a:rPr>
              <a:t> system (a)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Client is made as small as possible 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Most of the work is done in the server. 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Client easy to download over the network</a:t>
            </a:r>
            <a:r>
              <a:rPr lang="en-US" sz="2000" smtClean="0">
                <a:ea typeface="+mn-ea"/>
                <a:cs typeface="Times" charset="0"/>
              </a:rPr>
              <a:t> </a:t>
            </a:r>
            <a:endParaRPr lang="en-GB" sz="2000" smtClean="0"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GB" sz="2000" i="1" smtClean="0">
                <a:ea typeface="+mn-ea"/>
                <a:cs typeface="Times" charset="0"/>
              </a:rPr>
              <a:t>Fat-client</a:t>
            </a:r>
            <a:r>
              <a:rPr lang="en-GB" sz="2000" smtClean="0">
                <a:ea typeface="+mn-ea"/>
                <a:cs typeface="Times" charset="0"/>
              </a:rPr>
              <a:t> system (b)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As much work as possible is delegated to the clients. 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Server can handle more clients</a:t>
            </a:r>
            <a:r>
              <a:rPr lang="en-US" sz="2000" smtClean="0">
                <a:ea typeface="+mn-ea"/>
                <a:cs typeface="Times" charset="0"/>
              </a:rPr>
              <a:t>  </a:t>
            </a:r>
            <a:r>
              <a:rPr lang="en-US" sz="2000" smtClean="0">
                <a:ea typeface="+mn-ea"/>
              </a:rPr>
              <a:t> </a:t>
            </a:r>
          </a:p>
          <a:p>
            <a:pPr lvl="1">
              <a:defRPr/>
            </a:pPr>
            <a:endParaRPr lang="en-US" sz="2000" smtClean="0">
              <a:ea typeface="+mn-ea"/>
            </a:endParaRPr>
          </a:p>
        </p:txBody>
      </p:sp>
      <p:pic>
        <p:nvPicPr>
          <p:cNvPr id="2970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7425" y="4038600"/>
            <a:ext cx="4829175" cy="18526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A0F18482-E4DB-42C3-B5E1-DC27E9B2CAA4}" type="slidenum">
              <a:rPr lang="en-US"/>
              <a:pPr/>
              <a:t>17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Communications protocols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" charset="0"/>
              </a:rPr>
              <a:t>The messages the client sends to the server form a </a:t>
            </a:r>
            <a:r>
              <a:rPr lang="en-GB" i="1" smtClean="0">
                <a:ea typeface="+mn-ea"/>
                <a:cs typeface="Times" charset="0"/>
              </a:rPr>
              <a:t>language</a:t>
            </a:r>
            <a:r>
              <a:rPr lang="en-GB" smtClean="0">
                <a:ea typeface="+mn-ea"/>
                <a:cs typeface="Times" charset="0"/>
              </a:rPr>
              <a:t>.</a:t>
            </a:r>
          </a:p>
          <a:p>
            <a:pPr lvl="2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" charset="0"/>
              </a:rPr>
              <a:t> The server has to be programmed to understand that language. </a:t>
            </a:r>
          </a:p>
          <a:p>
            <a:pPr lvl="1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" charset="0"/>
              </a:rPr>
              <a:t>The messages the </a:t>
            </a:r>
            <a:r>
              <a:rPr lang="en-US" smtClean="0">
                <a:ea typeface="+mn-ea"/>
                <a:cs typeface="Times" charset="0"/>
              </a:rPr>
              <a:t>server</a:t>
            </a:r>
            <a:r>
              <a:rPr lang="en-GB" smtClean="0">
                <a:ea typeface="+mn-ea"/>
                <a:cs typeface="Times" charset="0"/>
              </a:rPr>
              <a:t> sends to the </a:t>
            </a:r>
            <a:r>
              <a:rPr lang="en-US" smtClean="0">
                <a:ea typeface="+mn-ea"/>
                <a:cs typeface="Times" charset="0"/>
              </a:rPr>
              <a:t>client</a:t>
            </a:r>
            <a:r>
              <a:rPr lang="en-GB" smtClean="0">
                <a:ea typeface="+mn-ea"/>
                <a:cs typeface="Times" charset="0"/>
              </a:rPr>
              <a:t> also form a language.</a:t>
            </a:r>
          </a:p>
          <a:p>
            <a:pPr lvl="2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" charset="0"/>
              </a:rPr>
              <a:t> The </a:t>
            </a:r>
            <a:r>
              <a:rPr lang="en-US" smtClean="0">
                <a:ea typeface="+mn-ea"/>
                <a:cs typeface="Times" charset="0"/>
              </a:rPr>
              <a:t>client </a:t>
            </a:r>
            <a:r>
              <a:rPr lang="en-GB" smtClean="0">
                <a:ea typeface="+mn-ea"/>
                <a:cs typeface="Times" charset="0"/>
              </a:rPr>
              <a:t>has to be programmed to understand that language. </a:t>
            </a:r>
            <a:endParaRPr lang="en-US" smtClean="0">
              <a:ea typeface="+mn-ea"/>
              <a:cs typeface="Times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" charset="0"/>
              </a:rPr>
              <a:t>When a client and server are communicating, they are in effect having a conversation using these two languages</a:t>
            </a:r>
          </a:p>
          <a:p>
            <a:pPr lvl="1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" charset="0"/>
              </a:rPr>
              <a:t>The two languages and the rules of the conversation, taken together, are called the </a:t>
            </a:r>
            <a:r>
              <a:rPr lang="en-GB" i="1" smtClean="0">
                <a:ea typeface="+mn-ea"/>
                <a:cs typeface="Times" charset="0"/>
              </a:rPr>
              <a:t>protocol</a:t>
            </a:r>
            <a:r>
              <a:rPr lang="en-US" smtClean="0">
                <a:ea typeface="+mn-ea"/>
                <a:cs typeface="Times" charset="0"/>
              </a:rPr>
              <a:t> </a:t>
            </a:r>
            <a:endParaRPr lang="en-US" smtClean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0498A5F-7D47-46C8-B7BB-6843660C76B5}" type="slidenum">
              <a:rPr lang="en-US"/>
              <a:pPr/>
              <a:t>18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Tasks to perform to develop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client-server applications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81000" indent="-381000">
              <a:buFontTx/>
              <a:buAutoNum type="arabicPeriod"/>
              <a:defRPr/>
            </a:pPr>
            <a:r>
              <a:rPr lang="en-GB" b="0" dirty="0" smtClean="0">
                <a:ea typeface="+mn-ea"/>
                <a:cs typeface="Times" charset="0"/>
              </a:rPr>
              <a:t>Design the </a:t>
            </a:r>
            <a:r>
              <a:rPr lang="en-GB" b="0" dirty="0" smtClean="0">
                <a:solidFill>
                  <a:srgbClr val="FF0000"/>
                </a:solidFill>
                <a:ea typeface="+mn-ea"/>
                <a:cs typeface="Times" charset="0"/>
              </a:rPr>
              <a:t>primary work to be performed </a:t>
            </a:r>
            <a:r>
              <a:rPr lang="en-GB" b="0" dirty="0" smtClean="0">
                <a:ea typeface="+mn-ea"/>
                <a:cs typeface="Times" charset="0"/>
              </a:rPr>
              <a:t>by both client and server</a:t>
            </a:r>
            <a:r>
              <a:rPr lang="en-US" b="0" dirty="0" smtClean="0">
                <a:ea typeface="+mn-ea"/>
                <a:cs typeface="+mn-cs"/>
              </a:rPr>
              <a:t> </a:t>
            </a:r>
          </a:p>
          <a:p>
            <a:pPr marL="381000" indent="-381000">
              <a:buFontTx/>
              <a:buAutoNum type="arabicPeriod"/>
              <a:defRPr/>
            </a:pPr>
            <a:r>
              <a:rPr lang="en-GB" b="0" dirty="0" smtClean="0">
                <a:ea typeface="+mn-ea"/>
                <a:cs typeface="Times" charset="0"/>
              </a:rPr>
              <a:t>Design </a:t>
            </a:r>
            <a:r>
              <a:rPr lang="en-GB" b="0" dirty="0" smtClean="0">
                <a:solidFill>
                  <a:srgbClr val="FF0000"/>
                </a:solidFill>
                <a:ea typeface="+mn-ea"/>
                <a:cs typeface="Times" charset="0"/>
              </a:rPr>
              <a:t>how the work will be distributed</a:t>
            </a:r>
            <a:r>
              <a:rPr lang="en-US" b="0" dirty="0" smtClean="0">
                <a:solidFill>
                  <a:srgbClr val="FF0000"/>
                </a:solidFill>
                <a:ea typeface="+mn-ea"/>
                <a:cs typeface="+mn-cs"/>
              </a:rPr>
              <a:t> </a:t>
            </a:r>
          </a:p>
          <a:p>
            <a:pPr marL="381000" indent="-381000">
              <a:buFontTx/>
              <a:buAutoNum type="arabicPeriod"/>
              <a:defRPr/>
            </a:pPr>
            <a:r>
              <a:rPr lang="en-GB" b="0" dirty="0" smtClean="0">
                <a:ea typeface="+mn-ea"/>
                <a:cs typeface="Times" charset="0"/>
              </a:rPr>
              <a:t>Design the </a:t>
            </a:r>
            <a:r>
              <a:rPr lang="en-GB" b="0" dirty="0" smtClean="0">
                <a:solidFill>
                  <a:srgbClr val="FF0000"/>
                </a:solidFill>
                <a:ea typeface="+mn-ea"/>
                <a:cs typeface="Times" charset="0"/>
              </a:rPr>
              <a:t>details of the set of messages </a:t>
            </a:r>
            <a:r>
              <a:rPr lang="en-GB" b="0" dirty="0" smtClean="0">
                <a:ea typeface="+mn-ea"/>
                <a:cs typeface="Times" charset="0"/>
              </a:rPr>
              <a:t>that will be sent</a:t>
            </a:r>
            <a:endParaRPr lang="en-US" b="0" dirty="0" smtClean="0">
              <a:ea typeface="+mn-ea"/>
              <a:cs typeface="+mn-cs"/>
            </a:endParaRPr>
          </a:p>
          <a:p>
            <a:pPr marL="381000" indent="-381000">
              <a:buFontTx/>
              <a:buAutoNum type="arabicPeriod"/>
              <a:defRPr/>
            </a:pPr>
            <a:r>
              <a:rPr lang="en-GB" b="0" dirty="0" smtClean="0">
                <a:ea typeface="+mn-ea"/>
                <a:cs typeface="Times" charset="0"/>
              </a:rPr>
              <a:t>Design the mechanism for </a:t>
            </a:r>
          </a:p>
          <a:p>
            <a:pPr marL="957263" lvl="2" indent="-381000">
              <a:buFontTx/>
              <a:buAutoNum type="arabicPeriod"/>
              <a:defRPr/>
            </a:pPr>
            <a:r>
              <a:rPr lang="en-GB" sz="2000" dirty="0" smtClean="0">
                <a:ea typeface="+mn-ea"/>
                <a:cs typeface="Times" charset="0"/>
              </a:rPr>
              <a:t>Initializing</a:t>
            </a:r>
            <a:endParaRPr lang="en-US" sz="2000" dirty="0" smtClean="0">
              <a:ea typeface="+mn-ea"/>
              <a:cs typeface="Times" charset="0"/>
            </a:endParaRPr>
          </a:p>
          <a:p>
            <a:pPr marL="957263" lvl="2" indent="-381000">
              <a:buFontTx/>
              <a:buAutoNum type="arabicPeriod"/>
              <a:defRPr/>
            </a:pPr>
            <a:r>
              <a:rPr lang="en-GB" sz="2000" dirty="0" smtClean="0">
                <a:ea typeface="+mn-ea"/>
                <a:cs typeface="Times" charset="0"/>
              </a:rPr>
              <a:t>Handling connections</a:t>
            </a:r>
            <a:endParaRPr lang="en-US" sz="2000" dirty="0" smtClean="0">
              <a:ea typeface="+mn-ea"/>
              <a:cs typeface="Times" charset="0"/>
            </a:endParaRPr>
          </a:p>
          <a:p>
            <a:pPr marL="957263" lvl="2" indent="-381000">
              <a:buFontTx/>
              <a:buAutoNum type="arabicPeriod"/>
              <a:defRPr/>
            </a:pPr>
            <a:r>
              <a:rPr lang="en-GB" sz="2000" dirty="0" smtClean="0">
                <a:ea typeface="+mn-ea"/>
                <a:cs typeface="Times" charset="0"/>
              </a:rPr>
              <a:t>Sending and receiving messages</a:t>
            </a:r>
            <a:endParaRPr lang="en-US" sz="2000" dirty="0" smtClean="0">
              <a:ea typeface="+mn-ea"/>
              <a:cs typeface="Times" charset="0"/>
            </a:endParaRPr>
          </a:p>
          <a:p>
            <a:pPr marL="957263" lvl="2" indent="-381000">
              <a:buFontTx/>
              <a:buAutoNum type="arabicPeriod"/>
              <a:defRPr/>
            </a:pPr>
            <a:r>
              <a:rPr lang="en-GB" sz="2000" dirty="0" smtClean="0">
                <a:ea typeface="+mn-ea"/>
                <a:cs typeface="Times" charset="0"/>
              </a:rPr>
              <a:t>Terminating</a:t>
            </a:r>
            <a:r>
              <a:rPr lang="en-US" sz="2000" dirty="0" smtClean="0">
                <a:ea typeface="+mn-ea"/>
              </a:rPr>
              <a:t> </a:t>
            </a:r>
          </a:p>
          <a:p>
            <a:pPr marL="381000" indent="-381000">
              <a:defRPr/>
            </a:pPr>
            <a:endParaRPr lang="en-US" sz="2000" b="0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AA28763-6FC5-47B3-A8E2-6529585F26D3}" type="slidenum">
              <a:rPr lang="en-US"/>
              <a:pPr/>
              <a:t>19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Advantages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of client-server systems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</a:pPr>
            <a:r>
              <a:rPr lang="en-GB" dirty="0" smtClean="0"/>
              <a:t>The work can be </a:t>
            </a:r>
            <a:r>
              <a:rPr lang="en-GB" i="1" dirty="0" smtClean="0"/>
              <a:t>distributed</a:t>
            </a:r>
            <a:r>
              <a:rPr lang="en-GB" dirty="0" smtClean="0"/>
              <a:t> among different machines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The clients can access the server</a:t>
            </a:r>
            <a:r>
              <a:rPr lang="en-GB" altLang="en-US" dirty="0" smtClean="0"/>
              <a:t>’</a:t>
            </a:r>
            <a:r>
              <a:rPr lang="en-GB" dirty="0" smtClean="0"/>
              <a:t>s functionality from a </a:t>
            </a:r>
            <a:r>
              <a:rPr lang="en-GB" i="1" dirty="0" smtClean="0"/>
              <a:t>distance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The client and server can be </a:t>
            </a:r>
            <a:r>
              <a:rPr lang="en-GB" i="1" dirty="0" smtClean="0"/>
              <a:t>designed separately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They can both be </a:t>
            </a:r>
            <a:r>
              <a:rPr lang="en-GB" i="1" dirty="0" smtClean="0"/>
              <a:t>simpler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There is a choice about where to keep data:</a:t>
            </a:r>
          </a:p>
          <a:p>
            <a:pPr lvl="2">
              <a:lnSpc>
                <a:spcPct val="90000"/>
              </a:lnSpc>
            </a:pPr>
            <a:r>
              <a:rPr lang="en-GB" dirty="0" smtClean="0"/>
              <a:t>All the </a:t>
            </a:r>
            <a:r>
              <a:rPr lang="en-GB" i="1" dirty="0" smtClean="0"/>
              <a:t>data can be kept centrally</a:t>
            </a:r>
            <a:r>
              <a:rPr lang="en-GB" dirty="0" smtClean="0"/>
              <a:t> at the server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GB" dirty="0" smtClean="0"/>
              <a:t>D</a:t>
            </a:r>
            <a:r>
              <a:rPr lang="en-GB" i="1" dirty="0" smtClean="0"/>
              <a:t>ata can be distributed</a:t>
            </a:r>
            <a:r>
              <a:rPr lang="en-GB" dirty="0" smtClean="0"/>
              <a:t> among many different clients or servers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The server can be accessed </a:t>
            </a:r>
            <a:r>
              <a:rPr lang="en-GB" i="1" dirty="0" smtClean="0"/>
              <a:t>simultaneously</a:t>
            </a:r>
            <a:r>
              <a:rPr lang="en-GB" dirty="0" smtClean="0"/>
              <a:t> by many clients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46B8CAF-8335-4298-9A7A-9E2FBA0C4CFF}" type="slidenum">
              <a:rPr lang="en-US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Times" charset="0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Building on the Experience of Others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defRPr/>
            </a:pPr>
            <a:r>
              <a:rPr lang="en-US" dirty="0" smtClean="0">
                <a:ea typeface="+mn-ea"/>
                <a:cs typeface="+mn-cs"/>
              </a:rPr>
              <a:t>Software</a:t>
            </a:r>
            <a:r>
              <a:rPr lang="en-GB" dirty="0" smtClean="0">
                <a:ea typeface="+mn-ea"/>
                <a:cs typeface="Times" charset="0"/>
              </a:rPr>
              <a:t> engineers should avoid re-developing software already developed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defRPr/>
            </a:pPr>
            <a:r>
              <a:rPr lang="en-US" dirty="0" smtClean="0">
                <a:ea typeface="+mn-ea"/>
                <a:cs typeface="+mn-cs"/>
              </a:rPr>
              <a:t>Types of reuse:</a:t>
            </a:r>
          </a:p>
          <a:p>
            <a:pPr lvl="1">
              <a:defRPr/>
            </a:pPr>
            <a:r>
              <a:rPr lang="en-GB" dirty="0" smtClean="0">
                <a:ea typeface="+mn-ea"/>
                <a:cs typeface="Times" charset="0"/>
              </a:rPr>
              <a:t>Reuse of </a:t>
            </a:r>
            <a:r>
              <a:rPr lang="en-GB" dirty="0" smtClean="0">
                <a:solidFill>
                  <a:srgbClr val="000000"/>
                </a:solidFill>
                <a:ea typeface="+mn-ea"/>
                <a:cs typeface="Times" charset="0"/>
              </a:rPr>
              <a:t>expertise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     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Experience, Article and blog of expert software engineer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defRPr/>
            </a:pPr>
            <a:r>
              <a:rPr lang="en-GB" dirty="0" smtClean="0">
                <a:ea typeface="+mn-ea"/>
                <a:cs typeface="Times" charset="0"/>
              </a:rPr>
              <a:t>Reuse of </a:t>
            </a:r>
            <a:r>
              <a:rPr lang="en-GB" dirty="0" smtClean="0">
                <a:solidFill>
                  <a:srgbClr val="FF0000"/>
                </a:solidFill>
                <a:ea typeface="+mn-ea"/>
                <a:cs typeface="Times" charset="0"/>
              </a:rPr>
              <a:t>standard designs </a:t>
            </a:r>
            <a:r>
              <a:rPr lang="en-GB" dirty="0" smtClean="0">
                <a:ea typeface="+mn-ea"/>
                <a:cs typeface="Times" charset="0"/>
              </a:rPr>
              <a:t>and algorithms</a:t>
            </a:r>
            <a:r>
              <a:rPr lang="en-US" dirty="0" smtClean="0">
                <a:ea typeface="+mn-ea"/>
              </a:rPr>
              <a:t> </a:t>
            </a:r>
          </a:p>
          <a:p>
            <a:pPr lvl="1">
              <a:buNone/>
              <a:defRPr/>
            </a:pPr>
            <a:r>
              <a:rPr lang="en-US" dirty="0" smtClean="0"/>
              <a:t>     There are thousands of algorithms, designs and documentation</a:t>
            </a:r>
            <a:endParaRPr lang="en-US" dirty="0" smtClean="0">
              <a:ea typeface="+mn-ea"/>
            </a:endParaRPr>
          </a:p>
          <a:p>
            <a:pPr lvl="1">
              <a:defRPr/>
            </a:pPr>
            <a:r>
              <a:rPr lang="en-GB" dirty="0" smtClean="0">
                <a:ea typeface="+mn-ea"/>
                <a:cs typeface="Times" charset="0"/>
              </a:rPr>
              <a:t>Reuse of </a:t>
            </a:r>
            <a:r>
              <a:rPr lang="en-GB" dirty="0" smtClean="0">
                <a:solidFill>
                  <a:srgbClr val="FF0000"/>
                </a:solidFill>
                <a:ea typeface="+mn-ea"/>
                <a:cs typeface="Times" charset="0"/>
              </a:rPr>
              <a:t>libraries</a:t>
            </a:r>
            <a:r>
              <a:rPr lang="en-GB" dirty="0" smtClean="0">
                <a:ea typeface="+mn-ea"/>
                <a:cs typeface="Times" charset="0"/>
              </a:rPr>
              <a:t> of classes or procedures </a:t>
            </a:r>
          </a:p>
          <a:p>
            <a:pPr lvl="1">
              <a:buNone/>
              <a:defRPr/>
            </a:pPr>
            <a:r>
              <a:rPr lang="en-GB" dirty="0" smtClean="0">
                <a:cs typeface="Times" charset="0"/>
              </a:rPr>
              <a:t>    Libraries and commands represent implemented algorithms, data structures and other facilities</a:t>
            </a:r>
            <a:endParaRPr lang="en-GB" dirty="0" smtClean="0">
              <a:ea typeface="+mn-ea"/>
              <a:cs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969C3DF-F3ED-42F8-98E1-4D718DA886A2}" type="slidenum">
              <a:rPr lang="en-US"/>
              <a:pPr/>
              <a:t>20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Times" charset="0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Technology Needed to Build Client-Server Systems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sz="2000" smtClean="0">
                <a:ea typeface="+mn-ea"/>
                <a:cs typeface="Times" charset="0"/>
              </a:rPr>
              <a:t>Internet Protocol (IP)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Route messages from one computer to another</a:t>
            </a:r>
            <a:r>
              <a:rPr lang="en-US" sz="2000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Long messages are normally split up into small pieces</a:t>
            </a:r>
            <a:r>
              <a:rPr lang="en-US" sz="2000" smtClean="0">
                <a:ea typeface="+mn-ea"/>
              </a:rPr>
              <a:t>  </a:t>
            </a:r>
          </a:p>
          <a:p>
            <a:pPr marL="0" indent="0">
              <a:defRPr/>
            </a:pPr>
            <a:r>
              <a:rPr lang="en-GB" sz="2000" smtClean="0">
                <a:ea typeface="+mn-ea"/>
                <a:cs typeface="Times" charset="0"/>
              </a:rPr>
              <a:t>Transmission Control Protocol (TCP)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Handles </a:t>
            </a:r>
            <a:r>
              <a:rPr lang="en-GB" sz="2000" i="1" smtClean="0">
                <a:ea typeface="+mn-ea"/>
                <a:cs typeface="Times" charset="0"/>
              </a:rPr>
              <a:t>connections</a:t>
            </a:r>
            <a:r>
              <a:rPr lang="en-GB" sz="2000" smtClean="0">
                <a:ea typeface="+mn-ea"/>
                <a:cs typeface="Times" charset="0"/>
              </a:rPr>
              <a:t> between two computers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Computers can then exchange many IP messages over a connection</a:t>
            </a:r>
          </a:p>
          <a:p>
            <a:pPr lvl="1">
              <a:defRPr/>
            </a:pPr>
            <a:r>
              <a:rPr lang="en-US" sz="2000" smtClean="0">
                <a:ea typeface="+mn-ea"/>
                <a:cs typeface="Times" charset="0"/>
              </a:rPr>
              <a:t>Assures</a:t>
            </a:r>
            <a:r>
              <a:rPr lang="en-GB" sz="2000" smtClean="0">
                <a:ea typeface="+mn-ea"/>
                <a:cs typeface="Times" charset="0"/>
              </a:rPr>
              <a:t> that the messages</a:t>
            </a:r>
            <a:r>
              <a:rPr lang="en-US" sz="2000" smtClean="0">
                <a:ea typeface="+mn-ea"/>
                <a:cs typeface="Times" charset="0"/>
              </a:rPr>
              <a:t> </a:t>
            </a:r>
            <a:r>
              <a:rPr lang="en-GB" sz="2000" smtClean="0">
                <a:ea typeface="+mn-ea"/>
                <a:cs typeface="Times" charset="0"/>
              </a:rPr>
              <a:t>have been satisfactorily received</a:t>
            </a:r>
            <a:endParaRPr lang="en-US" sz="2000" smtClean="0"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US" sz="2000" smtClean="0">
                <a:ea typeface="+mn-ea"/>
                <a:cs typeface="Times" charset="0"/>
              </a:rPr>
              <a:t>A host has an </a:t>
            </a:r>
            <a:r>
              <a:rPr lang="en-US" sz="2000" i="1" smtClean="0">
                <a:ea typeface="+mn-ea"/>
                <a:cs typeface="Times" charset="0"/>
              </a:rPr>
              <a:t>IP address</a:t>
            </a:r>
            <a:r>
              <a:rPr lang="en-US" sz="2000" smtClean="0">
                <a:ea typeface="+mn-ea"/>
                <a:cs typeface="Times" charset="0"/>
              </a:rPr>
              <a:t> and a </a:t>
            </a:r>
            <a:r>
              <a:rPr lang="en-US" sz="2000" i="1" smtClean="0">
                <a:ea typeface="+mn-ea"/>
                <a:cs typeface="Times" charset="0"/>
              </a:rPr>
              <a:t>host name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Several servers can run on the same host. 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Each server is identified by a port number (0 to 65535). 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To initiate communication with a server, a client must know both the host name and the port number</a:t>
            </a:r>
            <a:endParaRPr lang="en-US" sz="2000" smtClean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D4702466-4237-404A-AEB4-DEC0EDF1D454}" type="slidenum">
              <a:rPr lang="en-US"/>
              <a:pPr/>
              <a:t>21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Establishing a connection in Java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defRPr/>
            </a:pPr>
            <a:r>
              <a:rPr lang="en-GB" dirty="0" smtClean="0">
                <a:ea typeface="+mn-ea"/>
                <a:cs typeface="Times" charset="0"/>
              </a:rPr>
              <a:t>The </a:t>
            </a: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java.net </a:t>
            </a:r>
            <a:r>
              <a:rPr lang="en-GB" dirty="0" smtClean="0">
                <a:ea typeface="+mn-ea"/>
                <a:cs typeface="Times" charset="0"/>
              </a:rPr>
              <a:t>package</a:t>
            </a:r>
          </a:p>
          <a:p>
            <a:pPr lvl="1">
              <a:defRPr/>
            </a:pPr>
            <a:r>
              <a:rPr lang="en-GB" dirty="0" smtClean="0">
                <a:ea typeface="+mn-ea"/>
                <a:cs typeface="Times" charset="0"/>
              </a:rPr>
              <a:t>Permits the creation of a TCP/IP connection between two applications</a:t>
            </a:r>
          </a:p>
          <a:p>
            <a:pPr marL="0" indent="0">
              <a:defRPr/>
            </a:pPr>
            <a:endParaRPr lang="en-GB" dirty="0" smtClean="0"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GB" dirty="0" smtClean="0">
                <a:ea typeface="+mn-ea"/>
                <a:cs typeface="Times" charset="0"/>
              </a:rPr>
              <a:t>Before a connection can be established, the server must start </a:t>
            </a:r>
            <a:r>
              <a:rPr lang="en-GB" i="1" dirty="0" smtClean="0">
                <a:ea typeface="+mn-ea"/>
                <a:cs typeface="Times" charset="0"/>
              </a:rPr>
              <a:t>listening</a:t>
            </a:r>
            <a:r>
              <a:rPr lang="en-GB" dirty="0" smtClean="0">
                <a:ea typeface="+mn-ea"/>
                <a:cs typeface="Times" charset="0"/>
              </a:rPr>
              <a:t> to one of the ports:</a:t>
            </a:r>
          </a:p>
          <a:p>
            <a:pPr lvl="2">
              <a:buFontTx/>
              <a:buNone/>
              <a:defRPr/>
            </a:pPr>
            <a:r>
              <a:rPr lang="en-GB" sz="2000" dirty="0" err="1" smtClean="0">
                <a:latin typeface="Arial" charset="0"/>
                <a:ea typeface="+mn-ea"/>
                <a:cs typeface="Times" charset="0"/>
              </a:rPr>
              <a:t>ServerSocket</a:t>
            </a:r>
            <a:r>
              <a:rPr lang="en-GB" sz="2000" dirty="0" smtClean="0">
                <a:latin typeface="Arial" charset="0"/>
                <a:ea typeface="+mn-ea"/>
                <a:cs typeface="Times" charset="0"/>
              </a:rPr>
              <a:t> </a:t>
            </a:r>
            <a:r>
              <a:rPr lang="en-GB" sz="2000" dirty="0" err="1" smtClean="0">
                <a:latin typeface="Arial" charset="0"/>
                <a:ea typeface="+mn-ea"/>
                <a:cs typeface="Times" charset="0"/>
              </a:rPr>
              <a:t>serverSocket</a:t>
            </a:r>
            <a:r>
              <a:rPr lang="en-GB" sz="2000" dirty="0" smtClean="0">
                <a:latin typeface="Arial" charset="0"/>
                <a:ea typeface="+mn-ea"/>
                <a:cs typeface="Times" charset="0"/>
              </a:rPr>
              <a:t> = new </a:t>
            </a:r>
            <a:r>
              <a:rPr lang="en-GB" sz="2000" dirty="0" err="1" smtClean="0">
                <a:latin typeface="Arial" charset="0"/>
                <a:ea typeface="+mn-ea"/>
                <a:cs typeface="Times" charset="0"/>
              </a:rPr>
              <a:t>ServerSocket</a:t>
            </a:r>
            <a:r>
              <a:rPr lang="en-GB" sz="2000" dirty="0" smtClean="0">
                <a:latin typeface="Arial" charset="0"/>
                <a:ea typeface="+mn-ea"/>
                <a:cs typeface="Times" charset="0"/>
              </a:rPr>
              <a:t>(port);</a:t>
            </a:r>
          </a:p>
          <a:p>
            <a:pPr lvl="2">
              <a:buFontTx/>
              <a:buNone/>
              <a:defRPr/>
            </a:pPr>
            <a:r>
              <a:rPr lang="en-GB" sz="2000" dirty="0" smtClean="0">
                <a:latin typeface="Arial" charset="0"/>
                <a:ea typeface="+mn-ea"/>
                <a:cs typeface="Times" charset="0"/>
              </a:rPr>
              <a:t>Socket </a:t>
            </a:r>
            <a:r>
              <a:rPr lang="en-GB" sz="2000" dirty="0" err="1" smtClean="0">
                <a:latin typeface="Arial" charset="0"/>
                <a:ea typeface="+mn-ea"/>
                <a:cs typeface="Times" charset="0"/>
              </a:rPr>
              <a:t>clientSocket</a:t>
            </a:r>
            <a:r>
              <a:rPr lang="en-GB" sz="2000" dirty="0" smtClean="0">
                <a:latin typeface="Arial" charset="0"/>
                <a:ea typeface="+mn-ea"/>
                <a:cs typeface="Times" charset="0"/>
              </a:rPr>
              <a:t> = </a:t>
            </a:r>
            <a:r>
              <a:rPr lang="en-GB" sz="2000" dirty="0" err="1" smtClean="0">
                <a:latin typeface="Arial" charset="0"/>
                <a:ea typeface="+mn-ea"/>
                <a:cs typeface="Times" charset="0"/>
              </a:rPr>
              <a:t>serverSocket.accept</a:t>
            </a:r>
            <a:r>
              <a:rPr lang="en-GB" sz="2000" dirty="0" smtClean="0">
                <a:latin typeface="Arial" charset="0"/>
                <a:ea typeface="+mn-ea"/>
                <a:cs typeface="Times" charset="0"/>
              </a:rPr>
              <a:t>();</a:t>
            </a:r>
          </a:p>
          <a:p>
            <a:pPr marL="0" indent="0">
              <a:defRPr/>
            </a:pPr>
            <a:endParaRPr lang="en-GB" sz="2000" dirty="0" smtClean="0"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GB" dirty="0" smtClean="0">
                <a:ea typeface="+mn-ea"/>
                <a:cs typeface="Times" charset="0"/>
              </a:rPr>
              <a:t>For a client to connect to a server</a:t>
            </a:r>
            <a:r>
              <a:rPr lang="en-US" dirty="0" smtClean="0">
                <a:ea typeface="+mn-ea"/>
                <a:cs typeface="Times" charset="0"/>
              </a:rPr>
              <a:t>:</a:t>
            </a:r>
          </a:p>
          <a:p>
            <a:pPr lvl="2" algn="just">
              <a:buFontTx/>
              <a:buNone/>
              <a:defRPr/>
            </a:pPr>
            <a:r>
              <a:rPr lang="en-GB" sz="2000" dirty="0" smtClean="0">
                <a:latin typeface="Arial" charset="0"/>
                <a:ea typeface="+mn-ea"/>
                <a:cs typeface="Times" charset="0"/>
              </a:rPr>
              <a:t>Socket </a:t>
            </a:r>
            <a:r>
              <a:rPr lang="en-GB" sz="2000" dirty="0" err="1" smtClean="0">
                <a:latin typeface="Arial" charset="0"/>
                <a:ea typeface="+mn-ea"/>
                <a:cs typeface="Times" charset="0"/>
              </a:rPr>
              <a:t>clientSocket</a:t>
            </a:r>
            <a:r>
              <a:rPr lang="en-GB" sz="2000" dirty="0" smtClean="0">
                <a:latin typeface="Arial" charset="0"/>
                <a:ea typeface="+mn-ea"/>
                <a:cs typeface="Times" charset="0"/>
              </a:rPr>
              <a:t>= new Socket(host, port);</a:t>
            </a:r>
            <a:endParaRPr lang="en-US" sz="2000" dirty="0" smtClean="0">
              <a:ea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4B9036A-9387-4B7D-9E47-1A1C795678C3}" type="slidenum">
              <a:rPr lang="en-US"/>
              <a:pPr/>
              <a:t>22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Exchanging information in Java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lvl="1">
              <a:defRPr/>
            </a:pPr>
            <a:r>
              <a:rPr lang="en-GB" dirty="0" smtClean="0">
                <a:ea typeface="+mn-ea"/>
                <a:cs typeface="Times" charset="0"/>
              </a:rPr>
              <a:t>Each program uses an instance of </a:t>
            </a:r>
          </a:p>
          <a:p>
            <a:pPr lvl="2">
              <a:defRPr/>
            </a:pPr>
            <a:r>
              <a:rPr lang="en-GB" dirty="0" smtClean="0">
                <a:ea typeface="+mn-ea"/>
                <a:cs typeface="Times" charset="0"/>
              </a:rPr>
              <a:t> </a:t>
            </a:r>
            <a:r>
              <a:rPr lang="en-GB" dirty="0" err="1" smtClean="0">
                <a:latin typeface="Arial" charset="0"/>
                <a:ea typeface="+mn-ea"/>
                <a:cs typeface="Times" charset="0"/>
              </a:rPr>
              <a:t>InputStream</a:t>
            </a:r>
            <a:r>
              <a:rPr lang="en-GB" dirty="0" smtClean="0">
                <a:ea typeface="+mn-ea"/>
                <a:cs typeface="Times" charset="0"/>
              </a:rPr>
              <a:t> to receive messages from the other program</a:t>
            </a:r>
          </a:p>
          <a:p>
            <a:pPr lvl="2">
              <a:defRPr/>
            </a:pPr>
            <a:r>
              <a:rPr lang="en-GB" dirty="0" smtClean="0">
                <a:ea typeface="+mn-ea"/>
                <a:cs typeface="Times" charset="0"/>
              </a:rPr>
              <a:t> </a:t>
            </a:r>
            <a:r>
              <a:rPr lang="en-GB" dirty="0" err="1" smtClean="0">
                <a:latin typeface="Arial" charset="0"/>
                <a:ea typeface="+mn-ea"/>
                <a:cs typeface="Times" charset="0"/>
              </a:rPr>
              <a:t>OutputStream</a:t>
            </a:r>
            <a:r>
              <a:rPr lang="en-GB" dirty="0" smtClean="0">
                <a:ea typeface="+mn-ea"/>
                <a:cs typeface="Times" charset="0"/>
              </a:rPr>
              <a:t> to send messages to the other program</a:t>
            </a:r>
          </a:p>
          <a:p>
            <a:pPr lvl="2">
              <a:defRPr/>
            </a:pPr>
            <a:r>
              <a:rPr lang="en-US" dirty="0" smtClean="0">
                <a:ea typeface="+mn-ea"/>
              </a:rPr>
              <a:t>These are found in package </a:t>
            </a:r>
            <a:r>
              <a:rPr lang="en-US" dirty="0" smtClean="0">
                <a:latin typeface="Arial" charset="0"/>
                <a:ea typeface="+mn-ea"/>
                <a:cs typeface="Times" charset="0"/>
              </a:rPr>
              <a:t>java.io</a:t>
            </a:r>
          </a:p>
          <a:p>
            <a:pPr lvl="2">
              <a:buFontTx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None/>
              <a:defRPr/>
            </a:pPr>
            <a:r>
              <a:rPr lang="en-US" sz="2000" b="0" dirty="0" smtClean="0">
                <a:latin typeface="Arial" charset="0"/>
                <a:ea typeface="+mn-ea"/>
                <a:cs typeface="Times" charset="0"/>
              </a:rPr>
              <a:t> o</a:t>
            </a:r>
            <a:r>
              <a:rPr lang="en-GB" sz="2000" b="0" dirty="0" err="1" smtClean="0">
                <a:latin typeface="Arial" charset="0"/>
                <a:ea typeface="+mn-ea"/>
                <a:cs typeface="Times" charset="0"/>
              </a:rPr>
              <a:t>utput</a:t>
            </a: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 =</a:t>
            </a:r>
            <a:r>
              <a:rPr lang="en-US" sz="2000" b="0" dirty="0" smtClean="0">
                <a:latin typeface="Arial" charset="0"/>
                <a:ea typeface="+mn-ea"/>
                <a:cs typeface="Times" charset="0"/>
              </a:rPr>
              <a:t> </a:t>
            </a:r>
            <a:r>
              <a:rPr lang="en-GB" sz="2000" b="0" dirty="0" err="1" smtClean="0">
                <a:latin typeface="Arial" charset="0"/>
                <a:ea typeface="+mn-ea"/>
                <a:cs typeface="Times" charset="0"/>
              </a:rPr>
              <a:t>clientSocket.getOutputStream</a:t>
            </a: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();</a:t>
            </a:r>
          </a:p>
          <a:p>
            <a:pPr marL="0" indent="0">
              <a:buNone/>
              <a:defRPr/>
            </a:pP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 input = </a:t>
            </a:r>
            <a:r>
              <a:rPr lang="en-GB" sz="2000" b="0" dirty="0" err="1" smtClean="0">
                <a:latin typeface="Arial" charset="0"/>
                <a:ea typeface="+mn-ea"/>
                <a:cs typeface="Times" charset="0"/>
              </a:rPr>
              <a:t>clientSocket.getInputStream</a:t>
            </a: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();</a:t>
            </a:r>
          </a:p>
          <a:p>
            <a:pPr marL="0" indent="0">
              <a:buNone/>
              <a:defRPr/>
            </a:pPr>
            <a:endParaRPr lang="en-GB" sz="2000" b="0" dirty="0" smtClean="0">
              <a:latin typeface="Arial" charset="0"/>
              <a:ea typeface="+mn-ea"/>
              <a:cs typeface="Times" charset="0"/>
            </a:endParaRPr>
          </a:p>
          <a:p>
            <a:pPr marL="0" indent="0">
              <a:buNone/>
              <a:defRPr/>
            </a:pPr>
            <a:r>
              <a:rPr lang="en-US" sz="2000" dirty="0" smtClean="0">
                <a:latin typeface="Arial" charset="0"/>
                <a:cs typeface="Times" charset="0"/>
              </a:rPr>
              <a:t>o</a:t>
            </a:r>
            <a:r>
              <a:rPr lang="en-GB" sz="2000" dirty="0" err="1" smtClean="0">
                <a:latin typeface="Arial" charset="0"/>
                <a:cs typeface="Times" charset="0"/>
              </a:rPr>
              <a:t>utput</a:t>
            </a:r>
            <a:r>
              <a:rPr lang="en-GB" sz="2000" dirty="0" smtClean="0">
                <a:latin typeface="Arial" charset="0"/>
                <a:cs typeface="Times" charset="0"/>
              </a:rPr>
              <a:t> =new </a:t>
            </a:r>
            <a:r>
              <a:rPr lang="en-GB" sz="2000" dirty="0" err="1" smtClean="0">
                <a:latin typeface="Arial" charset="0"/>
                <a:cs typeface="Times" charset="0"/>
              </a:rPr>
              <a:t>ObjectOutputStream</a:t>
            </a:r>
            <a:r>
              <a:rPr lang="en-GB" sz="2000" dirty="0" smtClean="0">
                <a:latin typeface="Arial" charset="0"/>
                <a:cs typeface="Times" charset="0"/>
              </a:rPr>
              <a:t>(</a:t>
            </a:r>
            <a:r>
              <a:rPr lang="en-GB" sz="2000" dirty="0" err="1" smtClean="0">
                <a:latin typeface="Arial" charset="0"/>
                <a:cs typeface="Times" charset="0"/>
              </a:rPr>
              <a:t>clientSocket.getOutputStream</a:t>
            </a:r>
            <a:r>
              <a:rPr lang="en-GB" sz="2000" dirty="0" smtClean="0">
                <a:latin typeface="Arial" charset="0"/>
                <a:cs typeface="Times" charset="0"/>
              </a:rPr>
              <a:t>());</a:t>
            </a:r>
          </a:p>
          <a:p>
            <a:pPr marL="0" indent="0">
              <a:buNone/>
              <a:defRPr/>
            </a:pPr>
            <a:r>
              <a:rPr lang="en-GB" sz="2000" dirty="0" smtClean="0">
                <a:latin typeface="Arial" charset="0"/>
                <a:cs typeface="Times" charset="0"/>
              </a:rPr>
              <a:t> input =new </a:t>
            </a:r>
            <a:r>
              <a:rPr lang="en-GB" sz="2000" dirty="0" err="1" smtClean="0">
                <a:latin typeface="Arial" charset="0"/>
                <a:cs typeface="Times" charset="0"/>
              </a:rPr>
              <a:t>ObjectInputStream</a:t>
            </a:r>
            <a:r>
              <a:rPr lang="en-GB" sz="2000" dirty="0" smtClean="0">
                <a:latin typeface="Arial" charset="0"/>
                <a:cs typeface="Times" charset="0"/>
              </a:rPr>
              <a:t>(</a:t>
            </a:r>
            <a:r>
              <a:rPr lang="en-GB" sz="2000" dirty="0" err="1" smtClean="0">
                <a:latin typeface="Arial" charset="0"/>
                <a:cs typeface="Times" charset="0"/>
              </a:rPr>
              <a:t>clientSocket.getInputStream</a:t>
            </a:r>
            <a:r>
              <a:rPr lang="en-GB" sz="2000" dirty="0" smtClean="0">
                <a:latin typeface="Arial" charset="0"/>
                <a:cs typeface="Times" charset="0"/>
              </a:rPr>
              <a:t>());</a:t>
            </a:r>
          </a:p>
          <a:p>
            <a:pPr marL="0" indent="0">
              <a:buNone/>
              <a:defRPr/>
            </a:pPr>
            <a:endParaRPr lang="en-GB" sz="2000" dirty="0" smtClean="0">
              <a:latin typeface="Arial" charset="0"/>
              <a:ea typeface="+mn-ea"/>
              <a:cs typeface="Times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DAF22BD0-745B-4017-B26C-A270C5007782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Sending and receiving messages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9248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• without any filters (raw bytes)</a:t>
            </a:r>
            <a:endParaRPr lang="en-GB" dirty="0" smtClean="0">
              <a:latin typeface="Courier" pitchFamily="-84" charset="0"/>
            </a:endParaRP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GB" dirty="0" err="1" smtClean="0">
                <a:latin typeface="Arial" pitchFamily="34" charset="0"/>
              </a:rPr>
              <a:t>output.write</a:t>
            </a:r>
            <a:r>
              <a:rPr lang="en-GB" dirty="0" smtClean="0">
                <a:latin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</a:rPr>
              <a:t>msg</a:t>
            </a:r>
            <a:r>
              <a:rPr lang="en-GB" dirty="0" smtClean="0">
                <a:latin typeface="Arial" pitchFamily="34" charset="0"/>
              </a:rPr>
              <a:t>);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pitchFamily="34" charset="0"/>
              </a:rPr>
              <a:t>m</a:t>
            </a:r>
            <a:r>
              <a:rPr lang="en-GB" dirty="0" err="1" smtClean="0">
                <a:latin typeface="Arial" pitchFamily="34" charset="0"/>
              </a:rPr>
              <a:t>sg</a:t>
            </a:r>
            <a:r>
              <a:rPr lang="en-GB" dirty="0" smtClean="0">
                <a:latin typeface="Arial" pitchFamily="34" charset="0"/>
              </a:rPr>
              <a:t> = </a:t>
            </a:r>
            <a:r>
              <a:rPr lang="en-GB" dirty="0" err="1" smtClean="0">
                <a:latin typeface="Arial" pitchFamily="34" charset="0"/>
              </a:rPr>
              <a:t>input.read</a:t>
            </a:r>
            <a:r>
              <a:rPr lang="en-GB" dirty="0" smtClean="0">
                <a:latin typeface="Arial" pitchFamily="34" charset="0"/>
              </a:rPr>
              <a:t>();</a:t>
            </a:r>
          </a:p>
          <a:p>
            <a:pPr marL="0" indent="0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• or using </a:t>
            </a:r>
            <a:r>
              <a:rPr lang="en-US" sz="2600" b="0" dirty="0" err="1" smtClean="0">
                <a:latin typeface="Arial" pitchFamily="34" charset="0"/>
              </a:rPr>
              <a:t>DataInputStream</a:t>
            </a:r>
            <a:r>
              <a:rPr lang="en-US" sz="2600" dirty="0" smtClean="0">
                <a:latin typeface="Arial" pitchFamily="34" charset="0"/>
              </a:rPr>
              <a:t> / </a:t>
            </a:r>
            <a:r>
              <a:rPr lang="en-US" sz="2600" b="0" dirty="0" err="1" smtClean="0">
                <a:latin typeface="Arial" pitchFamily="34" charset="0"/>
              </a:rPr>
              <a:t>DataOutputStream</a:t>
            </a:r>
            <a:r>
              <a:rPr lang="en-US" sz="2600" dirty="0" smtClean="0"/>
              <a:t> </a:t>
            </a:r>
            <a:r>
              <a:rPr lang="en-US" dirty="0" smtClean="0"/>
              <a:t>filters</a:t>
            </a:r>
            <a:endParaRPr lang="en-GB" dirty="0" smtClean="0">
              <a:latin typeface="Courier" pitchFamily="-84" charset="0"/>
            </a:endParaRP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GB" dirty="0" err="1" smtClean="0">
                <a:latin typeface="Arial" pitchFamily="34" charset="0"/>
              </a:rPr>
              <a:t>output.writeDouble</a:t>
            </a:r>
            <a:r>
              <a:rPr lang="en-GB" dirty="0" smtClean="0">
                <a:latin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</a:rPr>
              <a:t>msg</a:t>
            </a:r>
            <a:r>
              <a:rPr lang="en-GB" dirty="0" smtClean="0">
                <a:latin typeface="Arial" pitchFamily="34" charset="0"/>
              </a:rPr>
              <a:t>);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dirty="0" err="1" smtClean="0">
                <a:latin typeface="Arial" pitchFamily="34" charset="0"/>
              </a:rPr>
              <a:t>msg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GB" dirty="0" smtClean="0">
                <a:latin typeface="Arial" pitchFamily="34" charset="0"/>
              </a:rPr>
              <a:t>= </a:t>
            </a:r>
            <a:r>
              <a:rPr lang="en-GB" dirty="0" err="1" smtClean="0">
                <a:latin typeface="Arial" pitchFamily="34" charset="0"/>
              </a:rPr>
              <a:t>input.readDouble</a:t>
            </a:r>
            <a:r>
              <a:rPr lang="en-GB" dirty="0" smtClean="0">
                <a:latin typeface="Arial" pitchFamily="34" charset="0"/>
              </a:rPr>
              <a:t>();</a:t>
            </a:r>
          </a:p>
          <a:p>
            <a:pPr marL="0" indent="0" algn="just">
              <a:lnSpc>
                <a:spcPct val="90000"/>
              </a:lnSpc>
            </a:pPr>
            <a:endParaRPr lang="en-US" b="0" dirty="0" smtClean="0">
              <a:latin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• or using </a:t>
            </a:r>
            <a:r>
              <a:rPr lang="en-US" sz="2600" b="0" dirty="0" err="1" smtClean="0">
                <a:latin typeface="Arial" pitchFamily="34" charset="0"/>
              </a:rPr>
              <a:t>ObjectInputStream</a:t>
            </a:r>
            <a:r>
              <a:rPr lang="en-US" sz="2600" dirty="0" smtClean="0">
                <a:latin typeface="Arial" pitchFamily="34" charset="0"/>
              </a:rPr>
              <a:t> / </a:t>
            </a:r>
            <a:r>
              <a:rPr lang="en-US" sz="2600" b="0" dirty="0" err="1" smtClean="0">
                <a:latin typeface="Arial" pitchFamily="34" charset="0"/>
              </a:rPr>
              <a:t>ObjectOutputStream</a:t>
            </a:r>
            <a:r>
              <a:rPr lang="en-US" sz="2600" dirty="0" smtClean="0"/>
              <a:t> </a:t>
            </a:r>
            <a:r>
              <a:rPr lang="en-US" dirty="0" smtClean="0"/>
              <a:t>filters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GB" dirty="0" err="1" smtClean="0">
                <a:latin typeface="Arial" pitchFamily="34" charset="0"/>
              </a:rPr>
              <a:t>output.writeObject</a:t>
            </a:r>
            <a:r>
              <a:rPr lang="en-GB" dirty="0" smtClean="0">
                <a:latin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</a:rPr>
              <a:t>msg</a:t>
            </a:r>
            <a:r>
              <a:rPr lang="en-GB" dirty="0" smtClean="0">
                <a:latin typeface="Arial" pitchFamily="34" charset="0"/>
              </a:rPr>
              <a:t>);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dirty="0" err="1" smtClean="0">
                <a:latin typeface="Arial" pitchFamily="34" charset="0"/>
              </a:rPr>
              <a:t>msg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GB" dirty="0" smtClean="0">
                <a:latin typeface="Arial" pitchFamily="34" charset="0"/>
              </a:rPr>
              <a:t>= </a:t>
            </a:r>
            <a:r>
              <a:rPr lang="en-GB" dirty="0" err="1" smtClean="0">
                <a:latin typeface="Arial" pitchFamily="34" charset="0"/>
              </a:rPr>
              <a:t>input.readObject</a:t>
            </a:r>
            <a:r>
              <a:rPr lang="en-GB" dirty="0" smtClean="0">
                <a:latin typeface="Arial" pitchFamily="34" charset="0"/>
              </a:rPr>
              <a:t>();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4339EAA-B1AF-4E87-892B-1FE22CA82686}" type="slidenum">
              <a:rPr lang="en-US"/>
              <a:pPr/>
              <a:t>24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Times" charset="0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Object Client-Server Framework</a:t>
            </a:r>
            <a:b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</a:b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     (OCSF) </a:t>
            </a:r>
          </a:p>
        </p:txBody>
      </p:sp>
      <p:pic>
        <p:nvPicPr>
          <p:cNvPr id="53311" name="Picture 6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524000"/>
            <a:ext cx="7086600" cy="47831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2A2FCF0-4942-4929-82FF-E63AEE195296}" type="slidenum">
              <a:rPr lang="en-US"/>
              <a:pPr/>
              <a:t>25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Using OCSF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defRPr/>
            </a:pPr>
            <a:r>
              <a:rPr lang="en-GB" smtClean="0">
                <a:ea typeface="+mn-ea"/>
                <a:cs typeface="Times" charset="0"/>
              </a:rPr>
              <a:t>Software engineers using OCSF </a:t>
            </a:r>
            <a:r>
              <a:rPr lang="en-GB" i="1" smtClean="0">
                <a:ea typeface="+mn-ea"/>
                <a:cs typeface="Times" charset="0"/>
              </a:rPr>
              <a:t>never</a:t>
            </a:r>
            <a:r>
              <a:rPr lang="en-GB" smtClean="0">
                <a:ea typeface="+mn-ea"/>
                <a:cs typeface="Times" charset="0"/>
              </a:rPr>
              <a:t> modify its three classes</a:t>
            </a:r>
          </a:p>
          <a:p>
            <a:pPr marL="0" indent="0">
              <a:defRPr/>
            </a:pPr>
            <a:endParaRPr lang="en-GB" smtClean="0"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GB" smtClean="0">
                <a:ea typeface="+mn-ea"/>
                <a:cs typeface="Times" charset="0"/>
              </a:rPr>
              <a:t>They:</a:t>
            </a:r>
          </a:p>
          <a:p>
            <a:pPr lvl="1">
              <a:defRPr/>
            </a:pPr>
            <a:r>
              <a:rPr lang="en-GB" i="1" smtClean="0">
                <a:ea typeface="+mn-ea"/>
                <a:cs typeface="Times" charset="0"/>
              </a:rPr>
              <a:t>Create subclasses</a:t>
            </a:r>
            <a:r>
              <a:rPr lang="en-GB" smtClean="0">
                <a:ea typeface="+mn-ea"/>
                <a:cs typeface="Times" charset="0"/>
              </a:rPr>
              <a:t> of the abstract classes in the framework</a:t>
            </a:r>
            <a:r>
              <a:rPr lang="en-US" smtClean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endParaRPr lang="en-US" smtClean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i="1" smtClean="0">
                <a:ea typeface="+mn-ea"/>
                <a:cs typeface="Times" charset="0"/>
              </a:rPr>
              <a:t>Call public methods</a:t>
            </a:r>
            <a:r>
              <a:rPr lang="en-GB" smtClean="0">
                <a:ea typeface="+mn-ea"/>
                <a:cs typeface="Times" charset="0"/>
              </a:rPr>
              <a:t> that are provided by the framework</a:t>
            </a:r>
          </a:p>
          <a:p>
            <a:pPr lvl="1">
              <a:defRPr/>
            </a:pPr>
            <a:endParaRPr lang="en-US" smtClean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i="1" smtClean="0">
                <a:ea typeface="+mn-ea"/>
                <a:cs typeface="Times" charset="0"/>
              </a:rPr>
              <a:t>Override</a:t>
            </a:r>
            <a:r>
              <a:rPr lang="en-GB" smtClean="0">
                <a:ea typeface="+mn-ea"/>
                <a:cs typeface="Times" charset="0"/>
              </a:rPr>
              <a:t> certain slot and hook methods (explicitly designed to be overridden)</a:t>
            </a:r>
            <a:r>
              <a:rPr lang="en-US" smtClean="0">
                <a:ea typeface="+mn-ea"/>
                <a:cs typeface="Times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6FEB46F5-839D-4D45-B9F9-7BC247258D7A}" type="slidenum">
              <a:rPr lang="en-US"/>
              <a:pPr/>
              <a:t>26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Times" charset="0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Client Side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dirty="0" smtClean="0">
                <a:ea typeface="+mn-ea"/>
                <a:cs typeface="Times" charset="0"/>
              </a:rPr>
              <a:t>Consists of a single class: </a:t>
            </a:r>
            <a:r>
              <a:rPr lang="en-GB" b="0" dirty="0" err="1" smtClean="0">
                <a:latin typeface="Arial" charset="0"/>
                <a:ea typeface="+mn-ea"/>
                <a:cs typeface="Times" charset="0"/>
              </a:rPr>
              <a:t>AbstractClient</a:t>
            </a:r>
            <a:endParaRPr lang="en-GB" dirty="0" smtClean="0">
              <a:latin typeface="Arial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i="1" dirty="0" smtClean="0">
                <a:ea typeface="+mn-ea"/>
                <a:cs typeface="Times" charset="0"/>
              </a:rPr>
              <a:t>Must</a:t>
            </a:r>
            <a:r>
              <a:rPr lang="en-GB" dirty="0" smtClean="0">
                <a:ea typeface="+mn-ea"/>
                <a:cs typeface="Times" charset="0"/>
              </a:rPr>
              <a:t> be </a:t>
            </a:r>
            <a:r>
              <a:rPr lang="en-GB" dirty="0" err="1" smtClean="0">
                <a:ea typeface="+mn-ea"/>
                <a:cs typeface="Times" charset="0"/>
              </a:rPr>
              <a:t>subclassed</a:t>
            </a:r>
            <a:endParaRPr lang="en-GB" dirty="0" smtClean="0">
              <a:ea typeface="+mn-ea"/>
              <a:cs typeface="Times" charset="0"/>
            </a:endParaRPr>
          </a:p>
          <a:p>
            <a:pPr lvl="2">
              <a:defRPr/>
            </a:pPr>
            <a:r>
              <a:rPr lang="en-GB" dirty="0" smtClean="0">
                <a:ea typeface="+mn-ea"/>
                <a:cs typeface="Times" charset="0"/>
              </a:rPr>
              <a:t>Any subclass must provide an implementation for </a:t>
            </a:r>
            <a:r>
              <a:rPr lang="en-GB" dirty="0" err="1" smtClean="0">
                <a:latin typeface="Arial" charset="0"/>
                <a:ea typeface="+mn-ea"/>
                <a:cs typeface="Times" charset="0"/>
              </a:rPr>
              <a:t>handleMessageFromServer</a:t>
            </a:r>
            <a:r>
              <a:rPr lang="en-GB" dirty="0" smtClean="0">
                <a:latin typeface="Arial" charset="0"/>
                <a:ea typeface="+mn-ea"/>
                <a:cs typeface="Times" charset="0"/>
              </a:rPr>
              <a:t> </a:t>
            </a:r>
          </a:p>
          <a:p>
            <a:pPr lvl="3">
              <a:defRPr/>
            </a:pPr>
            <a:r>
              <a:rPr lang="en-GB" dirty="0" smtClean="0">
                <a:ea typeface="+mn-ea"/>
                <a:cs typeface="Times" charset="0"/>
              </a:rPr>
              <a:t>Takes appropriate action when a message is received from a server</a:t>
            </a:r>
          </a:p>
          <a:p>
            <a:pPr lvl="3">
              <a:defRPr/>
            </a:pPr>
            <a:endParaRPr lang="en-GB" dirty="0" smtClean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 smtClean="0">
                <a:ea typeface="+mn-ea"/>
                <a:cs typeface="Times" charset="0"/>
              </a:rPr>
              <a:t>Implements the </a:t>
            </a:r>
            <a:r>
              <a:rPr lang="en-GB" dirty="0" err="1" smtClean="0">
                <a:latin typeface="Arial" charset="0"/>
                <a:ea typeface="+mn-ea"/>
                <a:cs typeface="Times" charset="0"/>
              </a:rPr>
              <a:t>Runnable</a:t>
            </a:r>
            <a:r>
              <a:rPr lang="en-GB" dirty="0" smtClean="0">
                <a:ea typeface="+mn-ea"/>
                <a:cs typeface="Times" charset="0"/>
              </a:rPr>
              <a:t> interface</a:t>
            </a:r>
          </a:p>
          <a:p>
            <a:pPr lvl="2">
              <a:defRPr/>
            </a:pPr>
            <a:r>
              <a:rPr lang="en-GB" dirty="0" smtClean="0">
                <a:ea typeface="+mn-ea"/>
                <a:cs typeface="Times" charset="0"/>
              </a:rPr>
              <a:t>Has a </a:t>
            </a:r>
            <a:r>
              <a:rPr lang="en-GB" dirty="0" smtClean="0">
                <a:latin typeface="Arial" charset="0"/>
                <a:ea typeface="+mn-ea"/>
                <a:cs typeface="Times" charset="0"/>
              </a:rPr>
              <a:t>run</a:t>
            </a:r>
            <a:r>
              <a:rPr lang="en-GB" b="1" dirty="0" smtClean="0">
                <a:latin typeface="Courier" charset="0"/>
                <a:ea typeface="+mn-ea"/>
                <a:cs typeface="Times" charset="0"/>
              </a:rPr>
              <a:t> </a:t>
            </a:r>
            <a:r>
              <a:rPr lang="en-GB" dirty="0" smtClean="0">
                <a:ea typeface="+mn-ea"/>
                <a:cs typeface="Times" charset="0"/>
              </a:rPr>
              <a:t>method which</a:t>
            </a:r>
          </a:p>
          <a:p>
            <a:pPr lvl="3">
              <a:defRPr/>
            </a:pPr>
            <a:r>
              <a:rPr lang="en-GB" dirty="0" smtClean="0">
                <a:ea typeface="+mn-ea"/>
                <a:cs typeface="Times" charset="0"/>
              </a:rPr>
              <a:t>Contains a loop that executes for the lifetime of the thread</a:t>
            </a:r>
            <a:r>
              <a:rPr lang="en-US" dirty="0" smtClean="0">
                <a:ea typeface="+mn-ea"/>
                <a:cs typeface="Time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6D6A911-F894-435A-A2C1-29280E3CF8BE}" type="slidenum">
              <a:rPr lang="en-US"/>
              <a:pPr/>
              <a:t>27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public interface of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+mj-ea"/>
                <a:cs typeface="Times" charset="0"/>
              </a:rPr>
              <a:t>AbstractClient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sz="2000" dirty="0" smtClean="0">
                <a:ea typeface="+mn-ea"/>
                <a:cs typeface="Times" charset="0"/>
              </a:rPr>
              <a:t>Controlling methods: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openConnection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 -- connects to a server if it can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closeConnection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US" sz="2000" dirty="0" smtClean="0">
                <a:latin typeface="Times New Roman" charset="0"/>
                <a:cs typeface="Times" charset="0"/>
              </a:rPr>
              <a:t>-- stops communication</a:t>
            </a:r>
            <a:endParaRPr lang="en-US" sz="2000" dirty="0" smtClean="0">
              <a:latin typeface="Times New Roman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sendToServer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US" sz="2000" dirty="0" smtClean="0">
                <a:latin typeface="Times New Roman" charset="0"/>
                <a:cs typeface="Times" charset="0"/>
              </a:rPr>
              <a:t>-- sends a message to server</a:t>
            </a:r>
            <a:endParaRPr lang="en-US" sz="2000" dirty="0" smtClean="0">
              <a:latin typeface="Times New Roman" charset="0"/>
              <a:ea typeface="+mn-ea"/>
              <a:cs typeface="Times" charset="0"/>
            </a:endParaRPr>
          </a:p>
          <a:p>
            <a:pPr marL="0" indent="0">
              <a:defRPr/>
            </a:pPr>
            <a:endParaRPr lang="en-GB" sz="2000" dirty="0" smtClean="0">
              <a:latin typeface="Times New Roman" charset="0"/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GB" sz="2000" dirty="0" smtClean="0">
                <a:ea typeface="+mn-ea"/>
                <a:cs typeface="Times" charset="0"/>
              </a:rPr>
              <a:t>Accessing methods: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isConnected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US" sz="2000" dirty="0" smtClean="0">
                <a:latin typeface="Times New Roman" charset="0"/>
                <a:cs typeface="Times" charset="0"/>
              </a:rPr>
              <a:t>--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to inquire whether client is connected to a server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getHost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US" sz="2000" dirty="0" smtClean="0">
                <a:latin typeface="Times New Roman" charset="0"/>
                <a:cs typeface="Times" charset="0"/>
              </a:rPr>
              <a:t>--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which host the client is connected to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setHost</a:t>
            </a:r>
            <a:r>
              <a:rPr lang="en-US" sz="2000" dirty="0" smtClean="0">
                <a:latin typeface="Times New Roman" charset="0"/>
                <a:cs typeface="Times" charset="0"/>
              </a:rPr>
              <a:t> --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change the host of a disconnected client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getPort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US" sz="2000" dirty="0" smtClean="0">
                <a:latin typeface="Times New Roman" charset="0"/>
                <a:cs typeface="Times" charset="0"/>
              </a:rPr>
              <a:t>-- which port the client is connected to</a:t>
            </a:r>
            <a:endParaRPr lang="en-US" sz="2000" dirty="0" smtClean="0">
              <a:latin typeface="Times New Roman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setPort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 </a:t>
            </a:r>
            <a:r>
              <a:rPr lang="en-US" sz="2000" dirty="0" smtClean="0">
                <a:latin typeface="Times New Roman" charset="0"/>
                <a:cs typeface="Times" charset="0"/>
              </a:rPr>
              <a:t>-- change the port of a disconnected client</a:t>
            </a:r>
            <a:endParaRPr lang="en-US" sz="2000" dirty="0" smtClean="0">
              <a:latin typeface="Times New Roman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getInetAddress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– provides detailed information about the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344B1F3-9B6F-4E21-86AA-497F4508AA5C}" type="slidenum">
              <a:rPr lang="en-US"/>
              <a:pPr/>
              <a:t>28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callback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methods of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+mj-ea"/>
                <a:cs typeface="Times" charset="0"/>
              </a:rPr>
              <a:t>AbstractClient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smtClean="0">
                <a:ea typeface="+mn-ea"/>
                <a:cs typeface="Times" charset="0"/>
              </a:rPr>
              <a:t>Methods that </a:t>
            </a:r>
            <a:r>
              <a:rPr lang="en-GB" i="1" smtClean="0">
                <a:ea typeface="+mn-ea"/>
                <a:cs typeface="Times" charset="0"/>
              </a:rPr>
              <a:t>may</a:t>
            </a:r>
            <a:r>
              <a:rPr lang="en-GB" smtClean="0">
                <a:ea typeface="+mn-ea"/>
                <a:cs typeface="Times" charset="0"/>
              </a:rPr>
              <a:t> be overridden</a:t>
            </a:r>
            <a:r>
              <a:rPr lang="en-US" smtClean="0">
                <a:ea typeface="+mn-ea"/>
                <a:cs typeface="Times" charset="0"/>
              </a:rPr>
              <a:t>:</a:t>
            </a:r>
          </a:p>
          <a:p>
            <a:pPr lvl="1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connectionEstablished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connectionClosed</a:t>
            </a:r>
            <a:r>
              <a:rPr lang="en-US" smtClean="0">
                <a:ea typeface="+mn-ea"/>
                <a:cs typeface="Times" charset="0"/>
              </a:rPr>
              <a:t> </a:t>
            </a:r>
          </a:p>
          <a:p>
            <a:pPr marL="0" indent="0">
              <a:defRPr/>
            </a:pPr>
            <a:endParaRPr lang="en-GB" smtClean="0"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GB" smtClean="0">
                <a:ea typeface="+mn-ea"/>
                <a:cs typeface="Times" charset="0"/>
              </a:rPr>
              <a:t>Method that </a:t>
            </a:r>
            <a:r>
              <a:rPr lang="en-GB" i="1" smtClean="0">
                <a:ea typeface="+mn-ea"/>
                <a:cs typeface="Times" charset="0"/>
              </a:rPr>
              <a:t>must</a:t>
            </a:r>
            <a:r>
              <a:rPr lang="en-GB" smtClean="0">
                <a:ea typeface="+mn-ea"/>
                <a:cs typeface="Times" charset="0"/>
              </a:rPr>
              <a:t> be implemented</a:t>
            </a:r>
            <a:r>
              <a:rPr lang="en-US" smtClean="0">
                <a:ea typeface="+mn-ea"/>
                <a:cs typeface="Times" charset="0"/>
              </a:rPr>
              <a:t>:</a:t>
            </a:r>
          </a:p>
          <a:p>
            <a:pPr lvl="1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handleMessageFromServer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890B8A7-6181-4F6B-865D-2C16F3E9F537}" type="slidenum">
              <a:rPr lang="en-US"/>
              <a:pPr/>
              <a:t>29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Using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+mj-ea"/>
                <a:cs typeface="Times" charset="0"/>
              </a:rPr>
              <a:t>AbstractClient</a:t>
            </a:r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+mj-ea"/>
              <a:cs typeface="Times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Create a subclass of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AbstractClient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Implement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handleMessageFromServer 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slot method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US" smtClean="0">
                <a:latin typeface="Times New Roman" charset="0"/>
                <a:ea typeface="+mn-ea"/>
                <a:cs typeface="Times" charset="0"/>
              </a:rPr>
              <a:t>Write code that:</a:t>
            </a:r>
          </a:p>
          <a:p>
            <a:pPr lvl="2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Creates an instance of the new subclass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2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Calls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openConnection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2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Sends messages to the server using the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sendToServer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 service method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Implement the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connectionClosed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 callback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Implement the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connectionException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 callback</a:t>
            </a:r>
            <a:r>
              <a:rPr lang="en-US" smtClean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endParaRPr lang="en-US" smtClean="0">
              <a:ea typeface="+mn-ea"/>
              <a:cs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>
            <a:normAutofit fontScale="92500"/>
          </a:bodyPr>
          <a:lstStyle/>
          <a:p>
            <a:pPr lvl="1">
              <a:defRPr/>
            </a:pPr>
            <a:r>
              <a:rPr lang="en-US" sz="2600" dirty="0" smtClean="0">
                <a:cs typeface="Times" charset="0"/>
              </a:rPr>
              <a:t>Reuse </a:t>
            </a:r>
            <a:r>
              <a:rPr lang="en-GB" sz="2600" dirty="0" smtClean="0">
                <a:cs typeface="Times" charset="0"/>
              </a:rPr>
              <a:t>of powerful </a:t>
            </a:r>
            <a:r>
              <a:rPr lang="en-GB" sz="2600" dirty="0" smtClean="0">
                <a:solidFill>
                  <a:srgbClr val="FF0000"/>
                </a:solidFill>
                <a:cs typeface="Times" charset="0"/>
              </a:rPr>
              <a:t>commands</a:t>
            </a:r>
            <a:r>
              <a:rPr lang="en-GB" sz="2600" dirty="0" smtClean="0">
                <a:cs typeface="Times" charset="0"/>
              </a:rPr>
              <a:t> built into languages and operating systems</a:t>
            </a:r>
            <a:r>
              <a:rPr lang="en-US" sz="2600" dirty="0" smtClean="0"/>
              <a:t> </a:t>
            </a:r>
          </a:p>
          <a:p>
            <a:pPr lvl="1">
              <a:defRPr/>
            </a:pPr>
            <a:r>
              <a:rPr lang="en-GB" sz="2600" dirty="0" smtClean="0">
                <a:cs typeface="Times" charset="0"/>
              </a:rPr>
              <a:t>Reuse of </a:t>
            </a:r>
            <a:r>
              <a:rPr lang="en-GB" sz="2600" dirty="0" smtClean="0">
                <a:solidFill>
                  <a:srgbClr val="FF0000"/>
                </a:solidFill>
                <a:cs typeface="Times" charset="0"/>
              </a:rPr>
              <a:t>frameworks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</a:p>
          <a:p>
            <a:pPr lvl="1">
              <a:buNone/>
              <a:defRPr/>
            </a:pPr>
            <a:r>
              <a:rPr lang="en-US" sz="2600" dirty="0" smtClean="0">
                <a:solidFill>
                  <a:srgbClr val="FF0000"/>
                </a:solidFill>
              </a:rPr>
              <a:t>    </a:t>
            </a:r>
            <a:r>
              <a:rPr lang="en-US" sz="2600" dirty="0" smtClean="0">
                <a:solidFill>
                  <a:srgbClr val="000000"/>
                </a:solidFill>
              </a:rPr>
              <a:t>Frameworks represent more than libraries, they represent the structure of entire applications or subsystems</a:t>
            </a:r>
            <a:endParaRPr lang="en-US" sz="2600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GB" sz="2600" dirty="0" smtClean="0">
                <a:cs typeface="Times" charset="0"/>
              </a:rPr>
              <a:t>Reuse of complete </a:t>
            </a:r>
            <a:r>
              <a:rPr lang="en-GB" sz="2600" dirty="0" smtClean="0">
                <a:solidFill>
                  <a:srgbClr val="FF0000"/>
                </a:solidFill>
                <a:cs typeface="Times" charset="0"/>
              </a:rPr>
              <a:t>applications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</a:p>
          <a:p>
            <a:pPr lvl="1">
              <a:buNone/>
              <a:defRPr/>
            </a:pPr>
            <a:r>
              <a:rPr lang="en-US" sz="2600" dirty="0" smtClean="0">
                <a:solidFill>
                  <a:srgbClr val="FF0000"/>
                </a:solidFill>
              </a:rPr>
              <a:t>    </a:t>
            </a:r>
            <a:r>
              <a:rPr lang="en-US" sz="2600" dirty="0" smtClean="0">
                <a:solidFill>
                  <a:srgbClr val="000000"/>
                </a:solidFill>
              </a:rPr>
              <a:t>Use full application and adapting it to the need of a client by adding a small amount of extra software.</a:t>
            </a:r>
          </a:p>
          <a:p>
            <a:pPr lvl="1">
              <a:buNone/>
              <a:defRPr/>
            </a:pPr>
            <a:r>
              <a:rPr lang="en-US" sz="2600" dirty="0" smtClean="0">
                <a:solidFill>
                  <a:srgbClr val="000000"/>
                </a:solidFill>
              </a:rPr>
              <a:t>    Extra code often called glue code.</a:t>
            </a:r>
          </a:p>
          <a:p>
            <a:pPr lvl="1">
              <a:buNone/>
              <a:defRPr/>
            </a:pPr>
            <a:r>
              <a:rPr lang="en-US" sz="2600" dirty="0" smtClean="0">
                <a:solidFill>
                  <a:srgbClr val="000000"/>
                </a:solidFill>
              </a:rPr>
              <a:t>    Scripting language is used  </a:t>
            </a:r>
            <a:endParaRPr lang="en-US" sz="26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Times" charset="0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Building on the Experience of Others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044B99AD-7747-4C58-8DCB-F9DB35472299}" type="slidenum">
              <a:rPr lang="en-US"/>
              <a:pPr/>
              <a:t>30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Internals of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+mj-ea"/>
                <a:cs typeface="+mj-cs"/>
              </a:rPr>
              <a:t>AbstractClient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GB" sz="2800" smtClean="0"/>
              <a:t>Instance variables:</a:t>
            </a:r>
          </a:p>
          <a:p>
            <a:pPr lvl="1"/>
            <a:r>
              <a:rPr lang="en-GB" smtClean="0"/>
              <a:t>A </a:t>
            </a:r>
            <a:r>
              <a:rPr lang="en-GB" b="1" smtClean="0">
                <a:latin typeface="Times New Roman" pitchFamily="18" charset="0"/>
              </a:rPr>
              <a:t>Socket</a:t>
            </a:r>
            <a:r>
              <a:rPr lang="en-GB" smtClean="0">
                <a:latin typeface="Times New Roman" pitchFamily="18" charset="0"/>
              </a:rPr>
              <a:t> which keeps all the information about the connection to the server</a:t>
            </a:r>
            <a:r>
              <a:rPr lang="en-US" smtClean="0">
                <a:latin typeface="Times New Roman" pitchFamily="18" charset="0"/>
              </a:rPr>
              <a:t> </a:t>
            </a:r>
          </a:p>
          <a:p>
            <a:pPr lvl="1"/>
            <a:r>
              <a:rPr lang="en-GB" smtClean="0">
                <a:latin typeface="Times New Roman" pitchFamily="18" charset="0"/>
              </a:rPr>
              <a:t>Two streams, an </a:t>
            </a:r>
            <a:r>
              <a:rPr lang="en-GB" b="1" smtClean="0">
                <a:latin typeface="Times New Roman" pitchFamily="18" charset="0"/>
              </a:rPr>
              <a:t>ObjectOutputStream</a:t>
            </a:r>
            <a:r>
              <a:rPr lang="en-GB" smtClean="0">
                <a:latin typeface="Times New Roman" pitchFamily="18" charset="0"/>
              </a:rPr>
              <a:t> and an </a:t>
            </a:r>
            <a:r>
              <a:rPr lang="en-GB" b="1" smtClean="0">
                <a:latin typeface="Times New Roman" pitchFamily="18" charset="0"/>
              </a:rPr>
              <a:t>ObjectInputStream</a:t>
            </a:r>
            <a:r>
              <a:rPr lang="en-US" smtClean="0">
                <a:latin typeface="Times New Roman" pitchFamily="18" charset="0"/>
              </a:rPr>
              <a:t> </a:t>
            </a:r>
          </a:p>
          <a:p>
            <a:pPr lvl="1"/>
            <a:r>
              <a:rPr lang="en-GB" smtClean="0">
                <a:latin typeface="Times New Roman" pitchFamily="18" charset="0"/>
              </a:rPr>
              <a:t>A </a:t>
            </a:r>
            <a:r>
              <a:rPr lang="en-GB" b="1" smtClean="0">
                <a:latin typeface="Times New Roman" pitchFamily="18" charset="0"/>
              </a:rPr>
              <a:t>Thread</a:t>
            </a:r>
            <a:r>
              <a:rPr lang="en-GB" smtClean="0">
                <a:latin typeface="Times New Roman" pitchFamily="18" charset="0"/>
              </a:rPr>
              <a:t> that runs using </a:t>
            </a:r>
            <a:r>
              <a:rPr lang="en-GB" b="1" smtClean="0">
                <a:latin typeface="Times New Roman" pitchFamily="18" charset="0"/>
              </a:rPr>
              <a:t>AbstractClient</a:t>
            </a:r>
            <a:r>
              <a:rPr lang="en-GB" altLang="en-US" smtClean="0">
                <a:latin typeface="Times New Roman" pitchFamily="18" charset="0"/>
              </a:rPr>
              <a:t>’</a:t>
            </a:r>
            <a:r>
              <a:rPr lang="en-GB" smtClean="0">
                <a:latin typeface="Times New Roman" pitchFamily="18" charset="0"/>
              </a:rPr>
              <a:t>s run method</a:t>
            </a:r>
            <a:r>
              <a:rPr lang="en-US" smtClean="0">
                <a:latin typeface="Times New Roman" pitchFamily="18" charset="0"/>
              </a:rPr>
              <a:t> </a:t>
            </a:r>
          </a:p>
          <a:p>
            <a:pPr lvl="1"/>
            <a:r>
              <a:rPr lang="en-GB" smtClean="0">
                <a:latin typeface="Times New Roman" pitchFamily="18" charset="0"/>
              </a:rPr>
              <a:t>Two variables storing the </a:t>
            </a:r>
            <a:r>
              <a:rPr lang="en-GB" i="1" smtClean="0">
                <a:latin typeface="Times New Roman" pitchFamily="18" charset="0"/>
              </a:rPr>
              <a:t>host</a:t>
            </a:r>
            <a:r>
              <a:rPr lang="en-GB" smtClean="0">
                <a:latin typeface="Times New Roman" pitchFamily="18" charset="0"/>
              </a:rPr>
              <a:t> and </a:t>
            </a:r>
            <a:r>
              <a:rPr lang="en-GB" i="1" smtClean="0">
                <a:latin typeface="Times New Roman" pitchFamily="18" charset="0"/>
              </a:rPr>
              <a:t>port</a:t>
            </a:r>
            <a:r>
              <a:rPr lang="en-GB" smtClean="0">
                <a:latin typeface="Times New Roman" pitchFamily="18" charset="0"/>
              </a:rPr>
              <a:t> of the server</a:t>
            </a:r>
            <a:r>
              <a:rPr lang="en-US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0FBC1A58-0DC5-420C-96B4-98E6062243BE}" type="slidenum">
              <a:rPr lang="en-US"/>
              <a:pPr/>
              <a:t>31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Times" charset="0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Server Side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smtClean="0">
                <a:ea typeface="+mn-ea"/>
                <a:cs typeface="Times" charset="0"/>
              </a:rPr>
              <a:t>Two classes:</a:t>
            </a:r>
          </a:p>
          <a:p>
            <a:pPr lvl="1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One for the thread which listens for new connections (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AbstractServer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)</a:t>
            </a:r>
          </a:p>
          <a:p>
            <a:pPr lvl="1">
              <a:defRPr/>
            </a:pPr>
            <a:endParaRPr lang="en-GB" smtClean="0">
              <a:latin typeface="Times New Roman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One for the threads that handle the connections to clients (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ConnectionToClient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F5B5EC3-FD80-4E72-B29F-B3434A6674BB}" type="slidenum">
              <a:rPr lang="en-US"/>
              <a:pPr/>
              <a:t>32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public interface of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+mj-ea"/>
                <a:cs typeface="Times" charset="0"/>
              </a:rPr>
              <a:t>AbstractServer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defRPr/>
            </a:pPr>
            <a:r>
              <a:rPr lang="en-GB" sz="2000" dirty="0" smtClean="0">
                <a:ea typeface="+mn-ea"/>
                <a:cs typeface="Times" charset="0"/>
              </a:rPr>
              <a:t>Controlling methods:</a:t>
            </a:r>
          </a:p>
          <a:p>
            <a:pPr lvl="1">
              <a:defRPr/>
            </a:pP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Listen </a:t>
            </a:r>
            <a:r>
              <a:rPr lang="en-US" sz="2000" dirty="0" smtClean="0">
                <a:latin typeface="Times New Roman" charset="0"/>
                <a:cs typeface="Times" charset="0"/>
              </a:rPr>
              <a:t>--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listen on the port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stopListening</a:t>
            </a:r>
            <a:r>
              <a:rPr lang="en-GB" sz="2000" dirty="0" smtClean="0">
                <a:latin typeface="Times New Roman" charset="0"/>
                <a:cs typeface="Times" charset="0"/>
              </a:rPr>
              <a:t>--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no new clients will be accepted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close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US" sz="2000" dirty="0" smtClean="0">
                <a:latin typeface="Times New Roman" charset="0"/>
                <a:cs typeface="Times" charset="0"/>
              </a:rPr>
              <a:t>--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disconnects all client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sendToAllClients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-- send message to all clients</a:t>
            </a:r>
            <a:r>
              <a:rPr lang="en-US" sz="2000" dirty="0" smtClean="0">
                <a:ea typeface="+mn-ea"/>
                <a:cs typeface="Times" charset="0"/>
              </a:rPr>
              <a:t> </a:t>
            </a:r>
          </a:p>
          <a:p>
            <a:pPr marL="0" indent="0">
              <a:defRPr/>
            </a:pPr>
            <a:endParaRPr lang="en-GB" sz="2000" dirty="0" smtClean="0"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GB" sz="2000" dirty="0" smtClean="0">
                <a:ea typeface="+mn-ea"/>
                <a:cs typeface="Times" charset="0"/>
              </a:rPr>
              <a:t>Accessing methods: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isListening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 -- determines if server is listening 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getClientConnections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US" sz="2000" dirty="0" smtClean="0">
                <a:latin typeface="Times New Roman" charset="0"/>
                <a:cs typeface="Times" charset="0"/>
              </a:rPr>
              <a:t>--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returns an array of instances of </a:t>
            </a:r>
            <a:r>
              <a:rPr lang="en-US" sz="2000" dirty="0" err="1" smtClean="0">
                <a:latin typeface="Times New Roman" charset="0"/>
                <a:ea typeface="+mn-ea"/>
                <a:cs typeface="Times" charset="0"/>
              </a:rPr>
              <a:t>ConnectionToClient</a:t>
            </a:r>
            <a:endParaRPr lang="en-US" sz="2000" dirty="0" smtClean="0">
              <a:latin typeface="Times New Roman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getPort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US" sz="2000" dirty="0" smtClean="0">
                <a:latin typeface="Times New Roman" charset="0"/>
                <a:cs typeface="Times" charset="0"/>
              </a:rPr>
              <a:t>--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what port the server is listening on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setPort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GB" sz="2000" dirty="0" smtClean="0">
                <a:latin typeface="Times New Roman" charset="0"/>
                <a:cs typeface="Times" charset="0"/>
              </a:rPr>
              <a:t>--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set a port to listen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setBacklog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GB" sz="2000" dirty="0" smtClean="0">
                <a:latin typeface="Times New Roman" charset="0"/>
                <a:cs typeface="Times" charset="0"/>
              </a:rPr>
              <a:t>--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set the size of the client queue length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08D97A16-E055-4F47-92FB-EAC47D056FE7}" type="slidenum">
              <a:rPr lang="en-US"/>
              <a:pPr/>
              <a:t>33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callback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methods of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+mj-ea"/>
                <a:cs typeface="Times" charset="0"/>
              </a:rPr>
              <a:t>AbstractServer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 fontScale="85000" lnSpcReduction="10000"/>
          </a:bodyPr>
          <a:lstStyle/>
          <a:p>
            <a:pPr marL="0" indent="0">
              <a:defRPr/>
            </a:pPr>
            <a:r>
              <a:rPr lang="en-GB" dirty="0" smtClean="0">
                <a:ea typeface="+mn-ea"/>
                <a:cs typeface="Times" charset="0"/>
              </a:rPr>
              <a:t>Methods that </a:t>
            </a:r>
            <a:r>
              <a:rPr lang="en-GB" i="1" dirty="0" smtClean="0">
                <a:ea typeface="+mn-ea"/>
                <a:cs typeface="Times" charset="0"/>
              </a:rPr>
              <a:t>may</a:t>
            </a:r>
            <a:r>
              <a:rPr lang="en-GB" dirty="0" smtClean="0">
                <a:ea typeface="+mn-ea"/>
                <a:cs typeface="Times" charset="0"/>
              </a:rPr>
              <a:t> be overridden</a:t>
            </a:r>
            <a:r>
              <a:rPr lang="en-US" dirty="0" smtClean="0">
                <a:ea typeface="+mn-ea"/>
                <a:cs typeface="Times" charset="0"/>
              </a:rPr>
              <a:t>:</a:t>
            </a: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serverStarted</a:t>
            </a: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 – called when starts accepting connections</a:t>
            </a: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clientConnected</a:t>
            </a: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 – when new client connects</a:t>
            </a: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clientDisconnected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– disconnect a client using close </a:t>
            </a:r>
            <a:r>
              <a:rPr lang="en-GB" dirty="0" smtClean="0">
                <a:latin typeface="Times New Roman" charset="0"/>
                <a:cs typeface="Times" charset="0"/>
              </a:rPr>
              <a:t>M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ethod of </a:t>
            </a: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ConnectionToClient</a:t>
            </a:r>
            <a:endParaRPr lang="en-GB" dirty="0" smtClean="0">
              <a:latin typeface="Times New Roman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clientException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– client disconnects itself or network failure</a:t>
            </a: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serverStopped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– whenever server stops accepting connections </a:t>
            </a:r>
          </a:p>
          <a:p>
            <a:pPr lvl="1">
              <a:defRPr/>
            </a:pPr>
            <a:r>
              <a:rPr lang="en-US" dirty="0" err="1" smtClean="0">
                <a:latin typeface="Times New Roman" charset="0"/>
                <a:ea typeface="+mn-ea"/>
                <a:cs typeface="Times" charset="0"/>
              </a:rPr>
              <a:t>listeningException</a:t>
            </a: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  -- </a:t>
            </a:r>
            <a:r>
              <a:rPr lang="en-GB" dirty="0" smtClean="0">
                <a:latin typeface="Times New Roman" charset="0"/>
                <a:cs typeface="Times" charset="0"/>
              </a:rPr>
              <a:t>whenever server stops accepting connections due to some failure</a:t>
            </a:r>
            <a:endParaRPr lang="en-US" dirty="0" smtClean="0">
              <a:latin typeface="Times New Roman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serverClosed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– when server closes down</a:t>
            </a:r>
            <a:endParaRPr lang="en-US" dirty="0" smtClean="0">
              <a:latin typeface="Times New Roman" charset="0"/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GB" dirty="0" smtClean="0">
                <a:ea typeface="+mn-ea"/>
                <a:cs typeface="Times" charset="0"/>
              </a:rPr>
              <a:t>Method that </a:t>
            </a:r>
            <a:r>
              <a:rPr lang="en-GB" i="1" dirty="0" smtClean="0">
                <a:ea typeface="+mn-ea"/>
                <a:cs typeface="Times" charset="0"/>
              </a:rPr>
              <a:t>must</a:t>
            </a:r>
            <a:r>
              <a:rPr lang="en-GB" dirty="0" smtClean="0">
                <a:ea typeface="+mn-ea"/>
                <a:cs typeface="Times" charset="0"/>
              </a:rPr>
              <a:t> be implemented</a:t>
            </a:r>
            <a:r>
              <a:rPr lang="en-US" dirty="0" smtClean="0">
                <a:ea typeface="+mn-ea"/>
                <a:cs typeface="Times" charset="0"/>
              </a:rPr>
              <a:t>:</a:t>
            </a: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handleMessageFromClient</a:t>
            </a: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736C7E4-D7A2-43ED-B844-F7644A72EFC2}" type="slidenum">
              <a:rPr lang="en-US"/>
              <a:pPr/>
              <a:t>34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public interface of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+mj-ea"/>
                <a:cs typeface="Times" charset="0"/>
              </a:rPr>
              <a:t>ConnectionToClient</a:t>
            </a:r>
            <a:endParaRPr lang="en-GB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+mj-ea"/>
              <a:cs typeface="Times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defRPr/>
            </a:pPr>
            <a:r>
              <a:rPr lang="en-GB" dirty="0" smtClean="0">
                <a:ea typeface="+mn-ea"/>
                <a:cs typeface="Times" charset="0"/>
              </a:rPr>
              <a:t>Controlling methods:</a:t>
            </a: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sendToClient</a:t>
            </a: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 – communicate with client</a:t>
            </a:r>
          </a:p>
          <a:p>
            <a:pPr lvl="1">
              <a:defRPr/>
            </a:pP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close</a:t>
            </a:r>
            <a:r>
              <a:rPr lang="en-US" b="1" dirty="0" smtClean="0">
                <a:latin typeface="Courier" charset="0"/>
                <a:ea typeface="+mn-ea"/>
                <a:cs typeface="Times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causes the client to be disconnected</a:t>
            </a:r>
          </a:p>
          <a:p>
            <a:pPr marL="0" indent="0">
              <a:defRPr/>
            </a:pPr>
            <a:endParaRPr lang="en-GB" dirty="0" smtClean="0"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GB" dirty="0" smtClean="0">
                <a:ea typeface="+mn-ea"/>
                <a:cs typeface="Times" charset="0"/>
              </a:rPr>
              <a:t>Accessing methods:</a:t>
            </a:r>
            <a:endParaRPr lang="en-US" b="0" dirty="0" smtClean="0">
              <a:latin typeface="Courier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getInetAddress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– internet address of the client connection</a:t>
            </a: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setInfo</a:t>
            </a: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 – arbitrary information to be saved</a:t>
            </a: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getInfo</a:t>
            </a: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 – </a:t>
            </a:r>
            <a:r>
              <a:rPr lang="en-US" dirty="0" err="1" smtClean="0">
                <a:latin typeface="Times New Roman" charset="0"/>
                <a:ea typeface="+mn-ea"/>
                <a:cs typeface="Times" charset="0"/>
              </a:rPr>
              <a:t>retreival</a:t>
            </a: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18F5F2B-EFA6-4982-8239-83B48CA2C857}" type="slidenum">
              <a:rPr lang="en-US"/>
              <a:pPr/>
              <a:t>35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Using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AbstractServer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and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ConnectionToClient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charset="0"/>
                <a:ea typeface="+mj-ea"/>
                <a:cs typeface="Times" charset="0"/>
              </a:rPr>
              <a:t>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71500" lvl="1" indent="-381000">
              <a:lnSpc>
                <a:spcPct val="90000"/>
              </a:lnSpc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Create a subclass of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AbstractServer</a:t>
            </a: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  </a:t>
            </a:r>
          </a:p>
          <a:p>
            <a:pPr marL="571500" lvl="1" indent="-381000">
              <a:lnSpc>
                <a:spcPct val="90000"/>
              </a:lnSpc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Implement the slot method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handleMessageFromClient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marL="571500" lvl="1" indent="-381000">
              <a:lnSpc>
                <a:spcPct val="90000"/>
              </a:lnSpc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Write code that:</a:t>
            </a:r>
          </a:p>
          <a:p>
            <a:pPr marL="957263" lvl="2" indent="-381000">
              <a:lnSpc>
                <a:spcPct val="90000"/>
              </a:lnSpc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Creates an instance of the subclass of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AbstractServer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marL="957263" lvl="2" indent="-381000">
              <a:lnSpc>
                <a:spcPct val="90000"/>
              </a:lnSpc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Calls the </a:t>
            </a:r>
            <a:r>
              <a:rPr lang="en-GB" b="1" dirty="0" smtClean="0">
                <a:latin typeface="Times New Roman" charset="0"/>
                <a:ea typeface="+mn-ea"/>
                <a:cs typeface="Times" charset="0"/>
              </a:rPr>
              <a:t>listen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method</a:t>
            </a:r>
          </a:p>
          <a:p>
            <a:pPr marL="957263" lvl="2" indent="-381000">
              <a:lnSpc>
                <a:spcPct val="90000"/>
              </a:lnSpc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Sends messages to clients, using:</a:t>
            </a:r>
          </a:p>
          <a:p>
            <a:pPr marL="1338263" lvl="3" indent="-342900">
              <a:lnSpc>
                <a:spcPct val="90000"/>
              </a:lnSpc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the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getClientConnections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and 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sendToClient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service methods</a:t>
            </a:r>
            <a:endParaRPr lang="en-US" dirty="0" smtClean="0">
              <a:latin typeface="Times New Roman" charset="0"/>
              <a:ea typeface="+mn-ea"/>
              <a:cs typeface="Times" charset="0"/>
            </a:endParaRPr>
          </a:p>
          <a:p>
            <a:pPr marL="1338263" lvl="3" indent="-342900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or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sendToAllClients</a:t>
            </a: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marL="571500" lvl="1" indent="-381000">
              <a:lnSpc>
                <a:spcPct val="90000"/>
              </a:lnSpc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Implement one or more of the other </a:t>
            </a: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callback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methods</a:t>
            </a:r>
            <a:endParaRPr lang="en-US" b="1" dirty="0" smtClean="0">
              <a:latin typeface="Times New Roman" charset="0"/>
              <a:ea typeface="+mn-ea"/>
              <a:cs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4CD23F5-E9E7-4BA7-8600-A8D21E1B4205}" type="slidenum">
              <a:rPr lang="en-US"/>
              <a:pPr/>
              <a:t>36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Internals of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AbstractServer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and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ConnectionToClient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The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setInfo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and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getInfo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methods make use of a Java class called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HashMap</a:t>
            </a:r>
            <a:r>
              <a:rPr lang="en-US" dirty="0" smtClean="0">
                <a:latin typeface="Times New Roman" charset="0"/>
                <a:ea typeface="+mn-ea"/>
              </a:rPr>
              <a:t> </a:t>
            </a:r>
          </a:p>
          <a:p>
            <a:pPr lvl="3">
              <a:defRPr/>
            </a:pPr>
            <a:endParaRPr lang="en-US" dirty="0" smtClean="0">
              <a:latin typeface="Times New Roman" charset="0"/>
              <a:ea typeface="+mn-ea"/>
            </a:endParaRPr>
          </a:p>
          <a:p>
            <a:pPr lvl="1"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Many methods in the server side are </a:t>
            </a:r>
            <a:r>
              <a:rPr lang="en-GB" b="1" dirty="0" smtClean="0">
                <a:latin typeface="Times New Roman" charset="0"/>
                <a:ea typeface="+mn-ea"/>
                <a:cs typeface="Times" charset="0"/>
              </a:rPr>
              <a:t>synchronized</a:t>
            </a:r>
          </a:p>
          <a:p>
            <a:pPr lvl="3">
              <a:defRPr/>
            </a:pPr>
            <a:endParaRPr lang="en-GB" dirty="0" smtClean="0">
              <a:latin typeface="Times New Roman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The collection of instances of</a:t>
            </a:r>
            <a:r>
              <a:rPr lang="en-GB" b="1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ConnectionToClient</a:t>
            </a:r>
            <a:r>
              <a:rPr lang="en-GB" b="1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is stored using a special JAVA class called</a:t>
            </a:r>
            <a:r>
              <a:rPr lang="en-GB" b="1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ThreadGroup</a:t>
            </a:r>
            <a:endParaRPr lang="en-GB" b="1" dirty="0" smtClean="0">
              <a:latin typeface="Times New Roman" charset="0"/>
              <a:ea typeface="+mn-ea"/>
              <a:cs typeface="Times" charset="0"/>
            </a:endParaRPr>
          </a:p>
          <a:p>
            <a:pPr lvl="3">
              <a:defRPr/>
            </a:pPr>
            <a:endParaRPr lang="en-GB" dirty="0" smtClean="0">
              <a:latin typeface="Times New Roman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The server must pause from listening every 500ms to see if the</a:t>
            </a:r>
            <a:r>
              <a:rPr lang="en-GB" b="1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stopListening</a:t>
            </a:r>
            <a:r>
              <a:rPr lang="en-GB" b="1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method has been called</a:t>
            </a:r>
          </a:p>
          <a:p>
            <a:pPr lvl="2"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if not, then it resumes listening immediately</a:t>
            </a:r>
            <a:endParaRPr lang="en-US" dirty="0" smtClean="0">
              <a:latin typeface="Times New Roman" charset="0"/>
              <a:ea typeface="+mn-ea"/>
              <a:cs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40B820D-3F5E-472A-ADF9-177E0853257A}" type="slidenum">
              <a:rPr lang="en-US"/>
              <a:pPr/>
              <a:t>37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Times" charset="0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An Instant Messaging Application: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SimpleChat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</a:t>
            </a:r>
          </a:p>
        </p:txBody>
      </p:sp>
      <p:sp>
        <p:nvSpPr>
          <p:cNvPr id="75851" name="Rectangle 75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4800600"/>
            <a:ext cx="6553200" cy="914400"/>
          </a:xfrm>
        </p:spPr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en-US" sz="2000" b="0" smtClean="0">
                <a:latin typeface="Courier" charset="0"/>
                <a:ea typeface="+mn-ea"/>
                <a:cs typeface="Times" charset="0"/>
              </a:rPr>
              <a:t>ClientConsole</a:t>
            </a:r>
            <a:r>
              <a:rPr lang="en-US" sz="200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US" sz="2000" b="0" smtClean="0">
                <a:latin typeface="Times New Roman" charset="0"/>
                <a:ea typeface="+mn-ea"/>
                <a:cs typeface="Times" charset="0"/>
              </a:rPr>
              <a:t>can eventually be replaced by</a:t>
            </a:r>
            <a:r>
              <a:rPr lang="en-US" sz="200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GB" sz="200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GB" sz="2000" b="0" smtClean="0">
                <a:latin typeface="Courier" charset="0"/>
                <a:ea typeface="+mn-ea"/>
                <a:cs typeface="Times" charset="0"/>
              </a:rPr>
              <a:t>ClientGUI</a:t>
            </a:r>
            <a:r>
              <a:rPr lang="en-US" sz="1800" smtClean="0">
                <a:latin typeface="Times New Roman" charset="0"/>
                <a:ea typeface="+mn-ea"/>
                <a:cs typeface="Times" charset="0"/>
              </a:rPr>
              <a:t> </a:t>
            </a:r>
          </a:p>
        </p:txBody>
      </p:sp>
      <p:pic>
        <p:nvPicPr>
          <p:cNvPr id="75858" name="Picture 8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952625"/>
            <a:ext cx="7696200" cy="2619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6AC36F17-FA24-4FD5-B3F0-DC58D327997D}" type="slidenum">
              <a:rPr lang="en-US"/>
              <a:pPr/>
              <a:t>38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server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EchoServer</a:t>
            </a:r>
            <a:r>
              <a:rPr lang="en-GB" b="0" smtClean="0">
                <a:latin typeface="Times New Roman" charset="0"/>
                <a:ea typeface="+mn-ea"/>
                <a:cs typeface="Times" charset="0"/>
              </a:rPr>
              <a:t> is a subclass of 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AbstractServer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marL="647700" lvl="1" indent="-457200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The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main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 method creates a new instance and starts it</a:t>
            </a:r>
          </a:p>
          <a:p>
            <a:pPr marL="1033463" lvl="2" indent="-457200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It listens for clients and handles connections until the server is stopped </a:t>
            </a:r>
          </a:p>
          <a:p>
            <a:pPr marL="647700" lvl="1" indent="-457200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The three </a:t>
            </a:r>
            <a:r>
              <a:rPr lang="en-GB" i="1" smtClean="0">
                <a:latin typeface="Times New Roman" charset="0"/>
                <a:ea typeface="+mn-ea"/>
                <a:cs typeface="Times" charset="0"/>
              </a:rPr>
              <a:t>callback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 methods just print out a message to the user</a:t>
            </a:r>
          </a:p>
          <a:p>
            <a:pPr marL="1033463" lvl="2" indent="-457200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handleMessageFromClient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,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serverStarted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 and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serverStopped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marL="647700" lvl="1" indent="-457200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The </a:t>
            </a:r>
            <a:r>
              <a:rPr lang="en-GB" i="1" smtClean="0">
                <a:latin typeface="Times New Roman" charset="0"/>
                <a:ea typeface="+mn-ea"/>
                <a:cs typeface="Times" charset="0"/>
              </a:rPr>
              <a:t>slot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 method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 handleMessageFromClient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 calls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sendToAllClients</a:t>
            </a:r>
            <a:endParaRPr lang="en-GB" smtClean="0">
              <a:latin typeface="Times New Roman" charset="0"/>
              <a:ea typeface="+mn-ea"/>
              <a:cs typeface="Times" charset="0"/>
            </a:endParaRPr>
          </a:p>
          <a:p>
            <a:pPr marL="1033463" lvl="2" indent="-457200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This echoes any messages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35ED14E-054A-4C87-BEB2-14134643DE75}" type="slidenum">
              <a:rPr lang="en-US"/>
              <a:pPr/>
              <a:t>39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Key code in 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EchoServer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143000" y="1752600"/>
            <a:ext cx="73914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sz="2000">
                <a:latin typeface="Arial" charset="0"/>
                <a:ea typeface="ＭＳ Ｐゴシック" charset="0"/>
                <a:cs typeface="Times" charset="0"/>
              </a:rPr>
              <a:t>public void handleMessageFromClient </a:t>
            </a:r>
          </a:p>
          <a:p>
            <a:pPr algn="just">
              <a:defRPr/>
            </a:pPr>
            <a:r>
              <a:rPr lang="en-GB" sz="2000">
                <a:latin typeface="Arial" charset="0"/>
                <a:ea typeface="ＭＳ Ｐゴシック" charset="0"/>
                <a:cs typeface="Times" charset="0"/>
              </a:rPr>
              <a:t>  (Object msg, ConnectionToClient client)</a:t>
            </a:r>
          </a:p>
          <a:p>
            <a:pPr algn="just">
              <a:defRPr/>
            </a:pPr>
            <a:r>
              <a:rPr lang="en-GB" sz="2000">
                <a:latin typeface="Arial" charset="0"/>
                <a:ea typeface="ＭＳ Ｐゴシック" charset="0"/>
                <a:cs typeface="Times" charset="0"/>
              </a:rPr>
              <a:t>{</a:t>
            </a:r>
          </a:p>
          <a:p>
            <a:pPr algn="just">
              <a:defRPr/>
            </a:pPr>
            <a:r>
              <a:rPr lang="en-GB" sz="2000">
                <a:latin typeface="Arial" charset="0"/>
                <a:ea typeface="ＭＳ Ｐゴシック" charset="0"/>
                <a:cs typeface="Times" charset="0"/>
              </a:rPr>
              <a:t>   System.out.println( </a:t>
            </a:r>
          </a:p>
          <a:p>
            <a:pPr algn="just">
              <a:defRPr/>
            </a:pPr>
            <a:r>
              <a:rPr lang="en-GB" sz="2000">
                <a:latin typeface="Arial" charset="0"/>
                <a:ea typeface="ＭＳ Ｐゴシック" charset="0"/>
                <a:cs typeface="Times" charset="0"/>
              </a:rPr>
              <a:t>     "Message received: "</a:t>
            </a:r>
          </a:p>
          <a:p>
            <a:pPr algn="just">
              <a:defRPr/>
            </a:pPr>
            <a:r>
              <a:rPr lang="en-GB" sz="2000">
                <a:latin typeface="Arial" charset="0"/>
                <a:ea typeface="ＭＳ Ｐゴシック" charset="0"/>
                <a:cs typeface="Times" charset="0"/>
              </a:rPr>
              <a:t>     + msg + " from " + client);</a:t>
            </a:r>
          </a:p>
          <a:p>
            <a:pPr algn="just">
              <a:defRPr/>
            </a:pPr>
            <a:r>
              <a:rPr lang="en-GB" sz="2000">
                <a:latin typeface="Arial" charset="0"/>
                <a:ea typeface="ＭＳ Ｐゴシック" charset="0"/>
                <a:cs typeface="Times" charset="0"/>
              </a:rPr>
              <a:t>   this.sendToAllClients(msg);</a:t>
            </a:r>
          </a:p>
          <a:p>
            <a:pPr algn="just">
              <a:defRPr/>
            </a:pPr>
            <a:r>
              <a:rPr lang="en-GB" sz="2000">
                <a:latin typeface="Arial" charset="0"/>
                <a:ea typeface="ＭＳ Ｐゴシック" charset="0"/>
                <a:cs typeface="Times" charset="0"/>
              </a:rPr>
              <a:t>}</a:t>
            </a:r>
          </a:p>
          <a:p>
            <a:pPr>
              <a:defRPr/>
            </a:pPr>
            <a:endParaRPr lang="en-GB" sz="20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6A6C23D3-4255-483A-922D-400AD22A9D33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Times" charset="0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Frameworks: Reusable Subsystems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defRPr/>
            </a:pPr>
            <a:r>
              <a:rPr lang="en-US" sz="2600" dirty="0" smtClean="0">
                <a:ea typeface="+mn-ea"/>
                <a:cs typeface="Times" charset="0"/>
              </a:rPr>
              <a:t>A </a:t>
            </a:r>
            <a:r>
              <a:rPr lang="en-US" sz="2600" i="1" dirty="0" smtClean="0">
                <a:ea typeface="+mn-ea"/>
                <a:cs typeface="Times" charset="0"/>
              </a:rPr>
              <a:t>framework</a:t>
            </a:r>
            <a:r>
              <a:rPr lang="en-GB" sz="2600" dirty="0" smtClean="0">
                <a:ea typeface="+mn-ea"/>
                <a:cs typeface="Times" charset="0"/>
              </a:rPr>
              <a:t> is </a:t>
            </a:r>
            <a:r>
              <a:rPr lang="en-GB" sz="2600" smtClean="0">
                <a:ea typeface="+mn-ea"/>
                <a:cs typeface="Times" charset="0"/>
              </a:rPr>
              <a:t>reusable subsystem </a:t>
            </a:r>
            <a:r>
              <a:rPr lang="en-GB" sz="2600" dirty="0" smtClean="0">
                <a:ea typeface="+mn-ea"/>
                <a:cs typeface="Times" charset="0"/>
              </a:rPr>
              <a:t>that implements a generic solution to a generalized problem. </a:t>
            </a:r>
          </a:p>
          <a:p>
            <a:pPr lvl="1" algn="just">
              <a:defRPr/>
            </a:pPr>
            <a:r>
              <a:rPr lang="en-GB" sz="2600" dirty="0" smtClean="0">
                <a:ea typeface="+mn-ea"/>
                <a:cs typeface="Times" charset="0"/>
              </a:rPr>
              <a:t>It provides common facilities applicable to different application programs.</a:t>
            </a:r>
          </a:p>
          <a:p>
            <a:pPr marL="0" indent="0" algn="just">
              <a:defRPr/>
            </a:pPr>
            <a:endParaRPr lang="en-GB" sz="2600" i="1" dirty="0" smtClean="0">
              <a:ea typeface="+mn-ea"/>
              <a:cs typeface="Times" charset="0"/>
            </a:endParaRPr>
          </a:p>
          <a:p>
            <a:pPr marL="0" indent="0" algn="just">
              <a:defRPr/>
            </a:pPr>
            <a:r>
              <a:rPr lang="en-GB" sz="2600" i="1" dirty="0" err="1" smtClean="0">
                <a:ea typeface="+mn-ea"/>
                <a:cs typeface="Times" charset="0"/>
              </a:rPr>
              <a:t>Pri</a:t>
            </a:r>
            <a:r>
              <a:rPr lang="en-US" sz="2600" i="1" dirty="0" err="1" smtClean="0">
                <a:ea typeface="+mn-ea"/>
                <a:cs typeface="Times" charset="0"/>
              </a:rPr>
              <a:t>nciple</a:t>
            </a:r>
            <a:r>
              <a:rPr lang="en-US" sz="2600" dirty="0" smtClean="0">
                <a:ea typeface="+mn-ea"/>
                <a:cs typeface="Times" charset="0"/>
              </a:rPr>
              <a:t>: </a:t>
            </a:r>
            <a:r>
              <a:rPr lang="en-GB" sz="2600" dirty="0" smtClean="0">
                <a:ea typeface="+mn-ea"/>
                <a:cs typeface="Times" charset="0"/>
              </a:rPr>
              <a:t>Applications that do different, but related, things tend to have similar designs</a:t>
            </a:r>
          </a:p>
          <a:p>
            <a:pPr lvl="1" algn="just">
              <a:defRPr/>
            </a:pPr>
            <a:endParaRPr lang="en-GB" dirty="0" smtClean="0">
              <a:ea typeface="+mn-ea"/>
              <a:cs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A81D584-33EA-4CCA-B15E-988DCD6D9367}" type="slidenum">
              <a:rPr lang="en-US"/>
              <a:pPr/>
              <a:t>40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client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696200" cy="4800600"/>
          </a:xfrm>
        </p:spPr>
        <p:txBody>
          <a:bodyPr/>
          <a:lstStyle/>
          <a:p>
            <a:pPr marL="0" indent="0">
              <a:defRPr/>
            </a:pP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When the client program starts, it creates instances of two classes:</a:t>
            </a:r>
          </a:p>
          <a:p>
            <a:pPr lvl="1">
              <a:defRPr/>
            </a:pPr>
            <a:r>
              <a:rPr lang="en-GB" sz="2000" b="1" dirty="0" err="1" smtClean="0">
                <a:latin typeface="Times New Roman" charset="0"/>
                <a:ea typeface="+mn-ea"/>
                <a:cs typeface="Times" charset="0"/>
              </a:rPr>
              <a:t>ChatClient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2">
              <a:defRPr/>
            </a:pP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A subclass of </a:t>
            </a:r>
            <a:r>
              <a:rPr lang="en-GB" sz="2000" b="1" dirty="0" err="1" smtClean="0">
                <a:latin typeface="Times New Roman" charset="0"/>
                <a:ea typeface="+mn-ea"/>
                <a:cs typeface="Times" charset="0"/>
              </a:rPr>
              <a:t>AbstractClient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endParaRPr lang="en-US" sz="2000" dirty="0" smtClean="0">
              <a:latin typeface="Times New Roman" charset="0"/>
              <a:ea typeface="+mn-ea"/>
              <a:cs typeface="Times" charset="0"/>
            </a:endParaRPr>
          </a:p>
          <a:p>
            <a:pPr lvl="2">
              <a:defRPr/>
            </a:pP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Overrides </a:t>
            </a:r>
            <a:r>
              <a:rPr lang="en-GB" sz="2000" b="1" dirty="0" err="1" smtClean="0">
                <a:latin typeface="Times New Roman" charset="0"/>
                <a:ea typeface="+mn-ea"/>
                <a:cs typeface="Times" charset="0"/>
              </a:rPr>
              <a:t>handleMessageFromServer</a:t>
            </a:r>
            <a:r>
              <a:rPr lang="en-GB" sz="2000" b="1" dirty="0" smtClean="0">
                <a:latin typeface="Times New Roman" charset="0"/>
                <a:ea typeface="+mn-ea"/>
                <a:cs typeface="Times" charset="0"/>
              </a:rPr>
              <a:t> </a:t>
            </a:r>
            <a:endParaRPr lang="en-GB" sz="2000" dirty="0" smtClean="0">
              <a:latin typeface="Times New Roman" charset="0"/>
              <a:ea typeface="+mn-ea"/>
              <a:cs typeface="Times" charset="0"/>
            </a:endParaRPr>
          </a:p>
          <a:p>
            <a:pPr lvl="3">
              <a:defRPr/>
            </a:pPr>
            <a:r>
              <a:rPr lang="en-GB" sz="1800" dirty="0" smtClean="0">
                <a:latin typeface="Times New Roman" charset="0"/>
                <a:ea typeface="+mn-ea"/>
                <a:cs typeface="Times" charset="0"/>
              </a:rPr>
              <a:t>This calls the </a:t>
            </a:r>
            <a:r>
              <a:rPr lang="en-GB" sz="1800" b="1" dirty="0" smtClean="0">
                <a:latin typeface="Times New Roman" charset="0"/>
                <a:ea typeface="+mn-ea"/>
                <a:cs typeface="Times" charset="0"/>
              </a:rPr>
              <a:t>display</a:t>
            </a:r>
            <a:r>
              <a:rPr lang="en-GB" sz="1800" dirty="0" smtClean="0">
                <a:latin typeface="Times New Roman" charset="0"/>
                <a:ea typeface="+mn-ea"/>
                <a:cs typeface="Times" charset="0"/>
              </a:rPr>
              <a:t> method of the user interface</a:t>
            </a:r>
          </a:p>
          <a:p>
            <a:pPr lvl="1">
              <a:defRPr/>
            </a:pPr>
            <a:r>
              <a:rPr lang="en-GB" sz="2000" b="1" dirty="0" err="1" smtClean="0">
                <a:latin typeface="Times New Roman" charset="0"/>
                <a:ea typeface="+mn-ea"/>
                <a:cs typeface="Times" charset="0"/>
              </a:rPr>
              <a:t>ClientConsole</a:t>
            </a:r>
            <a:endParaRPr lang="en-GB" sz="2000" dirty="0" smtClean="0">
              <a:latin typeface="Times New Roman" charset="0"/>
              <a:ea typeface="+mn-ea"/>
              <a:cs typeface="Times" charset="0"/>
            </a:endParaRPr>
          </a:p>
          <a:p>
            <a:pPr lvl="2">
              <a:defRPr/>
            </a:pP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User interface class that implements the interface </a:t>
            </a:r>
            <a:r>
              <a:rPr lang="en-GB" sz="2000" b="1" dirty="0" err="1" smtClean="0">
                <a:latin typeface="Times New Roman" charset="0"/>
                <a:ea typeface="+mn-ea"/>
                <a:cs typeface="Times" charset="0"/>
              </a:rPr>
              <a:t>ChatIF</a:t>
            </a:r>
            <a:endParaRPr lang="en-GB" sz="2000" dirty="0" smtClean="0">
              <a:latin typeface="Times New Roman" charset="0"/>
              <a:ea typeface="+mn-ea"/>
              <a:cs typeface="Times" charset="0"/>
            </a:endParaRPr>
          </a:p>
          <a:p>
            <a:pPr lvl="3">
              <a:defRPr/>
            </a:pPr>
            <a:r>
              <a:rPr lang="en-GB" sz="1800" dirty="0" smtClean="0">
                <a:latin typeface="Times New Roman" charset="0"/>
                <a:ea typeface="+mn-ea"/>
                <a:cs typeface="Times" charset="0"/>
              </a:rPr>
              <a:t>Hence implements </a:t>
            </a:r>
            <a:r>
              <a:rPr lang="en-GB" sz="1800" b="1" dirty="0" smtClean="0">
                <a:latin typeface="Times New Roman" charset="0"/>
                <a:ea typeface="+mn-ea"/>
                <a:cs typeface="Times" charset="0"/>
              </a:rPr>
              <a:t>display</a:t>
            </a:r>
            <a:r>
              <a:rPr lang="en-GB" sz="1800" dirty="0" smtClean="0">
                <a:latin typeface="Times New Roman" charset="0"/>
                <a:ea typeface="+mn-ea"/>
                <a:cs typeface="Times" charset="0"/>
              </a:rPr>
              <a:t> which outputs to the console</a:t>
            </a:r>
          </a:p>
          <a:p>
            <a:pPr lvl="2">
              <a:defRPr/>
            </a:pP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Accepts user input by calling </a:t>
            </a:r>
            <a:r>
              <a:rPr lang="en-GB" sz="2000" b="1" dirty="0" smtClean="0">
                <a:latin typeface="Times New Roman" charset="0"/>
                <a:ea typeface="+mn-ea"/>
                <a:cs typeface="Times" charset="0"/>
              </a:rPr>
              <a:t>accept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in its </a:t>
            </a:r>
            <a:r>
              <a:rPr lang="en-GB" sz="2000" b="1" dirty="0" smtClean="0">
                <a:latin typeface="Times New Roman" charset="0"/>
                <a:ea typeface="+mn-ea"/>
                <a:cs typeface="Times" charset="0"/>
              </a:rPr>
              <a:t>run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method</a:t>
            </a:r>
          </a:p>
          <a:p>
            <a:pPr lvl="2">
              <a:defRPr/>
            </a:pP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Sends all user input to the </a:t>
            </a:r>
            <a:r>
              <a:rPr lang="en-GB" sz="2000" b="1" dirty="0" err="1" smtClean="0">
                <a:latin typeface="Times New Roman" charset="0"/>
                <a:ea typeface="+mn-ea"/>
                <a:cs typeface="Times" charset="0"/>
              </a:rPr>
              <a:t>ChatClient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by calling its </a:t>
            </a:r>
            <a:r>
              <a:rPr lang="en-GB" sz="2000" b="1" dirty="0" err="1" smtClean="0">
                <a:latin typeface="Times New Roman" charset="0"/>
                <a:ea typeface="+mn-ea"/>
                <a:cs typeface="Times" charset="0"/>
              </a:rPr>
              <a:t>handleMessageFromClientUI</a:t>
            </a:r>
            <a:r>
              <a:rPr lang="en-GB" sz="2000" b="1" dirty="0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3">
              <a:defRPr/>
            </a:pPr>
            <a:r>
              <a:rPr lang="en-GB" sz="1800" dirty="0" smtClean="0">
                <a:latin typeface="Times New Roman" charset="0"/>
                <a:ea typeface="+mn-ea"/>
                <a:cs typeface="Times" charset="0"/>
              </a:rPr>
              <a:t>This, in turn, calls </a:t>
            </a:r>
            <a:r>
              <a:rPr lang="en-GB" sz="1800" b="1" dirty="0" err="1" smtClean="0">
                <a:latin typeface="Times New Roman" charset="0"/>
                <a:ea typeface="+mn-ea"/>
                <a:cs typeface="Times" charset="0"/>
              </a:rPr>
              <a:t>sendToServer</a:t>
            </a:r>
            <a:endParaRPr lang="en-GB" sz="1800" dirty="0" smtClean="0">
              <a:latin typeface="Times New Roman" charset="0"/>
              <a:ea typeface="+mn-ea"/>
              <a:cs typeface="Times" charset="0"/>
            </a:endParaRPr>
          </a:p>
          <a:p>
            <a:pPr lvl="2">
              <a:defRPr/>
            </a:pPr>
            <a:endParaRPr lang="en-US" sz="1800" dirty="0" smtClean="0">
              <a:latin typeface="Times New Roman" charset="0"/>
              <a:ea typeface="+mn-ea"/>
              <a:cs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398CFF4-092A-4467-AE80-3C140B756516}" type="slidenum">
              <a:rPr lang="en-US"/>
              <a:pPr/>
              <a:t>41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Key code in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ChatClient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914400" y="1350963"/>
            <a:ext cx="7467600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public void handleMessageFromClientUI(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String message)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{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try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{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  sendToServer(message);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}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catch(IOException e)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{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  clientUI.display (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     "Could not send message. " +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     "Terminating client.");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  quit();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}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}</a:t>
            </a:r>
          </a:p>
          <a:p>
            <a:pPr>
              <a:defRPr/>
            </a:pPr>
            <a:endParaRPr lang="en-GB" sz="2000"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145246A-8310-4A32-A074-241480E980A5}" type="slidenum">
              <a:rPr lang="en-US"/>
              <a:pPr/>
              <a:t>42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Key code in </a:t>
            </a:r>
            <a:r>
              <a:rPr lang="en-US" smtClean="0">
                <a:latin typeface="Times New Roman" charset="0"/>
                <a:ea typeface="+mj-ea"/>
                <a:cs typeface="+mj-cs"/>
              </a:rPr>
              <a:t>ChatClient</a:t>
            </a:r>
            <a:r>
              <a:rPr lang="en-US" smtClean="0">
                <a:ea typeface="+mj-ea"/>
                <a:cs typeface="+mj-cs"/>
              </a:rPr>
              <a:t> - continued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public void </a:t>
            </a:r>
            <a:r>
              <a:rPr lang="en-GB" sz="2000" b="0" dirty="0" err="1" smtClean="0">
                <a:latin typeface="Arial" charset="0"/>
                <a:ea typeface="+mn-ea"/>
                <a:cs typeface="Times" charset="0"/>
              </a:rPr>
              <a:t>handleMessageFromServer</a:t>
            </a: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(Object </a:t>
            </a:r>
            <a:r>
              <a:rPr lang="en-GB" sz="2000" b="0" dirty="0" err="1" smtClean="0">
                <a:latin typeface="Arial" charset="0"/>
                <a:ea typeface="+mn-ea"/>
                <a:cs typeface="Times" charset="0"/>
              </a:rPr>
              <a:t>msg</a:t>
            </a: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) </a:t>
            </a:r>
          </a:p>
          <a:p>
            <a:pPr marL="0" indent="0" algn="just">
              <a:buNone/>
              <a:defRPr/>
            </a:pP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{</a:t>
            </a:r>
          </a:p>
          <a:p>
            <a:pPr marL="0" indent="0" algn="just">
              <a:buNone/>
              <a:defRPr/>
            </a:pP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 </a:t>
            </a:r>
            <a:r>
              <a:rPr lang="en-GB" sz="2000" b="0" dirty="0" err="1" smtClean="0">
                <a:latin typeface="Arial" charset="0"/>
                <a:ea typeface="+mn-ea"/>
                <a:cs typeface="Times" charset="0"/>
              </a:rPr>
              <a:t>clientUI.display</a:t>
            </a: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(</a:t>
            </a:r>
            <a:r>
              <a:rPr lang="en-GB" sz="2000" b="0" dirty="0" err="1" smtClean="0">
                <a:latin typeface="Arial" charset="0"/>
                <a:ea typeface="+mn-ea"/>
                <a:cs typeface="Times" charset="0"/>
              </a:rPr>
              <a:t>msg.toString</a:t>
            </a: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());</a:t>
            </a:r>
          </a:p>
          <a:p>
            <a:pPr marL="0" indent="0" algn="just">
              <a:buNone/>
              <a:defRPr/>
            </a:pP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}</a:t>
            </a:r>
          </a:p>
          <a:p>
            <a:pPr marL="0" indent="0">
              <a:defRPr/>
            </a:pPr>
            <a:endParaRPr lang="en-GB" sz="2000" b="0" dirty="0" smtClean="0"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9707052-0C05-4FAA-BF3C-21F4298CAE57}" type="slidenum">
              <a:rPr lang="en-US"/>
              <a:pPr/>
              <a:t>43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Times" charset="0"/>
              </a:rPr>
              <a:t> Risks when reusing technology</a:t>
            </a:r>
            <a:endParaRPr lang="en-GB" dirty="0" smtClean="0">
              <a:latin typeface="Times New Roman" charset="0"/>
              <a:ea typeface="+mj-ea"/>
              <a:cs typeface="Times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GB" b="1" smtClean="0">
                <a:latin typeface="Times New Roman" charset="0"/>
                <a:ea typeface="+mn-ea"/>
                <a:cs typeface="Times" charset="0"/>
              </a:rPr>
              <a:t>Poor quality reusable components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2">
              <a:defRPr/>
            </a:pPr>
            <a:r>
              <a:rPr lang="en-GB" i="1" smtClean="0">
                <a:latin typeface="Times New Roman" charset="0"/>
                <a:ea typeface="+mn-ea"/>
                <a:cs typeface="Times" charset="0"/>
              </a:rPr>
              <a:t>Ensure that the developers of the reusable technology: </a:t>
            </a:r>
          </a:p>
          <a:p>
            <a:pPr lvl="3">
              <a:defRPr/>
            </a:pPr>
            <a:r>
              <a:rPr lang="en-GB" i="1" smtClean="0">
                <a:latin typeface="Times New Roman" charset="0"/>
                <a:ea typeface="+mn-ea"/>
                <a:cs typeface="Times" charset="0"/>
              </a:rPr>
              <a:t>follow good software engineering practices</a:t>
            </a:r>
          </a:p>
          <a:p>
            <a:pPr lvl="3">
              <a:defRPr/>
            </a:pPr>
            <a:r>
              <a:rPr lang="en-GB" i="1" smtClean="0">
                <a:latin typeface="Times New Roman" charset="0"/>
                <a:ea typeface="+mn-ea"/>
                <a:cs typeface="Times" charset="0"/>
              </a:rPr>
              <a:t> are willing to provide active support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endParaRPr lang="en-GB" b="1" smtClean="0">
              <a:latin typeface="Times New Roman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b="1" smtClean="0">
                <a:latin typeface="Times New Roman" charset="0"/>
                <a:ea typeface="+mn-ea"/>
                <a:cs typeface="Times" charset="0"/>
              </a:rPr>
              <a:t>Compatibility not maintained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2">
              <a:defRPr/>
            </a:pPr>
            <a:r>
              <a:rPr lang="en-GB" i="1" smtClean="0">
                <a:latin typeface="Times New Roman" charset="0"/>
                <a:ea typeface="+mn-ea"/>
                <a:cs typeface="Times" charset="0"/>
              </a:rPr>
              <a:t>Avoid obscure features </a:t>
            </a:r>
          </a:p>
          <a:p>
            <a:pPr lvl="2">
              <a:defRPr/>
            </a:pPr>
            <a:r>
              <a:rPr lang="en-GB" i="1" smtClean="0">
                <a:latin typeface="Times New Roman" charset="0"/>
                <a:ea typeface="+mn-ea"/>
                <a:cs typeface="Times" charset="0"/>
              </a:rPr>
              <a:t>Only re-use technology that others are also re-using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94BAC26-393D-4CE8-BC3B-03B69DDB808A}" type="slidenum">
              <a:rPr lang="en-US"/>
              <a:pPr/>
              <a:t>44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smtClean="0">
                <a:ea typeface="+mj-ea"/>
                <a:cs typeface="Times" charset="0"/>
              </a:rPr>
              <a:t>Risks when developing reusable technology</a:t>
            </a:r>
            <a:r>
              <a:rPr lang="en-US" smtClean="0">
                <a:latin typeface="Times New Roman" charset="0"/>
                <a:ea typeface="+mj-ea"/>
                <a:cs typeface="Times" charset="0"/>
              </a:rPr>
              <a:t>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924800" cy="4800600"/>
          </a:xfrm>
        </p:spPr>
        <p:txBody>
          <a:bodyPr/>
          <a:lstStyle/>
          <a:p>
            <a:pPr lvl="1"/>
            <a:r>
              <a:rPr lang="en-GB" b="1" smtClean="0">
                <a:latin typeface="Times New Roman" pitchFamily="18" charset="0"/>
              </a:rPr>
              <a:t>Investment uncertainty</a:t>
            </a:r>
            <a:r>
              <a:rPr lang="en-US" smtClean="0">
                <a:latin typeface="Times New Roman" pitchFamily="18" charset="0"/>
              </a:rPr>
              <a:t> </a:t>
            </a:r>
          </a:p>
          <a:p>
            <a:pPr lvl="2"/>
            <a:r>
              <a:rPr lang="en-GB" i="1" smtClean="0">
                <a:latin typeface="Times New Roman" pitchFamily="18" charset="0"/>
              </a:rPr>
              <a:t>Plan the development of the reusable technology, just as if it was a product for a client</a:t>
            </a:r>
            <a:r>
              <a:rPr lang="en-US" smtClean="0">
                <a:latin typeface="Times New Roman" pitchFamily="18" charset="0"/>
              </a:rPr>
              <a:t> </a:t>
            </a:r>
          </a:p>
          <a:p>
            <a:pPr lvl="1"/>
            <a:endParaRPr lang="en-GB" b="1" smtClean="0">
              <a:latin typeface="Times New Roman" pitchFamily="18" charset="0"/>
            </a:endParaRPr>
          </a:p>
          <a:p>
            <a:pPr lvl="1"/>
            <a:r>
              <a:rPr lang="en-GB" b="1" smtClean="0">
                <a:latin typeface="Times New Roman" pitchFamily="18" charset="0"/>
              </a:rPr>
              <a:t>The </a:t>
            </a:r>
            <a:r>
              <a:rPr lang="en-GB" altLang="en-US" b="1" smtClean="0">
                <a:latin typeface="Times New Roman" pitchFamily="18" charset="0"/>
              </a:rPr>
              <a:t>‘</a:t>
            </a:r>
            <a:r>
              <a:rPr lang="en-GB" b="1" smtClean="0">
                <a:latin typeface="Times New Roman" pitchFamily="18" charset="0"/>
              </a:rPr>
              <a:t>not invented here syndrome</a:t>
            </a:r>
            <a:r>
              <a:rPr lang="en-GB" altLang="en-US" b="1" smtClean="0">
                <a:latin typeface="Times New Roman" pitchFamily="18" charset="0"/>
              </a:rPr>
              <a:t>’</a:t>
            </a:r>
            <a:r>
              <a:rPr lang="en-US" altLang="ja-JP" smtClean="0">
                <a:latin typeface="Times New Roman" pitchFamily="18" charset="0"/>
              </a:rPr>
              <a:t> </a:t>
            </a:r>
          </a:p>
          <a:p>
            <a:pPr lvl="2"/>
            <a:r>
              <a:rPr lang="en-GB" i="1" smtClean="0">
                <a:latin typeface="Times New Roman" pitchFamily="18" charset="0"/>
              </a:rPr>
              <a:t>Build confidence in the reusable technology by:</a:t>
            </a:r>
          </a:p>
          <a:p>
            <a:pPr lvl="3"/>
            <a:r>
              <a:rPr lang="en-GB" sz="2400" i="1" smtClean="0">
                <a:latin typeface="Times New Roman" pitchFamily="18" charset="0"/>
              </a:rPr>
              <a:t>Guaranteeing support</a:t>
            </a:r>
          </a:p>
          <a:p>
            <a:pPr lvl="3"/>
            <a:r>
              <a:rPr lang="en-GB" sz="2400" i="1" smtClean="0">
                <a:latin typeface="Times New Roman" pitchFamily="18" charset="0"/>
              </a:rPr>
              <a:t>Ensuring it is of high quality</a:t>
            </a:r>
          </a:p>
          <a:p>
            <a:pPr lvl="3"/>
            <a:r>
              <a:rPr lang="en-GB" sz="2400" i="1" smtClean="0">
                <a:latin typeface="Times New Roman" pitchFamily="18" charset="0"/>
              </a:rPr>
              <a:t>Responding to the needs of its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63940CC4-167A-4B86-B3E6-9C43BB8AB9D0}" type="slidenum">
              <a:rPr lang="en-US"/>
              <a:pPr/>
              <a:t>45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Risk when developing reusable technology – continued</a:t>
            </a:r>
            <a:endParaRPr lang="en-GB" sz="2800" i="1" smtClean="0">
              <a:latin typeface="Times New Roman" pitchFamily="18" charset="0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GB" b="1" smtClean="0">
                <a:latin typeface="Times New Roman" charset="0"/>
                <a:ea typeface="+mn-ea"/>
                <a:cs typeface="Times" charset="0"/>
              </a:rPr>
              <a:t>Competition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2">
              <a:defRPr/>
            </a:pPr>
            <a:r>
              <a:rPr lang="en-GB" i="1" smtClean="0">
                <a:latin typeface="Times New Roman" charset="0"/>
                <a:ea typeface="+mn-ea"/>
                <a:cs typeface="Times" charset="0"/>
              </a:rPr>
              <a:t>The reusable technology must be as useful and as high quality as possible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  </a:t>
            </a:r>
          </a:p>
          <a:p>
            <a:pPr lvl="1">
              <a:defRPr/>
            </a:pPr>
            <a:endParaRPr lang="en-GB" b="1" smtClean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b="1" smtClean="0">
                <a:ea typeface="+mn-ea"/>
                <a:cs typeface="Times" charset="0"/>
              </a:rPr>
              <a:t>Divergence</a:t>
            </a:r>
            <a:r>
              <a:rPr lang="en-US" smtClean="0">
                <a:ea typeface="+mn-ea"/>
                <a:cs typeface="Times" charset="0"/>
              </a:rPr>
              <a:t> (tendency of various groups to change technology in different ways)</a:t>
            </a:r>
          </a:p>
          <a:p>
            <a:pPr lvl="2">
              <a:defRPr/>
            </a:pPr>
            <a:r>
              <a:rPr lang="en-GB" i="1" smtClean="0">
                <a:latin typeface="Times New Roman" charset="0"/>
                <a:ea typeface="+mn-ea"/>
                <a:cs typeface="Times" charset="0"/>
              </a:rPr>
              <a:t>Design it to be general enough, test it and review it in advance</a:t>
            </a:r>
            <a:r>
              <a:rPr lang="en-US" sz="1800" i="1" smtClean="0">
                <a:ea typeface="+mn-ea"/>
                <a:cs typeface="Times" charset="0"/>
              </a:rPr>
              <a:t> </a:t>
            </a:r>
            <a:r>
              <a:rPr lang="en-US" sz="1800" smtClean="0">
                <a:ea typeface="+mn-ea"/>
                <a:cs typeface="Time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BD9AEB9-AE56-41A7-A244-7658DD716DBC}" type="slidenum">
              <a:rPr lang="en-US"/>
              <a:pPr/>
              <a:t>46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smtClean="0">
                <a:ea typeface="+mj-ea"/>
                <a:cs typeface="Times" charset="0"/>
              </a:rPr>
              <a:t>Risks when adopting a client-server approach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US" b="1" smtClean="0">
                <a:latin typeface="Times New Roman" charset="0"/>
                <a:ea typeface="+mn-ea"/>
              </a:rPr>
              <a:t>Security</a:t>
            </a:r>
          </a:p>
          <a:p>
            <a:pPr lvl="2">
              <a:defRPr/>
            </a:pPr>
            <a:r>
              <a:rPr lang="en-GB" i="1" smtClean="0">
                <a:ea typeface="+mn-ea"/>
                <a:cs typeface="Times" charset="0"/>
              </a:rPr>
              <a:t>Security is a big problem with no perfect solutions: consider the use of encryption, firewalls, ...</a:t>
            </a:r>
          </a:p>
          <a:p>
            <a:pPr lvl="1">
              <a:defRPr/>
            </a:pPr>
            <a:endParaRPr lang="en-US" b="1" smtClean="0">
              <a:latin typeface="Times New Roman" charset="0"/>
              <a:ea typeface="+mn-ea"/>
            </a:endParaRPr>
          </a:p>
          <a:p>
            <a:pPr lvl="1">
              <a:defRPr/>
            </a:pPr>
            <a:r>
              <a:rPr lang="en-US" b="1" smtClean="0">
                <a:latin typeface="Times New Roman" charset="0"/>
                <a:ea typeface="+mn-ea"/>
              </a:rPr>
              <a:t>Need for adaptive maintenance</a:t>
            </a:r>
          </a:p>
          <a:p>
            <a:pPr lvl="2">
              <a:defRPr/>
            </a:pPr>
            <a:r>
              <a:rPr lang="en-GB" i="1" smtClean="0">
                <a:ea typeface="+mn-ea"/>
                <a:cs typeface="Times" charset="0"/>
              </a:rPr>
              <a:t>Ensure that all software is forward and backward compatible with other versions of clients and servers</a:t>
            </a:r>
            <a:endParaRPr lang="en-US" i="1" smtClean="0">
              <a:ea typeface="+mn-ea"/>
              <a:cs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0D5BEFB-FE88-4C41-866A-AF9FAC2B9B62}" type="slidenum">
              <a:rPr lang="en-US"/>
              <a:pPr/>
              <a:t>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Frameworks to promote reuse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A</a:t>
            </a:r>
            <a:r>
              <a:rPr lang="en-GB" dirty="0" smtClean="0">
                <a:ea typeface="+mn-ea"/>
                <a:cs typeface="Times" charset="0"/>
              </a:rPr>
              <a:t> framework is intrinsically </a:t>
            </a:r>
            <a:r>
              <a:rPr lang="en-GB" i="1" dirty="0" smtClean="0">
                <a:ea typeface="+mn-ea"/>
                <a:cs typeface="Times" charset="0"/>
              </a:rPr>
              <a:t>incomplete</a:t>
            </a:r>
            <a:endParaRPr lang="en-US" dirty="0" smtClean="0">
              <a:ea typeface="+mn-ea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Times" charset="0"/>
              </a:rPr>
              <a:t>Certain</a:t>
            </a:r>
            <a:r>
              <a:rPr lang="en-GB" dirty="0" smtClean="0">
                <a:ea typeface="+mn-ea"/>
                <a:cs typeface="Times" charset="0"/>
              </a:rPr>
              <a:t> classes or methods are used by the framework, but are missing (</a:t>
            </a:r>
            <a:r>
              <a:rPr lang="en-GB" i="1" dirty="0" smtClean="0">
                <a:solidFill>
                  <a:srgbClr val="FF0000"/>
                </a:solidFill>
                <a:ea typeface="+mn-ea"/>
                <a:cs typeface="Times" charset="0"/>
              </a:rPr>
              <a:t>slots</a:t>
            </a:r>
            <a:r>
              <a:rPr lang="en-GB" dirty="0" smtClean="0">
                <a:ea typeface="+mn-ea"/>
                <a:cs typeface="Times" charset="0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endParaRPr lang="en-GB" dirty="0" smtClean="0">
              <a:ea typeface="+mn-ea"/>
              <a:cs typeface="Times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Some functionality</a:t>
            </a:r>
            <a:r>
              <a:rPr lang="en-US" dirty="0" smtClean="0">
                <a:ea typeface="+mn-ea"/>
                <a:cs typeface="Times" charset="0"/>
              </a:rPr>
              <a:t> is</a:t>
            </a:r>
            <a:r>
              <a:rPr lang="en-GB" dirty="0" smtClean="0">
                <a:ea typeface="+mn-ea"/>
                <a:cs typeface="Times" charset="0"/>
              </a:rPr>
              <a:t> optional</a:t>
            </a:r>
          </a:p>
          <a:p>
            <a:pPr lvl="2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 Allowance is made for developer to provide it </a:t>
            </a:r>
            <a:r>
              <a:rPr lang="en-US" dirty="0" smtClean="0">
                <a:ea typeface="+mn-ea"/>
                <a:cs typeface="Times" charset="0"/>
              </a:rPr>
              <a:t>(</a:t>
            </a:r>
            <a:r>
              <a:rPr lang="en-US" i="1" dirty="0" smtClean="0">
                <a:solidFill>
                  <a:srgbClr val="FF0000"/>
                </a:solidFill>
                <a:ea typeface="+mn-ea"/>
                <a:cs typeface="Times" charset="0"/>
              </a:rPr>
              <a:t>hooks</a:t>
            </a:r>
            <a:r>
              <a:rPr lang="en-US" i="1" dirty="0" smtClean="0">
                <a:ea typeface="+mn-ea"/>
                <a:cs typeface="Times" charset="0"/>
              </a:rPr>
              <a:t> or </a:t>
            </a:r>
            <a:r>
              <a:rPr lang="en-US" i="1" dirty="0" smtClean="0">
                <a:solidFill>
                  <a:srgbClr val="FF0000"/>
                </a:solidFill>
                <a:ea typeface="+mn-ea"/>
                <a:cs typeface="Times" charset="0"/>
              </a:rPr>
              <a:t>extension points</a:t>
            </a:r>
            <a:r>
              <a:rPr lang="en-US" dirty="0" smtClean="0">
                <a:ea typeface="+mn-ea"/>
                <a:cs typeface="Times" charset="0"/>
              </a:rPr>
              <a:t>)</a:t>
            </a:r>
            <a:r>
              <a:rPr lang="en-US" dirty="0" smtClean="0">
                <a:ea typeface="+mn-ea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endParaRPr lang="en-US" dirty="0" smtClean="0">
              <a:ea typeface="+mn-ea"/>
            </a:endParaRPr>
          </a:p>
          <a:p>
            <a:pPr lvl="1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Developers use the </a:t>
            </a:r>
            <a:r>
              <a:rPr lang="en-GB" i="1" dirty="0" smtClean="0">
                <a:ea typeface="+mn-ea"/>
                <a:cs typeface="Times" charset="0"/>
              </a:rPr>
              <a:t>services</a:t>
            </a:r>
            <a:r>
              <a:rPr lang="en-GB" dirty="0" smtClean="0">
                <a:ea typeface="+mn-ea"/>
                <a:cs typeface="Times" charset="0"/>
              </a:rPr>
              <a:t> that the framework provides</a:t>
            </a:r>
          </a:p>
          <a:p>
            <a:pPr lvl="2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Taken together the services are called the Application Program Interface (</a:t>
            </a:r>
            <a:r>
              <a:rPr lang="en-GB" i="1" dirty="0" smtClean="0">
                <a:solidFill>
                  <a:srgbClr val="FF0000"/>
                </a:solidFill>
                <a:ea typeface="+mn-ea"/>
                <a:cs typeface="Times" charset="0"/>
              </a:rPr>
              <a:t>API</a:t>
            </a:r>
            <a:r>
              <a:rPr lang="en-GB" dirty="0" smtClean="0">
                <a:ea typeface="+mn-ea"/>
                <a:cs typeface="Times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9D14B82-C93E-4446-9D18-69BDABBB856A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Object-oriented frameworks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In the </a:t>
            </a:r>
            <a:r>
              <a:rPr lang="en-GB" u="sng" dirty="0" smtClean="0">
                <a:ea typeface="+mn-ea"/>
                <a:cs typeface="Times" charset="0"/>
              </a:rPr>
              <a:t>object oriented </a:t>
            </a:r>
            <a:r>
              <a:rPr lang="en-GB" dirty="0" smtClean="0">
                <a:ea typeface="+mn-ea"/>
                <a:cs typeface="Times" charset="0"/>
              </a:rPr>
              <a:t>paradigm, a framework is composed of a library of classes.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The API is defined by the set of all </a:t>
            </a:r>
            <a:r>
              <a:rPr lang="en-GB" dirty="0" smtClean="0">
                <a:solidFill>
                  <a:srgbClr val="FF0000"/>
                </a:solidFill>
                <a:ea typeface="+mn-ea"/>
                <a:cs typeface="Times" charset="0"/>
              </a:rPr>
              <a:t>public methods </a:t>
            </a:r>
            <a:r>
              <a:rPr lang="en-GB" dirty="0" smtClean="0">
                <a:ea typeface="+mn-ea"/>
                <a:cs typeface="Times" charset="0"/>
              </a:rPr>
              <a:t>of these classes.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Some of the classes will normally be abstract and there are often many Interfaces</a:t>
            </a:r>
            <a:r>
              <a:rPr lang="en-US" sz="2000" dirty="0" smtClean="0">
                <a:ea typeface="+mn-ea"/>
                <a:cs typeface="Times" charset="0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endParaRPr lang="en-US" sz="2000" dirty="0" smtClean="0">
              <a:ea typeface="+mn-ea"/>
              <a:cs typeface="Times" charset="0"/>
            </a:endParaRPr>
          </a:p>
          <a:p>
            <a:pPr marL="0" indent="0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Example: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A framework for payroll management</a:t>
            </a:r>
          </a:p>
          <a:p>
            <a:pPr lvl="1" algn="just">
              <a:lnSpc>
                <a:spcPct val="90000"/>
              </a:lnSpc>
              <a:buNone/>
              <a:defRPr/>
            </a:pPr>
            <a:r>
              <a:rPr lang="en-GB" dirty="0" smtClean="0">
                <a:cs typeface="Times" charset="0"/>
              </a:rPr>
              <a:t>    Payment, tax, deduction</a:t>
            </a:r>
            <a:endParaRPr lang="en-GB" dirty="0" smtClean="0">
              <a:ea typeface="+mn-ea"/>
              <a:cs typeface="Times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A framework for frequent buyer</a:t>
            </a:r>
            <a:r>
              <a:rPr lang="en-US" dirty="0" smtClean="0">
                <a:ea typeface="+mn-ea"/>
                <a:cs typeface="Times" charset="0"/>
              </a:rPr>
              <a:t> clubs</a:t>
            </a:r>
          </a:p>
          <a:p>
            <a:pPr lvl="1" algn="just">
              <a:lnSpc>
                <a:spcPct val="90000"/>
              </a:lnSpc>
              <a:buNone/>
              <a:defRPr/>
            </a:pPr>
            <a:r>
              <a:rPr lang="en-US" dirty="0" smtClean="0">
                <a:cs typeface="Times" charset="0"/>
              </a:rPr>
              <a:t>     frequent flier or frequent buyer for a </a:t>
            </a:r>
            <a:r>
              <a:rPr lang="en-US" dirty="0" err="1" smtClean="0">
                <a:cs typeface="Times" charset="0"/>
              </a:rPr>
              <a:t>supershop</a:t>
            </a:r>
            <a:endParaRPr lang="en-US" dirty="0" smtClean="0">
              <a:ea typeface="+mn-ea"/>
              <a:cs typeface="Times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A framework for university registration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A framework for e-commerce web sites</a:t>
            </a:r>
            <a:endParaRPr lang="en-US" dirty="0" smtClean="0">
              <a:ea typeface="+mn-ea"/>
              <a:cs typeface="Times" charset="0"/>
            </a:endParaRPr>
          </a:p>
          <a:p>
            <a:pPr lvl="1" algn="just">
              <a:lnSpc>
                <a:spcPct val="90000"/>
              </a:lnSpc>
              <a:defRPr/>
            </a:pPr>
            <a:endParaRPr lang="en-GB" dirty="0" smtClean="0">
              <a:ea typeface="+mn-ea"/>
              <a:cs typeface="Times" charset="0"/>
            </a:endParaRPr>
          </a:p>
          <a:p>
            <a:pPr lvl="1" algn="just">
              <a:lnSpc>
                <a:spcPct val="90000"/>
              </a:lnSpc>
              <a:defRPr/>
            </a:pPr>
            <a:endParaRPr lang="en-US" sz="2000" dirty="0" smtClean="0">
              <a:ea typeface="+mn-ea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000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060C8D5-ECE5-4491-8EA9-D2D050634DDD}" type="slidenum">
              <a:rPr lang="en-US"/>
              <a:pPr/>
              <a:t>7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Frameworks and product lines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lvl="1"/>
            <a:r>
              <a:rPr lang="en-US" dirty="0" smtClean="0"/>
              <a:t>A product line (or product family) is a set of products built on a common base of technology.</a:t>
            </a:r>
          </a:p>
          <a:p>
            <a:pPr lvl="2"/>
            <a:r>
              <a:rPr lang="en-US" dirty="0" smtClean="0"/>
              <a:t>The various products in the product line have </a:t>
            </a:r>
            <a:r>
              <a:rPr lang="en-US" dirty="0" smtClean="0">
                <a:solidFill>
                  <a:srgbClr val="FF0000"/>
                </a:solidFill>
              </a:rPr>
              <a:t>different features </a:t>
            </a:r>
            <a:r>
              <a:rPr lang="en-US" dirty="0" smtClean="0"/>
              <a:t>to satisfy different markets</a:t>
            </a:r>
          </a:p>
          <a:p>
            <a:pPr lvl="2"/>
            <a:r>
              <a:rPr lang="en-US" dirty="0" smtClean="0"/>
              <a:t>The software </a:t>
            </a:r>
            <a:r>
              <a:rPr lang="en-US" dirty="0" smtClean="0">
                <a:solidFill>
                  <a:srgbClr val="FF0000"/>
                </a:solidFill>
              </a:rPr>
              <a:t>common to all products </a:t>
            </a:r>
            <a:r>
              <a:rPr lang="en-US" dirty="0" smtClean="0"/>
              <a:t>is included in a framework</a:t>
            </a:r>
          </a:p>
          <a:p>
            <a:pPr lvl="2"/>
            <a:r>
              <a:rPr lang="en-US" dirty="0" smtClean="0"/>
              <a:t>Each product is produced by </a:t>
            </a:r>
            <a:r>
              <a:rPr lang="en-US" dirty="0" smtClean="0">
                <a:solidFill>
                  <a:srgbClr val="FF0000"/>
                </a:solidFill>
              </a:rPr>
              <a:t>filling the available hooks and slots</a:t>
            </a:r>
          </a:p>
          <a:p>
            <a:pPr lvl="3"/>
            <a:r>
              <a:rPr lang="en-US" dirty="0" smtClean="0"/>
              <a:t>E.g. software products offering </a:t>
            </a:r>
            <a:r>
              <a:rPr lang="ja-JP" altLang="en-US" smtClean="0">
                <a:latin typeface="Arial" pitchFamily="34" charset="0"/>
              </a:rPr>
              <a:t>‘</a:t>
            </a:r>
            <a:r>
              <a:rPr lang="en-US" altLang="ja-JP" dirty="0" smtClean="0"/>
              <a:t>demo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dirty="0" smtClean="0"/>
              <a:t>, </a:t>
            </a:r>
            <a:r>
              <a:rPr lang="ja-JP" altLang="en-US" smtClean="0">
                <a:latin typeface="Arial" pitchFamily="34" charset="0"/>
              </a:rPr>
              <a:t>‘</a:t>
            </a:r>
            <a:r>
              <a:rPr lang="en-US" altLang="ja-JP" dirty="0" err="1" smtClean="0"/>
              <a:t>lite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dirty="0" smtClean="0"/>
              <a:t> or </a:t>
            </a:r>
            <a:r>
              <a:rPr lang="ja-JP" altLang="en-US" smtClean="0">
                <a:latin typeface="Arial" pitchFamily="34" charset="0"/>
              </a:rPr>
              <a:t>‘</a:t>
            </a:r>
            <a:r>
              <a:rPr lang="en-US" altLang="ja-JP" dirty="0" smtClean="0"/>
              <a:t>pro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dirty="0" smtClean="0"/>
              <a:t> versions</a:t>
            </a:r>
          </a:p>
          <a:p>
            <a:pPr lvl="1">
              <a:buFontTx/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8682C57-8413-4B48-A956-A1BC9B57D4D7}" type="slidenum">
              <a:rPr lang="en-US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Types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of frameworks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295400"/>
            <a:ext cx="7543800" cy="4800600"/>
          </a:xfrm>
        </p:spPr>
        <p:txBody>
          <a:bodyPr/>
          <a:lstStyle/>
          <a:p>
            <a:pPr marL="0" indent="0">
              <a:buFontTx/>
              <a:buChar char="•"/>
            </a:pPr>
            <a:r>
              <a:rPr lang="en-GB" sz="2000" b="0" dirty="0" smtClean="0"/>
              <a:t>A </a:t>
            </a:r>
            <a:r>
              <a:rPr lang="en-GB" sz="2000" b="0" i="1" dirty="0" smtClean="0"/>
              <a:t>horizontal</a:t>
            </a:r>
            <a:r>
              <a:rPr lang="en-GB" sz="2000" b="0" dirty="0" smtClean="0"/>
              <a:t> framework provides general application facilities that a large number of applications can use</a:t>
            </a:r>
            <a:r>
              <a:rPr lang="en-US" sz="2000" b="0" dirty="0" smtClean="0"/>
              <a:t> </a:t>
            </a:r>
          </a:p>
          <a:p>
            <a:pPr marL="0" indent="0">
              <a:buFontTx/>
              <a:buChar char="•"/>
            </a:pPr>
            <a:r>
              <a:rPr lang="en-GB" sz="2000" b="0" dirty="0" smtClean="0"/>
              <a:t>A </a:t>
            </a:r>
            <a:r>
              <a:rPr lang="en-GB" sz="2000" b="0" i="1" dirty="0" smtClean="0"/>
              <a:t>vertical</a:t>
            </a:r>
            <a:r>
              <a:rPr lang="en-GB" sz="2000" b="0" dirty="0" smtClean="0"/>
              <a:t> framework (</a:t>
            </a:r>
            <a:r>
              <a:rPr lang="en-GB" sz="2000" b="0" i="1" dirty="0" smtClean="0"/>
              <a:t>application framework)</a:t>
            </a:r>
            <a:r>
              <a:rPr lang="en-GB" sz="2000" b="0" dirty="0" smtClean="0"/>
              <a:t> is more </a:t>
            </a:r>
            <a:r>
              <a:rPr lang="en-GB" altLang="en-US" sz="2000" b="0" dirty="0" smtClean="0"/>
              <a:t>‘</a:t>
            </a:r>
            <a:r>
              <a:rPr lang="en-GB" sz="2000" b="0" dirty="0" smtClean="0"/>
              <a:t>complete</a:t>
            </a:r>
            <a:r>
              <a:rPr lang="en-GB" altLang="en-US" sz="2000" b="0" dirty="0" smtClean="0"/>
              <a:t>’</a:t>
            </a:r>
            <a:r>
              <a:rPr lang="en-GB" sz="2000" b="0" dirty="0" smtClean="0"/>
              <a:t> but still needs some slots to be filled to adapt it to specific application needs</a:t>
            </a:r>
            <a:endParaRPr lang="en-US" sz="2000" dirty="0" smtClean="0"/>
          </a:p>
        </p:txBody>
      </p:sp>
      <p:pic>
        <p:nvPicPr>
          <p:cNvPr id="8205" name="Picture 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2798763"/>
            <a:ext cx="5867400" cy="32972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" charset="0"/>
              </a:rPr>
              <a:t>Types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" charset="0"/>
              </a:rPr>
              <a:t>of frameworks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smtClean="0"/>
              <a:t>Hybrid framework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    Composed of vertical and horizontal framework</a:t>
            </a:r>
          </a:p>
          <a:p>
            <a:pPr>
              <a:buNone/>
            </a:pPr>
            <a:r>
              <a:rPr lang="en-US" sz="2400" dirty="0" smtClean="0"/>
              <a:t>    e-commerce framework consists of horizontal and vertical e.g. secure payment framework</a:t>
            </a:r>
          </a:p>
          <a:p>
            <a:pPr>
              <a:buNone/>
            </a:pPr>
            <a:r>
              <a:rPr lang="en-US" sz="2400" b="1" dirty="0" smtClean="0"/>
              <a:t>A Java interface </a:t>
            </a:r>
            <a:r>
              <a:rPr lang="en-US" sz="2400" dirty="0" smtClean="0"/>
              <a:t>can be considered an extreme example of horizontal framework</a:t>
            </a:r>
          </a:p>
          <a:p>
            <a:pPr>
              <a:buNone/>
            </a:pPr>
            <a:r>
              <a:rPr lang="en-US" sz="2400" dirty="0" smtClean="0"/>
              <a:t>     There is no implementation.</a:t>
            </a:r>
          </a:p>
          <a:p>
            <a:pPr>
              <a:buNone/>
            </a:pPr>
            <a:r>
              <a:rPr lang="en-US" sz="2400" dirty="0" smtClean="0"/>
              <a:t>      All slots are empty and to be filled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2816</Words>
  <Application>Microsoft Office PowerPoint</Application>
  <PresentationFormat>On-screen Show (4:3)</PresentationFormat>
  <Paragraphs>503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ＭＳ Ｐゴシック</vt:lpstr>
      <vt:lpstr>Arial</vt:lpstr>
      <vt:lpstr>Calibri</vt:lpstr>
      <vt:lpstr>Courier</vt:lpstr>
      <vt:lpstr>Times</vt:lpstr>
      <vt:lpstr>Times New Roman</vt:lpstr>
      <vt:lpstr>Office Theme</vt:lpstr>
      <vt:lpstr>PowerPoint Presentation</vt:lpstr>
      <vt:lpstr> Building on the Experience of Others </vt:lpstr>
      <vt:lpstr> Building on the Experience of Others </vt:lpstr>
      <vt:lpstr> Frameworks: Reusable Subsystems </vt:lpstr>
      <vt:lpstr>Frameworks to promote reuse</vt:lpstr>
      <vt:lpstr>Object-oriented frameworks</vt:lpstr>
      <vt:lpstr>Frameworks and product lines</vt:lpstr>
      <vt:lpstr>Types of frameworks</vt:lpstr>
      <vt:lpstr>Types of frameworks</vt:lpstr>
      <vt:lpstr> The Client-Server Architecture</vt:lpstr>
      <vt:lpstr>Example of client-server systems</vt:lpstr>
      <vt:lpstr>A server program communicating with two client programs </vt:lpstr>
      <vt:lpstr>Activities of a server</vt:lpstr>
      <vt:lpstr>Activities of a client</vt:lpstr>
      <vt:lpstr>Threads in a client-server system </vt:lpstr>
      <vt:lpstr>Thin- versus fat-client systems </vt:lpstr>
      <vt:lpstr>Communications protocols </vt:lpstr>
      <vt:lpstr>Tasks to perform to develop  client-server applications</vt:lpstr>
      <vt:lpstr>Advantages of client-server systems</vt:lpstr>
      <vt:lpstr> Technology Needed to Build Client-Server Systems </vt:lpstr>
      <vt:lpstr>Establishing a connection in Java </vt:lpstr>
      <vt:lpstr>Exchanging information in Java</vt:lpstr>
      <vt:lpstr>Sending and receiving messages</vt:lpstr>
      <vt:lpstr> The Object Client-Server Framework       (OCSF) </vt:lpstr>
      <vt:lpstr>Using OCSF</vt:lpstr>
      <vt:lpstr> The Client Side</vt:lpstr>
      <vt:lpstr>The public interface of AbstractClient </vt:lpstr>
      <vt:lpstr>The callback methods of AbstractClient </vt:lpstr>
      <vt:lpstr>Using AbstractClient</vt:lpstr>
      <vt:lpstr>Internals of AbstractClient</vt:lpstr>
      <vt:lpstr> The Server Side</vt:lpstr>
      <vt:lpstr>The public interface of AbstractServer </vt:lpstr>
      <vt:lpstr>The callback methods of AbstractServer </vt:lpstr>
      <vt:lpstr>The public interface of ConnectionToClient</vt:lpstr>
      <vt:lpstr>Using AbstractServer and ConnectionToClient </vt:lpstr>
      <vt:lpstr>Internals of AbstractServer and ConnectionToClient</vt:lpstr>
      <vt:lpstr> An Instant Messaging Application: SimpleChat </vt:lpstr>
      <vt:lpstr>The server</vt:lpstr>
      <vt:lpstr>Key code in  EchoServer</vt:lpstr>
      <vt:lpstr>The client</vt:lpstr>
      <vt:lpstr>Key code in ChatClient</vt:lpstr>
      <vt:lpstr>Key code in ChatClient - continued</vt:lpstr>
      <vt:lpstr> Risks when reusing technology</vt:lpstr>
      <vt:lpstr>Risks when developing reusable technology </vt:lpstr>
      <vt:lpstr>Risk when developing reusable technology – continued</vt:lpstr>
      <vt:lpstr>Risks when adopting a client-server approach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Software Engineering</dc:title>
  <dc:creator>Jakaria</dc:creator>
  <cp:lastModifiedBy>Microsoft account</cp:lastModifiedBy>
  <cp:revision>161</cp:revision>
  <dcterms:created xsi:type="dcterms:W3CDTF">2006-08-16T00:00:00Z</dcterms:created>
  <dcterms:modified xsi:type="dcterms:W3CDTF">2015-06-14T07:19:09Z</dcterms:modified>
</cp:coreProperties>
</file>