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3" r:id="rId36"/>
    <p:sldId id="29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B8BC4-9E2B-4A20-8527-55F01CF959B3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A7779-3623-433B-8357-354DA558D7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60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C2DC2FF-3295-4BE7-9C5F-4C6F373C650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1833" y="686543"/>
            <a:ext cx="4554335" cy="3428022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929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AAEE652-C0DF-4658-B1BF-D648782304A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9320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C5278BE-1243-4DB5-B96B-77ED32D5E95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50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D1C33EE-A8B8-428F-909E-659E4137DAA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020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7BB743B-24A0-4722-B4AD-60B9496DA38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2346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C5E3B91-6C1B-44B2-8340-8BFC07E9739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674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0D79B8C-BBA1-4CFF-88B3-7A0AFA3D6EF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4185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CAD21A1-567A-4344-9F1B-4FBD395E6D9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5421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95545AA-7BBE-4D8C-A945-6D57271714B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3704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D69A4CB-42D2-40A3-B0F1-88B1029E259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83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97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6308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B440809-09D8-48AB-95C0-D4AC35DF090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965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3C52B2E-0C63-48AE-86DC-8C0F2AE898E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54049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5CD1BCE-B99D-4777-9BAD-C38107AE0EF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6043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4CC325F-F16C-4A57-8EB5-4C60CE408F3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98615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C7AF7AA-E4EE-4A3E-AE2A-E934CBEAF7E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75246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60D283D-4953-45F6-9273-84E84916C68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35744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FFB69F0-5478-4173-BF41-3A7A733F463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97063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3D5E53D-2023-4E17-B3F3-535BC891D25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3038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AE790A4-EBB2-4E05-80C8-8F1E15B3667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314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C8FF1A1-2C31-4107-A912-C0B101775C0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9780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2C1E387-76D3-4923-9302-C7698A8B237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86188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9C302D3-4017-4D2C-AA26-A6AAA8ACF35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6104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9DC71C0-C391-4464-B4F5-CB1A2DF652A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13377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5D0FA86-5A91-4031-8E9D-2F5316C0331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56660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075FAEF-F626-4EAF-A7C7-667FFFB1F8D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99357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53F1AE7-5F1C-465E-BE64-41B0D7253AF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3066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C6EE84D-8E9C-4960-B485-AB1BA369B8E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5702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13131B8-9A6B-4B3B-BF29-1A59A13D607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5779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B1EF7F1-2597-4840-BAC1-D9C3A2C280C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5185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14AE4AB-7ABA-40BC-8813-B5A44276A89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5190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47BA05F-9847-43CE-A48E-3949C5013F4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3297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93399E0-8655-4105-8625-FD53D98891F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204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74E7753-7FB4-4569-93F6-FDCC9ACC9E1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4225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914400" y="1676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/>
          <a:lstStyle/>
          <a:p>
            <a:pPr algn="ctr">
              <a:defRPr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</a:rPr>
              <a:t>Object-Oriented Software Engineering</a:t>
            </a:r>
            <a:b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</a:rPr>
              <a:t>Practical Software Development using UML and Java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276600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Chapter 4: 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charset="0"/>
              </a:rPr>
              <a:t>Developing Requirements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Functional Requirements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lvl="1" fontAlgn="auto">
              <a:spcAft>
                <a:spcPts val="0"/>
              </a:spcAft>
              <a:defRPr/>
            </a:pPr>
            <a:r>
              <a:rPr lang="en-GB" dirty="0"/>
              <a:t>What </a:t>
            </a:r>
            <a:r>
              <a:rPr lang="en-GB" i="1" dirty="0"/>
              <a:t>inputs</a:t>
            </a:r>
            <a:r>
              <a:rPr lang="en-GB" dirty="0"/>
              <a:t> the system should accept</a:t>
            </a:r>
            <a:endParaRPr lang="en-US" dirty="0"/>
          </a:p>
          <a:p>
            <a:pPr lvl="1" fontAlgn="auto">
              <a:spcAft>
                <a:spcPts val="0"/>
              </a:spcAft>
              <a:defRPr/>
            </a:pPr>
            <a:endParaRPr lang="en-US" dirty="0"/>
          </a:p>
          <a:p>
            <a:pPr lvl="1" fontAlgn="auto">
              <a:spcAft>
                <a:spcPts val="0"/>
              </a:spcAft>
              <a:defRPr/>
            </a:pPr>
            <a:r>
              <a:rPr lang="en-GB" dirty="0"/>
              <a:t>What </a:t>
            </a:r>
            <a:r>
              <a:rPr lang="en-GB" i="1" dirty="0"/>
              <a:t>outputs</a:t>
            </a:r>
            <a:r>
              <a:rPr lang="en-GB" dirty="0"/>
              <a:t> the system should produce</a:t>
            </a:r>
            <a:endParaRPr lang="en-US" dirty="0"/>
          </a:p>
          <a:p>
            <a:pPr lvl="1" fontAlgn="auto">
              <a:spcAft>
                <a:spcPts val="0"/>
              </a:spcAft>
              <a:defRPr/>
            </a:pPr>
            <a:endParaRPr lang="en-US" dirty="0"/>
          </a:p>
          <a:p>
            <a:pPr lvl="1" fontAlgn="auto">
              <a:spcAft>
                <a:spcPts val="0"/>
              </a:spcAft>
              <a:defRPr/>
            </a:pPr>
            <a:r>
              <a:rPr lang="en-GB" dirty="0"/>
              <a:t>What data the system should </a:t>
            </a:r>
            <a:r>
              <a:rPr lang="en-GB" i="1" dirty="0"/>
              <a:t>store</a:t>
            </a:r>
            <a:r>
              <a:rPr lang="en-GB" dirty="0"/>
              <a:t>  that other systems might use</a:t>
            </a:r>
            <a:endParaRPr lang="en-US" dirty="0"/>
          </a:p>
          <a:p>
            <a:pPr lvl="1" fontAlgn="auto">
              <a:spcAft>
                <a:spcPts val="0"/>
              </a:spcAft>
              <a:defRPr/>
            </a:pPr>
            <a:endParaRPr lang="en-US" dirty="0"/>
          </a:p>
          <a:p>
            <a:pPr lvl="1" fontAlgn="auto">
              <a:spcAft>
                <a:spcPts val="0"/>
              </a:spcAft>
              <a:defRPr/>
            </a:pPr>
            <a:r>
              <a:rPr lang="en-GB" dirty="0"/>
              <a:t>What </a:t>
            </a:r>
            <a:r>
              <a:rPr lang="en-GB" i="1" dirty="0"/>
              <a:t>computations</a:t>
            </a:r>
            <a:r>
              <a:rPr lang="en-GB" dirty="0"/>
              <a:t> the system should perform</a:t>
            </a:r>
            <a:endParaRPr lang="en-US" dirty="0"/>
          </a:p>
          <a:p>
            <a:pPr lvl="1" fontAlgn="auto">
              <a:spcAft>
                <a:spcPts val="0"/>
              </a:spcAft>
              <a:defRPr/>
            </a:pPr>
            <a:endParaRPr lang="en-US" dirty="0"/>
          </a:p>
          <a:p>
            <a:pPr lvl="1" fontAlgn="auto">
              <a:spcAft>
                <a:spcPts val="0"/>
              </a:spcAft>
              <a:defRPr/>
            </a:pPr>
            <a:r>
              <a:rPr lang="en-GB" dirty="0"/>
              <a:t>The </a:t>
            </a:r>
            <a:r>
              <a:rPr lang="en-GB" i="1" dirty="0"/>
              <a:t>timing and synchronization</a:t>
            </a:r>
            <a:r>
              <a:rPr lang="en-GB" dirty="0"/>
              <a:t> of the above</a:t>
            </a:r>
            <a:r>
              <a:rPr lang="en-US" dirty="0"/>
              <a:t> </a:t>
            </a:r>
          </a:p>
          <a:p>
            <a:pPr lvl="1"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568324AF-A83B-4D66-A684-CF20AF8318B8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Quality Requirements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143000"/>
            <a:ext cx="7848600" cy="4800600"/>
          </a:xfrm>
        </p:spPr>
        <p:txBody>
          <a:bodyPr rtlCol="0">
            <a:normAutofit fontScale="92500" lnSpcReduction="10000"/>
          </a:bodyPr>
          <a:lstStyle/>
          <a:p>
            <a:pPr marL="0" indent="0" fontAlgn="auto">
              <a:spcAft>
                <a:spcPts val="0"/>
              </a:spcAft>
              <a:defRPr/>
            </a:pPr>
            <a:r>
              <a:rPr lang="en-GB"/>
              <a:t>All must be verifiable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GB"/>
              <a:t>Examples: Constraints on</a:t>
            </a:r>
            <a:r>
              <a:rPr lang="en-US"/>
              <a:t> </a:t>
            </a:r>
            <a:r>
              <a:rPr lang="en-GB"/>
              <a:t>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GB"/>
              <a:t>Response time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/>
              <a:t>Throughput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GB"/>
              <a:t>Resource usage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/>
              <a:t>Reliability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/>
              <a:t>Availability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/>
              <a:t>Recovery from failure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/>
              <a:t>Allowances for maintainability and enhancement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/>
              <a:t>Allowances for reusability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45A90280-02CD-42F5-A037-079597CA3831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2747963" y="2300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Use-Cases: describing how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user will use the system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381000" indent="-381000" fontAlgn="auto">
              <a:spcAft>
                <a:spcPts val="0"/>
              </a:spcAft>
              <a:defRPr/>
            </a:pPr>
            <a:r>
              <a:rPr lang="en-GB"/>
              <a:t>A </a:t>
            </a:r>
            <a:r>
              <a:rPr lang="en-GB" i="1"/>
              <a:t>use case</a:t>
            </a:r>
            <a:r>
              <a:rPr lang="en-GB"/>
              <a:t> is a typical sequence of actions that a user performs in order to complete a given task</a:t>
            </a:r>
          </a:p>
          <a:p>
            <a:pPr marL="571500" lvl="1" indent="-381000" fontAlgn="auto">
              <a:spcAft>
                <a:spcPts val="0"/>
              </a:spcAft>
              <a:defRPr/>
            </a:pPr>
            <a:r>
              <a:rPr lang="en-GB"/>
              <a:t>The objective of </a:t>
            </a:r>
            <a:r>
              <a:rPr lang="en-GB" i="1"/>
              <a:t>use case analysis</a:t>
            </a:r>
            <a:r>
              <a:rPr lang="en-GB"/>
              <a:t> is to model the system from the point of view of</a:t>
            </a:r>
          </a:p>
          <a:p>
            <a:pPr marL="957263" lvl="2" indent="-381000" fontAlgn="auto">
              <a:spcAft>
                <a:spcPts val="0"/>
              </a:spcAft>
              <a:buFontTx/>
              <a:buNone/>
              <a:defRPr/>
            </a:pPr>
            <a:r>
              <a:rPr lang="en-GB"/>
              <a:t>… how users interact with this system</a:t>
            </a:r>
          </a:p>
          <a:p>
            <a:pPr marL="957263" lvl="2" indent="-381000" fontAlgn="auto">
              <a:spcAft>
                <a:spcPts val="0"/>
              </a:spcAft>
              <a:buFontTx/>
              <a:buNone/>
              <a:defRPr/>
            </a:pPr>
            <a:r>
              <a:rPr lang="en-GB"/>
              <a:t>… when trying to achieve their objectives. </a:t>
            </a:r>
          </a:p>
          <a:p>
            <a:pPr marL="957263" lvl="2" indent="-381000" fontAlgn="auto">
              <a:spcAft>
                <a:spcPts val="0"/>
              </a:spcAft>
              <a:buFontTx/>
              <a:buNone/>
              <a:defRPr/>
            </a:pPr>
            <a:r>
              <a:rPr lang="en-GB"/>
              <a:t>It is one of the key activities in requirements analysis</a:t>
            </a:r>
          </a:p>
          <a:p>
            <a:pPr marL="571500" lvl="1" indent="-381000" fontAlgn="auto">
              <a:spcAft>
                <a:spcPts val="0"/>
              </a:spcAft>
              <a:defRPr/>
            </a:pPr>
            <a:r>
              <a:rPr lang="en-GB"/>
              <a:t>A </a:t>
            </a:r>
            <a:r>
              <a:rPr lang="en-GB" i="1"/>
              <a:t>use case model</a:t>
            </a:r>
            <a:r>
              <a:rPr lang="en-GB"/>
              <a:t> consists of</a:t>
            </a:r>
          </a:p>
          <a:p>
            <a:pPr marL="957263" lvl="2" indent="-381000" fontAlgn="auto">
              <a:spcAft>
                <a:spcPts val="0"/>
              </a:spcAft>
              <a:defRPr/>
            </a:pPr>
            <a:r>
              <a:rPr lang="en-GB"/>
              <a:t>a set of use cases</a:t>
            </a:r>
          </a:p>
          <a:p>
            <a:pPr marL="957263" lvl="2" indent="-381000" fontAlgn="auto">
              <a:spcAft>
                <a:spcPts val="0"/>
              </a:spcAft>
              <a:defRPr/>
            </a:pPr>
            <a:r>
              <a:rPr lang="en-GB"/>
              <a:t>an optional description or diagram indicating how they are related</a:t>
            </a:r>
            <a:r>
              <a:rPr lang="en-US"/>
              <a:t>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A645909E-633F-4005-A914-0926FF6E8807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 cases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125538"/>
            <a:ext cx="7543800" cy="5046662"/>
          </a:xfrm>
        </p:spPr>
        <p:txBody>
          <a:bodyPr rtlCol="0">
            <a:normAutofit fontScale="92500" lnSpcReduction="10000"/>
          </a:bodyPr>
          <a:lstStyle/>
          <a:p>
            <a:pPr marL="0" indent="0" fontAlgn="auto">
              <a:spcAft>
                <a:spcPts val="0"/>
              </a:spcAft>
              <a:defRPr/>
            </a:pPr>
            <a:r>
              <a:rPr lang="en-GB"/>
              <a:t>A use case should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GB"/>
              <a:t>Cover a </a:t>
            </a:r>
            <a:r>
              <a:rPr lang="en-GB" i="1"/>
              <a:t>sequence of steps</a:t>
            </a:r>
            <a:r>
              <a:rPr lang="en-GB"/>
              <a:t> </a:t>
            </a:r>
          </a:p>
          <a:p>
            <a:pPr lvl="1" fontAlgn="auto">
              <a:spcAft>
                <a:spcPts val="0"/>
              </a:spcAft>
              <a:defRPr/>
            </a:pPr>
            <a:endParaRPr lang="en-GB"/>
          </a:p>
          <a:p>
            <a:pPr lvl="1" fontAlgn="auto">
              <a:spcAft>
                <a:spcPts val="0"/>
              </a:spcAft>
              <a:defRPr/>
            </a:pPr>
            <a:r>
              <a:rPr lang="en-GB"/>
              <a:t>Describe the </a:t>
            </a:r>
            <a:r>
              <a:rPr lang="en-GB" i="1"/>
              <a:t>user</a:t>
            </a:r>
            <a:r>
              <a:rPr lang="en-GB" altLang="en-US" i="1"/>
              <a:t>’</a:t>
            </a:r>
            <a:r>
              <a:rPr lang="en-GB" i="1"/>
              <a:t>s interaction</a:t>
            </a:r>
            <a:r>
              <a:rPr lang="en-GB"/>
              <a:t> with the system ...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GB" u="sng"/>
              <a:t>Not</a:t>
            </a:r>
            <a:r>
              <a:rPr lang="en-GB"/>
              <a:t> the computations the system performs</a:t>
            </a:r>
            <a:r>
              <a:rPr lang="en-US"/>
              <a:t>.</a:t>
            </a:r>
          </a:p>
          <a:p>
            <a:pPr lvl="1" fontAlgn="auto">
              <a:spcAft>
                <a:spcPts val="0"/>
              </a:spcAft>
              <a:defRPr/>
            </a:pPr>
            <a:endParaRPr lang="en-GB"/>
          </a:p>
          <a:p>
            <a:pPr lvl="1" fontAlgn="auto">
              <a:spcAft>
                <a:spcPts val="0"/>
              </a:spcAft>
              <a:defRPr/>
            </a:pPr>
            <a:r>
              <a:rPr lang="en-GB"/>
              <a:t>Be as </a:t>
            </a:r>
            <a:r>
              <a:rPr lang="en-GB" i="1"/>
              <a:t>independent</a:t>
            </a:r>
            <a:r>
              <a:rPr lang="en-GB"/>
              <a:t> as possible from any particular user interface design</a:t>
            </a:r>
            <a:r>
              <a:rPr lang="en-US"/>
              <a:t>.</a:t>
            </a:r>
          </a:p>
          <a:p>
            <a:pPr lvl="1" fontAlgn="auto">
              <a:spcAft>
                <a:spcPts val="0"/>
              </a:spcAft>
              <a:defRPr/>
            </a:pPr>
            <a:endParaRPr lang="en-US"/>
          </a:p>
          <a:p>
            <a:pPr lvl="1" fontAlgn="auto">
              <a:spcAft>
                <a:spcPts val="0"/>
              </a:spcAft>
              <a:defRPr/>
            </a:pPr>
            <a:r>
              <a:rPr lang="en-GB"/>
              <a:t>Only include actions in which the actor interacts with the computer</a:t>
            </a:r>
            <a:r>
              <a:rPr lang="en-US"/>
              <a:t>.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u="sng"/>
              <a:t>Not</a:t>
            </a:r>
            <a:r>
              <a:rPr lang="en-US"/>
              <a:t> actions a user does manually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A8FC532E-055D-4A68-A14F-98972D7EA9CF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How to describe a single use case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371600"/>
            <a:ext cx="8077200" cy="4800600"/>
          </a:xfrm>
        </p:spPr>
        <p:txBody>
          <a:bodyPr rtlCol="0">
            <a:normAutofit fontScale="85000" lnSpcReduction="20000"/>
          </a:bodyPr>
          <a:lstStyle/>
          <a:p>
            <a:pPr marL="0" indent="0" algn="just" fontAlgn="auto">
              <a:spcAft>
                <a:spcPts val="0"/>
              </a:spcAft>
              <a:defRPr/>
            </a:pPr>
            <a:r>
              <a:rPr lang="en-GB" dirty="0">
                <a:cs typeface="Times New Roman" charset="0"/>
              </a:rPr>
              <a:t>A. Name: Short and descriptive.</a:t>
            </a:r>
          </a:p>
          <a:p>
            <a:pPr marL="0" indent="0" algn="just" fontAlgn="auto">
              <a:spcAft>
                <a:spcPts val="0"/>
              </a:spcAft>
              <a:defRPr/>
            </a:pPr>
            <a:r>
              <a:rPr lang="en-GB" dirty="0">
                <a:cs typeface="Times New Roman" charset="0"/>
              </a:rPr>
              <a:t>B. Actors: Types of users that will do this</a:t>
            </a:r>
          </a:p>
          <a:p>
            <a:pPr marL="0" indent="0" algn="just" fontAlgn="auto">
              <a:spcAft>
                <a:spcPts val="0"/>
              </a:spcAft>
              <a:defRPr/>
            </a:pPr>
            <a:r>
              <a:rPr lang="en-GB" dirty="0">
                <a:cs typeface="Times New Roman" charset="0"/>
              </a:rPr>
              <a:t>C. Goals: What are the actors trying to achieve.</a:t>
            </a:r>
          </a:p>
          <a:p>
            <a:pPr marL="0" indent="0" algn="just" fontAlgn="auto">
              <a:spcAft>
                <a:spcPts val="0"/>
              </a:spcAft>
              <a:defRPr/>
            </a:pPr>
            <a:r>
              <a:rPr lang="en-GB" dirty="0">
                <a:cs typeface="Times New Roman" charset="0"/>
              </a:rPr>
              <a:t>D. Preconditions: State of the system before the use case.</a:t>
            </a:r>
          </a:p>
          <a:p>
            <a:pPr marL="0" indent="0" algn="just" fontAlgn="auto">
              <a:spcAft>
                <a:spcPts val="0"/>
              </a:spcAft>
              <a:defRPr/>
            </a:pPr>
            <a:r>
              <a:rPr lang="en-GB" dirty="0">
                <a:cs typeface="Times New Roman" charset="0"/>
              </a:rPr>
              <a:t>E. Summary: Short informal description.</a:t>
            </a:r>
          </a:p>
          <a:p>
            <a:pPr marL="0" indent="0" algn="just" fontAlgn="auto">
              <a:spcAft>
                <a:spcPts val="0"/>
              </a:spcAft>
              <a:defRPr/>
            </a:pPr>
            <a:r>
              <a:rPr lang="en-GB" dirty="0">
                <a:cs typeface="Times New Roman" charset="0"/>
              </a:rPr>
              <a:t>F. Related use cases.</a:t>
            </a:r>
          </a:p>
          <a:p>
            <a:pPr marL="0" indent="0" algn="just" fontAlgn="auto">
              <a:spcAft>
                <a:spcPts val="0"/>
              </a:spcAft>
              <a:defRPr/>
            </a:pPr>
            <a:r>
              <a:rPr lang="en-GB" dirty="0">
                <a:solidFill>
                  <a:srgbClr val="FF0000"/>
                </a:solidFill>
                <a:cs typeface="Times New Roman" charset="0"/>
              </a:rPr>
              <a:t>G. Steps: Describe each step using a 2-column format</a:t>
            </a:r>
            <a:r>
              <a:rPr lang="en-GB" dirty="0">
                <a:cs typeface="Times New Roman" charset="0"/>
              </a:rPr>
              <a:t>.</a:t>
            </a:r>
          </a:p>
          <a:p>
            <a:pPr marL="0" indent="0" algn="just" fontAlgn="auto">
              <a:spcAft>
                <a:spcPts val="0"/>
              </a:spcAft>
              <a:defRPr/>
            </a:pPr>
            <a:r>
              <a:rPr lang="en-GB" dirty="0">
                <a:cs typeface="Times New Roman" charset="0"/>
              </a:rPr>
              <a:t>H. </a:t>
            </a:r>
            <a:r>
              <a:rPr lang="en-GB" dirty="0" err="1">
                <a:cs typeface="Times New Roman" charset="0"/>
              </a:rPr>
              <a:t>Postconditions</a:t>
            </a:r>
            <a:r>
              <a:rPr lang="en-GB" dirty="0">
                <a:cs typeface="Times New Roman" charset="0"/>
              </a:rPr>
              <a:t>: State of the system after completion.</a:t>
            </a:r>
          </a:p>
          <a:p>
            <a:pPr marL="0" indent="0" algn="just" fontAlgn="auto">
              <a:spcAft>
                <a:spcPts val="0"/>
              </a:spcAft>
              <a:defRPr/>
            </a:pPr>
            <a:endParaRPr lang="en-GB" dirty="0">
              <a:cs typeface="Times New Roman" charset="0"/>
            </a:endParaRPr>
          </a:p>
          <a:p>
            <a:pPr marL="0" indent="0" algn="just" fontAlgn="auto">
              <a:spcAft>
                <a:spcPts val="0"/>
              </a:spcAft>
              <a:defRPr/>
            </a:pPr>
            <a:r>
              <a:rPr lang="en-GB" dirty="0">
                <a:cs typeface="Times New Roman" charset="0"/>
              </a:rPr>
              <a:t>A and G are the most important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8E839FE2-5572-4A96-B202-2349A948BBA1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 case diagrams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A23A2A1D-1996-4FCE-A78C-B8A8F3258C2A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209675"/>
            <a:ext cx="6324600" cy="428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Extensions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GB">
                <a:cs typeface="Times New Roman" pitchFamily="18" charset="0"/>
              </a:rPr>
              <a:t>Used to make </a:t>
            </a:r>
            <a:r>
              <a:rPr lang="en-GB" i="1">
                <a:cs typeface="Times New Roman" pitchFamily="18" charset="0"/>
              </a:rPr>
              <a:t>optional</a:t>
            </a:r>
            <a:r>
              <a:rPr lang="en-GB">
                <a:cs typeface="Times New Roman" pitchFamily="18" charset="0"/>
              </a:rPr>
              <a:t> interactions explicit or to handle </a:t>
            </a:r>
            <a:r>
              <a:rPr lang="en-GB" i="1">
                <a:cs typeface="Times New Roman" pitchFamily="18" charset="0"/>
              </a:rPr>
              <a:t>exceptional</a:t>
            </a:r>
            <a:r>
              <a:rPr lang="en-GB">
                <a:cs typeface="Times New Roman" pitchFamily="18" charset="0"/>
              </a:rPr>
              <a:t> cases. </a:t>
            </a:r>
          </a:p>
          <a:p>
            <a:pPr lvl="1" algn="just"/>
            <a:endParaRPr lang="en-GB">
              <a:cs typeface="Times New Roman" pitchFamily="18" charset="0"/>
            </a:endParaRPr>
          </a:p>
          <a:p>
            <a:pPr lvl="1" algn="just"/>
            <a:r>
              <a:rPr lang="en-GB">
                <a:cs typeface="Times New Roman" pitchFamily="18" charset="0"/>
              </a:rPr>
              <a:t>Keep the description of the basic use case simple.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4514BF6C-31F4-4158-BB7B-C48FC57D406A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02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Generalizations</a:t>
            </a:r>
            <a:r>
              <a:rPr lang="en-GB" dirty="0"/>
              <a:t> 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GB" dirty="0"/>
              <a:t>Much like </a:t>
            </a:r>
            <a:r>
              <a:rPr lang="en-GB" dirty="0" err="1"/>
              <a:t>superclasses</a:t>
            </a:r>
            <a:r>
              <a:rPr lang="en-GB" dirty="0"/>
              <a:t> in a class diagram. 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A generalized use case represents </a:t>
            </a:r>
            <a:r>
              <a:rPr lang="en-GB" i="1" dirty="0"/>
              <a:t>several similar</a:t>
            </a:r>
            <a:r>
              <a:rPr lang="en-GB" dirty="0"/>
              <a:t> use cases. 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One or more specializations provides details of the similar use cases.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E2823A2A-C99B-4CFE-AD57-304C80398D37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charset="0"/>
              </a:rPr>
              <a:t>Inclusions</a:t>
            </a:r>
            <a:r>
              <a:rPr lang="en-GB" dirty="0">
                <a:cs typeface="Times New Roman" charset="0"/>
              </a:rPr>
              <a:t> 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lvl="1" algn="just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GB" dirty="0">
                <a:cs typeface="Times New Roman" charset="0"/>
              </a:rPr>
              <a:t>Allow one to express </a:t>
            </a:r>
            <a:r>
              <a:rPr lang="en-GB" i="1" dirty="0">
                <a:cs typeface="Times New Roman" charset="0"/>
              </a:rPr>
              <a:t>commonality</a:t>
            </a:r>
            <a:r>
              <a:rPr lang="en-GB" dirty="0">
                <a:cs typeface="Times New Roman" charset="0"/>
              </a:rPr>
              <a:t> between several different use cases. </a:t>
            </a:r>
          </a:p>
          <a:p>
            <a:pPr lvl="1" algn="just" fontAlgn="auto">
              <a:lnSpc>
                <a:spcPct val="90000"/>
              </a:lnSpc>
              <a:spcAft>
                <a:spcPts val="0"/>
              </a:spcAft>
              <a:defRPr/>
            </a:pPr>
            <a:endParaRPr lang="en-GB" dirty="0">
              <a:cs typeface="Times New Roman" charset="0"/>
            </a:endParaRPr>
          </a:p>
          <a:p>
            <a:pPr lvl="1" algn="just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GB" dirty="0">
                <a:cs typeface="Times New Roman" charset="0"/>
              </a:rPr>
              <a:t>Are included in other use cases</a:t>
            </a:r>
          </a:p>
          <a:p>
            <a:pPr lvl="2" algn="just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GB" dirty="0">
                <a:cs typeface="Times New Roman" charset="0"/>
              </a:rPr>
              <a:t>Even very different use cases can share sequence of actions.</a:t>
            </a:r>
          </a:p>
          <a:p>
            <a:pPr lvl="2" algn="just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GB" dirty="0">
                <a:cs typeface="Times New Roman" charset="0"/>
              </a:rPr>
              <a:t>Enable you to avoid repeating details in multiple use cases.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endParaRPr lang="en-GB" dirty="0">
              <a:cs typeface="Times New Roman" charset="0"/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GB" dirty="0">
                <a:cs typeface="Times New Roman" charset="0"/>
              </a:rPr>
              <a:t>Represent the performing of a </a:t>
            </a:r>
            <a:r>
              <a:rPr lang="en-GB" i="1" dirty="0">
                <a:cs typeface="Times New Roman" charset="0"/>
              </a:rPr>
              <a:t>lower-level task</a:t>
            </a:r>
            <a:r>
              <a:rPr lang="en-GB" dirty="0">
                <a:cs typeface="Times New Roman" charset="0"/>
              </a:rPr>
              <a:t> with a lower-level goal.</a:t>
            </a:r>
            <a:br>
              <a:rPr lang="en-GB" dirty="0">
                <a:cs typeface="Times New Roman" charset="0"/>
              </a:rPr>
            </a:br>
            <a:endParaRPr lang="en-GB" dirty="0">
              <a:cs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C3D95C74-3DEF-45A9-8D67-E89B2522C421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 of generalization, extension and inclusion</a:t>
            </a:r>
          </a:p>
        </p:txBody>
      </p:sp>
      <p:pic>
        <p:nvPicPr>
          <p:cNvPr id="25603" name="Picture 59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084263" y="1600200"/>
            <a:ext cx="6975475" cy="4525963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0788882A-353A-42B8-9FE0-3428FB3011FB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Domain Analysis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marL="0" indent="0" fontAlgn="auto">
              <a:spcAft>
                <a:spcPts val="0"/>
              </a:spcAft>
              <a:defRPr/>
            </a:pPr>
            <a:r>
              <a:rPr lang="en-US" dirty="0"/>
              <a:t>T</a:t>
            </a:r>
            <a:r>
              <a:rPr lang="en-GB" dirty="0"/>
              <a:t>he process by which a software engineer learns about the domain to better understand the problem</a:t>
            </a:r>
            <a:r>
              <a:rPr lang="en-US" dirty="0"/>
              <a:t>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T</a:t>
            </a:r>
            <a:r>
              <a:rPr lang="en-GB" dirty="0"/>
              <a:t>he </a:t>
            </a:r>
            <a:r>
              <a:rPr lang="en-GB" i="1" dirty="0"/>
              <a:t>domain</a:t>
            </a:r>
            <a:r>
              <a:rPr lang="en-GB" dirty="0"/>
              <a:t> is the </a:t>
            </a:r>
            <a:r>
              <a:rPr lang="en-GB" dirty="0">
                <a:solidFill>
                  <a:srgbClr val="FF0000"/>
                </a:solidFill>
              </a:rPr>
              <a:t>general field of business or technology</a:t>
            </a:r>
            <a:r>
              <a:rPr lang="en-GB" dirty="0"/>
              <a:t> in which the clients will use the software</a:t>
            </a:r>
            <a:endParaRPr lang="en-US" dirty="0"/>
          </a:p>
          <a:p>
            <a:pPr lvl="1" fontAlgn="auto">
              <a:spcAft>
                <a:spcPts val="0"/>
              </a:spcAft>
              <a:defRPr/>
            </a:pPr>
            <a:r>
              <a:rPr lang="en-GB" dirty="0"/>
              <a:t>A </a:t>
            </a:r>
            <a:r>
              <a:rPr lang="en-GB" i="1" dirty="0"/>
              <a:t>domain expert</a:t>
            </a:r>
            <a:r>
              <a:rPr lang="en-GB" dirty="0"/>
              <a:t> is a person who has a deep  </a:t>
            </a:r>
            <a:r>
              <a:rPr lang="en-US" dirty="0"/>
              <a:t>knowledge of the domain</a:t>
            </a:r>
          </a:p>
          <a:p>
            <a:pPr lvl="1" fontAlgn="auto">
              <a:spcAft>
                <a:spcPts val="0"/>
              </a:spcAft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/>
              <a:t>Benefits of performing domain analysis: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Faster development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Better system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Anticipation of extensions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F564CAB9-2DCF-4254-B7E3-AF57E91BBE96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519988" cy="9144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 description of a use case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181386E6-440A-41EA-8124-5761E08D940B}" type="slidenum">
              <a:rPr lang="en-US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609600" y="1443038"/>
          <a:ext cx="8229600" cy="477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Document" r:id="rId4" imgW="7314120" imgH="4305960" progId="Word.Document.8">
                  <p:embed/>
                </p:oleObj>
              </mc:Choice>
              <mc:Fallback>
                <p:oleObj name="Document" r:id="rId4" imgW="7314120" imgH="430596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443038"/>
                        <a:ext cx="8229600" cy="477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229600" cy="914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 (continued)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11E9566F-E902-4F41-BD35-E591ACBC4DE0}" type="slidenum">
              <a:rPr lang="en-US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09600" y="1443038"/>
          <a:ext cx="8540750" cy="477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Document" r:id="rId4" imgW="7314120" imgH="4305960" progId="Word.Document.8">
                  <p:embed/>
                </p:oleObj>
              </mc:Choice>
              <mc:Fallback>
                <p:oleObj name="Document" r:id="rId4" imgW="7314120" imgH="430596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443038"/>
                        <a:ext cx="8540750" cy="477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 (continued)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9C79C7A4-48D7-49CA-86E2-1810204039D2}" type="slidenum">
              <a:rPr lang="en-US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609600" y="1447800"/>
          <a:ext cx="7720012" cy="452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Document" r:id="rId4" imgW="7305120" imgH="4333680" progId="Word.Document.8">
                  <p:embed/>
                </p:oleObj>
              </mc:Choice>
              <mc:Fallback>
                <p:oleObj name="Document" r:id="rId4" imgW="7305120" imgH="43336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447800"/>
                        <a:ext cx="7720012" cy="452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 (continued)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50FE796F-7CD5-4C3D-813B-9EBBAC789790}" type="slidenum">
              <a:rPr lang="en-US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609600" y="1447800"/>
          <a:ext cx="7910512" cy="494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Document" r:id="rId4" imgW="7305120" imgH="4845600" progId="Word.Document.8">
                  <p:embed/>
                </p:oleObj>
              </mc:Choice>
              <mc:Fallback>
                <p:oleObj name="Document" r:id="rId4" imgW="7305120" imgH="48456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447800"/>
                        <a:ext cx="7910512" cy="494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 (continued)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A6441CB4-BA82-48D3-B519-52FCEF7F3881}" type="slidenum">
              <a:rPr lang="en-US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609600" y="1371600"/>
          <a:ext cx="8251825" cy="335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Document" r:id="rId4" imgW="7606800" imgH="3273120" progId="Word.Document.8">
                  <p:embed/>
                </p:oleObj>
              </mc:Choice>
              <mc:Fallback>
                <p:oleObj name="Document" r:id="rId4" imgW="7606800" imgH="327312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371600"/>
                        <a:ext cx="8251825" cy="335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Modeling: Choosing use cases on which to focus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charset="0"/>
              </a:rPr>
              <a:t>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Often one use case (or a very small number) can be identified as </a:t>
            </a:r>
            <a:r>
              <a:rPr lang="en-US" i="1" dirty="0"/>
              <a:t>central</a:t>
            </a:r>
            <a:r>
              <a:rPr lang="en-US" dirty="0"/>
              <a:t> to the system</a:t>
            </a:r>
            <a:r>
              <a:rPr lang="en-US" dirty="0">
                <a:cs typeface="Times New Roman" pitchFamily="18" charset="0"/>
              </a:rPr>
              <a:t> </a:t>
            </a:r>
          </a:p>
          <a:p>
            <a:pPr lvl="2"/>
            <a:r>
              <a:rPr lang="en-US" dirty="0"/>
              <a:t>The entire system can be built around this particular use case</a:t>
            </a:r>
            <a:r>
              <a:rPr lang="en-US" dirty="0">
                <a:cs typeface="Times New Roman" pitchFamily="18" charset="0"/>
              </a:rPr>
              <a:t> </a:t>
            </a:r>
          </a:p>
          <a:p>
            <a:pPr lvl="1"/>
            <a:r>
              <a:rPr lang="en-US" dirty="0"/>
              <a:t>There are other reasons for focusing on particular use cases:</a:t>
            </a:r>
            <a:r>
              <a:rPr lang="en-US" dirty="0">
                <a:cs typeface="Times New Roman" pitchFamily="18" charset="0"/>
              </a:rPr>
              <a:t> </a:t>
            </a:r>
          </a:p>
          <a:p>
            <a:pPr lvl="2"/>
            <a:r>
              <a:rPr lang="en-US" dirty="0"/>
              <a:t>Some use cases will represent a high </a:t>
            </a:r>
            <a:r>
              <a:rPr lang="en-US" i="1" dirty="0"/>
              <a:t>risk</a:t>
            </a:r>
            <a:r>
              <a:rPr lang="en-US" dirty="0"/>
              <a:t> because for some reason their implementation is problematic</a:t>
            </a:r>
            <a:r>
              <a:rPr lang="en-US" dirty="0">
                <a:cs typeface="Times New Roman" pitchFamily="18" charset="0"/>
              </a:rPr>
              <a:t> </a:t>
            </a:r>
          </a:p>
          <a:p>
            <a:pPr lvl="2"/>
            <a:r>
              <a:rPr lang="en-US" dirty="0"/>
              <a:t>Some use cases will have high political or commercial value</a:t>
            </a:r>
            <a:r>
              <a:rPr lang="en-US" dirty="0">
                <a:cs typeface="Times New Roman" pitchFamily="18" charset="0"/>
              </a:rPr>
              <a:t> </a:t>
            </a:r>
            <a:endParaRPr lang="en-GB" dirty="0">
              <a:cs typeface="Times New Roman" pitchFamily="18" charset="0"/>
            </a:endParaRPr>
          </a:p>
          <a:p>
            <a:pPr marL="0" indent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1DC4922B-7CD3-4532-997E-BE2C5F9E0C56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benefits of basing software development on use cases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0" indent="0" fontAlgn="auto">
              <a:spcAft>
                <a:spcPts val="0"/>
              </a:spcAft>
              <a:defRPr/>
            </a:pPr>
            <a:r>
              <a:rPr lang="en-GB" dirty="0"/>
              <a:t>Use cases can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GB" dirty="0"/>
              <a:t>Help to define the </a:t>
            </a:r>
            <a:r>
              <a:rPr lang="en-GB" i="1" dirty="0"/>
              <a:t>scope</a:t>
            </a:r>
            <a:r>
              <a:rPr lang="en-GB" dirty="0"/>
              <a:t> of the system</a:t>
            </a:r>
            <a:r>
              <a:rPr lang="en-US" dirty="0"/>
              <a:t> </a:t>
            </a:r>
          </a:p>
          <a:p>
            <a:pPr lvl="1" fontAlgn="auto">
              <a:spcAft>
                <a:spcPts val="0"/>
              </a:spcAft>
              <a:defRPr/>
            </a:pPr>
            <a:endParaRPr lang="en-GB" dirty="0"/>
          </a:p>
          <a:p>
            <a:pPr lvl="1" fontAlgn="auto">
              <a:spcAft>
                <a:spcPts val="0"/>
              </a:spcAft>
              <a:defRPr/>
            </a:pPr>
            <a:r>
              <a:rPr lang="en-GB" dirty="0"/>
              <a:t>Be used to </a:t>
            </a:r>
            <a:r>
              <a:rPr lang="en-GB" i="1" dirty="0"/>
              <a:t>plan</a:t>
            </a:r>
            <a:r>
              <a:rPr lang="en-GB" dirty="0"/>
              <a:t> the development process</a:t>
            </a:r>
            <a:r>
              <a:rPr lang="en-US" dirty="0"/>
              <a:t> </a:t>
            </a:r>
          </a:p>
          <a:p>
            <a:pPr lvl="1" fontAlgn="auto">
              <a:spcAft>
                <a:spcPts val="0"/>
              </a:spcAft>
              <a:defRPr/>
            </a:pPr>
            <a:endParaRPr lang="en-GB" dirty="0"/>
          </a:p>
          <a:p>
            <a:pPr lvl="1" fontAlgn="auto">
              <a:spcAft>
                <a:spcPts val="0"/>
              </a:spcAft>
              <a:defRPr/>
            </a:pPr>
            <a:r>
              <a:rPr lang="en-GB" dirty="0"/>
              <a:t>Be used to both develop and validate the requirements</a:t>
            </a:r>
            <a:r>
              <a:rPr lang="en-US" dirty="0"/>
              <a:t> </a:t>
            </a:r>
          </a:p>
          <a:p>
            <a:pPr lvl="1" fontAlgn="auto">
              <a:spcAft>
                <a:spcPts val="0"/>
              </a:spcAft>
              <a:defRPr/>
            </a:pPr>
            <a:endParaRPr lang="en-GB" dirty="0"/>
          </a:p>
          <a:p>
            <a:pPr lvl="1" fontAlgn="auto">
              <a:spcAft>
                <a:spcPts val="0"/>
              </a:spcAft>
              <a:defRPr/>
            </a:pPr>
            <a:r>
              <a:rPr lang="en-GB" dirty="0"/>
              <a:t>Form the basis for the definition of test cases</a:t>
            </a:r>
            <a:r>
              <a:rPr lang="en-US" dirty="0"/>
              <a:t> </a:t>
            </a:r>
          </a:p>
          <a:p>
            <a:pPr lvl="1" fontAlgn="auto">
              <a:spcAft>
                <a:spcPts val="0"/>
              </a:spcAft>
              <a:defRPr/>
            </a:pPr>
            <a:endParaRPr lang="en-GB" dirty="0"/>
          </a:p>
          <a:p>
            <a:pPr lvl="1" fontAlgn="auto">
              <a:spcAft>
                <a:spcPts val="0"/>
              </a:spcAft>
              <a:defRPr/>
            </a:pPr>
            <a:r>
              <a:rPr lang="en-GB" dirty="0"/>
              <a:t>Be used to structure user manuals</a:t>
            </a: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4CAC2C49-92F6-45D0-8574-331B3CF9A807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User stories vs. use cases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The term </a:t>
            </a:r>
            <a:r>
              <a:rPr lang="en-US" altLang="en-US" dirty="0"/>
              <a:t>‘</a:t>
            </a:r>
            <a:r>
              <a:rPr lang="en-US" dirty="0"/>
              <a:t>user stories</a:t>
            </a:r>
            <a:r>
              <a:rPr lang="en-US" altLang="en-US" dirty="0"/>
              <a:t>’</a:t>
            </a:r>
            <a:r>
              <a:rPr lang="en-US" dirty="0"/>
              <a:t> is used in agile development</a:t>
            </a:r>
          </a:p>
          <a:p>
            <a:pPr lvl="1"/>
            <a:r>
              <a:rPr lang="en-US" dirty="0"/>
              <a:t>Conceptually very similar to use cases</a:t>
            </a:r>
          </a:p>
          <a:p>
            <a:pPr lvl="1"/>
            <a:r>
              <a:rPr lang="en-US" dirty="0"/>
              <a:t>Typically less formal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33E78675-91F2-4E19-9C17-55E0D44D4C71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Techniques for Gathering and Analysing Requirements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2969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GB" sz="2000" dirty="0"/>
              <a:t>Observation</a:t>
            </a:r>
            <a:r>
              <a:rPr lang="en-US" sz="2000" dirty="0"/>
              <a:t> </a:t>
            </a:r>
          </a:p>
          <a:p>
            <a:pPr lvl="1"/>
            <a:r>
              <a:rPr lang="en-GB" sz="2000" dirty="0"/>
              <a:t>Read documents and discuss requirements with users</a:t>
            </a:r>
          </a:p>
          <a:p>
            <a:pPr lvl="1"/>
            <a:r>
              <a:rPr lang="en-GB" sz="2000" dirty="0"/>
              <a:t>Shadowing important potential users as they do their work</a:t>
            </a:r>
            <a:r>
              <a:rPr lang="en-US" sz="2000" dirty="0"/>
              <a:t> </a:t>
            </a:r>
          </a:p>
          <a:p>
            <a:pPr lvl="2"/>
            <a:r>
              <a:rPr lang="en-GB" sz="2000" dirty="0"/>
              <a:t>ask the user to explain everything he or she is doing</a:t>
            </a:r>
            <a:r>
              <a:rPr lang="en-US" sz="2000" dirty="0"/>
              <a:t>  </a:t>
            </a:r>
          </a:p>
          <a:p>
            <a:pPr lvl="1"/>
            <a:r>
              <a:rPr lang="en-GB" sz="2000" dirty="0"/>
              <a:t>Session video tap</a:t>
            </a:r>
            <a:r>
              <a:rPr lang="en-US" sz="2000" dirty="0" err="1"/>
              <a:t>ing</a:t>
            </a:r>
            <a:endParaRPr lang="en-US" sz="2000" dirty="0"/>
          </a:p>
          <a:p>
            <a:pPr marL="0" indent="0"/>
            <a:r>
              <a:rPr lang="en-GB" sz="2000" dirty="0"/>
              <a:t>Interviewing</a:t>
            </a:r>
            <a:r>
              <a:rPr lang="en-US" sz="2000" dirty="0"/>
              <a:t> </a:t>
            </a:r>
          </a:p>
          <a:p>
            <a:pPr lvl="1"/>
            <a:r>
              <a:rPr lang="en-GB" sz="2000" dirty="0"/>
              <a:t>Conduct</a:t>
            </a:r>
            <a:r>
              <a:rPr lang="en-US" sz="2000" dirty="0"/>
              <a:t> a</a:t>
            </a:r>
            <a:r>
              <a:rPr lang="en-GB" sz="2000" dirty="0"/>
              <a:t> series of interviews</a:t>
            </a:r>
            <a:r>
              <a:rPr lang="en-US" sz="2000" dirty="0"/>
              <a:t> </a:t>
            </a:r>
          </a:p>
          <a:p>
            <a:pPr lvl="2"/>
            <a:r>
              <a:rPr lang="en-GB" sz="2000" dirty="0"/>
              <a:t>Ask about specific details </a:t>
            </a:r>
          </a:p>
          <a:p>
            <a:pPr lvl="2"/>
            <a:r>
              <a:rPr lang="en-GB" sz="2000" dirty="0"/>
              <a:t>Ask about the stakeholder</a:t>
            </a:r>
            <a:r>
              <a:rPr lang="en-GB" altLang="en-US" sz="2000" dirty="0"/>
              <a:t>’</a:t>
            </a:r>
            <a:r>
              <a:rPr lang="en-GB" sz="2000" dirty="0"/>
              <a:t>s vision for the future</a:t>
            </a:r>
            <a:r>
              <a:rPr lang="en-US" sz="2000" dirty="0"/>
              <a:t> </a:t>
            </a:r>
          </a:p>
          <a:p>
            <a:pPr lvl="2"/>
            <a:r>
              <a:rPr lang="en-GB" sz="2000" dirty="0"/>
              <a:t>Ask if they have alternative ideas</a:t>
            </a:r>
          </a:p>
          <a:p>
            <a:pPr lvl="2"/>
            <a:r>
              <a:rPr lang="en-GB" sz="2000" dirty="0"/>
              <a:t>Ask for other sources of information</a:t>
            </a:r>
            <a:r>
              <a:rPr lang="en-US" sz="2000" dirty="0"/>
              <a:t> </a:t>
            </a:r>
          </a:p>
          <a:p>
            <a:pPr lvl="2"/>
            <a:r>
              <a:rPr lang="en-GB" sz="2000" dirty="0"/>
              <a:t>Ask them to draw diagrams</a:t>
            </a:r>
            <a:r>
              <a:rPr lang="en-US" sz="2000" dirty="0"/>
              <a:t> </a:t>
            </a:r>
          </a:p>
          <a:p>
            <a:pPr marL="0" indent="0"/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092BD059-DA07-489B-AD0F-0340727DE582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Gathering and Analysing Requirements...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457200" indent="-45720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GB"/>
              <a:t>Brainstorming</a:t>
            </a:r>
            <a:r>
              <a:rPr lang="en-US"/>
              <a:t> </a:t>
            </a:r>
          </a:p>
          <a:p>
            <a:pPr marL="647700" lvl="1" indent="-45720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GB"/>
              <a:t>Appoint an experienced moderator</a:t>
            </a:r>
            <a:r>
              <a:rPr lang="en-US"/>
              <a:t> </a:t>
            </a:r>
          </a:p>
          <a:p>
            <a:pPr marL="647700" lvl="1" indent="-45720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GB"/>
              <a:t>Arrange the attendees around a table </a:t>
            </a:r>
          </a:p>
          <a:p>
            <a:pPr marL="647700" lvl="1" indent="-45720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GB"/>
              <a:t>Decide on a </a:t>
            </a:r>
            <a:r>
              <a:rPr lang="en-GB" altLang="en-US"/>
              <a:t>‘</a:t>
            </a:r>
            <a:r>
              <a:rPr lang="en-GB"/>
              <a:t>trigger question</a:t>
            </a:r>
            <a:r>
              <a:rPr lang="en-GB" altLang="en-US"/>
              <a:t>’</a:t>
            </a:r>
            <a:r>
              <a:rPr lang="en-US" altLang="ja-JP"/>
              <a:t> </a:t>
            </a:r>
          </a:p>
          <a:p>
            <a:pPr marL="647700" lvl="1" indent="-45720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GB"/>
              <a:t>Ask each participant to write an answer and </a:t>
            </a:r>
            <a:r>
              <a:rPr lang="en-US"/>
              <a:t>p</a:t>
            </a:r>
            <a:r>
              <a:rPr lang="en-GB"/>
              <a:t>ass the paper to its neighbour </a:t>
            </a:r>
          </a:p>
          <a:p>
            <a:pPr marL="647700" lvl="1" indent="-45720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/>
          </a:p>
          <a:p>
            <a:pPr marL="647700" lvl="1" indent="-45720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/>
          </a:p>
          <a:p>
            <a:pPr marL="647700" lvl="1" indent="-457200" fontAlgn="auto">
              <a:lnSpc>
                <a:spcPct val="90000"/>
              </a:lnSpc>
              <a:spcAft>
                <a:spcPts val="0"/>
              </a:spcAft>
              <a:defRPr/>
            </a:pPr>
            <a:endParaRPr lang="en-GB"/>
          </a:p>
          <a:p>
            <a:pPr marL="647700" lvl="1" indent="-457200" fontAlgn="auto">
              <a:lnSpc>
                <a:spcPct val="90000"/>
              </a:lnSpc>
              <a:spcAft>
                <a:spcPts val="0"/>
              </a:spcAft>
              <a:defRPr/>
            </a:pPr>
            <a:endParaRPr lang="en-GB"/>
          </a:p>
          <a:p>
            <a:pPr marL="457200" indent="-45720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GB" sz="2000" i="1"/>
              <a:t>Joint Application Development (JAD)</a:t>
            </a:r>
            <a:r>
              <a:rPr lang="en-GB" sz="2000"/>
              <a:t> is a technique based on intensive brainstorming sessions</a:t>
            </a:r>
            <a:r>
              <a:rPr lang="en-GB"/>
              <a:t> </a:t>
            </a:r>
            <a:endParaRPr lang="en-US"/>
          </a:p>
          <a:p>
            <a:pPr marL="647700" lvl="1" indent="-457200" fontAlgn="auto">
              <a:lnSpc>
                <a:spcPct val="90000"/>
              </a:lnSpc>
              <a:spcAft>
                <a:spcPts val="0"/>
              </a:spcAft>
              <a:buFontTx/>
              <a:buAutoNum type="arabicPeriod"/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B5F888B0-2877-4166-AA61-0700C46D85E5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867150" y="2828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072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3657600"/>
            <a:ext cx="1752600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Domain Analysis document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GB" b="1" dirty="0"/>
              <a:t>Best put on a website (e.g. a Wiki) as descriptive test and diagrams with links to relevant information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endParaRPr lang="en-GB" b="1" dirty="0"/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GB" b="1" dirty="0"/>
              <a:t>A.	Quick summary</a:t>
            </a:r>
            <a:endParaRPr lang="en-US" dirty="0"/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GB" b="1" dirty="0"/>
              <a:t>B. 	Glossary</a:t>
            </a:r>
            <a:r>
              <a:rPr lang="en-US" dirty="0"/>
              <a:t> 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GB" b="1" dirty="0"/>
              <a:t>C.	  General knowledge about the domain</a:t>
            </a:r>
            <a:r>
              <a:rPr lang="en-US" dirty="0"/>
              <a:t> 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GB" b="1" dirty="0"/>
              <a:t>D.	Customers and users</a:t>
            </a:r>
            <a:r>
              <a:rPr lang="en-US" dirty="0"/>
              <a:t> 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GB" b="1" dirty="0"/>
              <a:t>E.	  The environment</a:t>
            </a:r>
            <a:r>
              <a:rPr lang="en-US" dirty="0"/>
              <a:t> 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GB" b="1" dirty="0"/>
              <a:t>F.	  Tasks and procedures currently performed</a:t>
            </a:r>
            <a:r>
              <a:rPr lang="en-US" dirty="0"/>
              <a:t> 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GB" b="1" dirty="0"/>
              <a:t>G.	Competing software</a:t>
            </a:r>
            <a:r>
              <a:rPr lang="en-US" dirty="0"/>
              <a:t> 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GB" b="1" dirty="0"/>
              <a:t>H.	Similarities to other domains</a:t>
            </a: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AABB3984-477E-474F-A56E-8B547A9706DD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Gathering and Analysing Requirements...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GB" dirty="0"/>
              <a:t>Prototyping</a:t>
            </a:r>
            <a:r>
              <a:rPr lang="en-US" dirty="0"/>
              <a:t> </a:t>
            </a:r>
          </a:p>
          <a:p>
            <a:pPr lvl="1"/>
            <a:r>
              <a:rPr lang="en-GB" dirty="0"/>
              <a:t>The simplest kind: </a:t>
            </a:r>
            <a:r>
              <a:rPr lang="en-GB" i="1" dirty="0"/>
              <a:t>paper prototype</a:t>
            </a:r>
            <a:r>
              <a:rPr lang="en-GB" dirty="0"/>
              <a:t>. </a:t>
            </a:r>
          </a:p>
          <a:p>
            <a:pPr lvl="2"/>
            <a:r>
              <a:rPr lang="en-GB" dirty="0"/>
              <a:t>a set of pictures of the system that are shown to users in sequence to explain what would happen</a:t>
            </a:r>
          </a:p>
          <a:p>
            <a:pPr lvl="1"/>
            <a:r>
              <a:rPr lang="en-GB" dirty="0"/>
              <a:t>The most common: a mock-up of the system</a:t>
            </a:r>
            <a:r>
              <a:rPr lang="en-GB" altLang="en-US" dirty="0"/>
              <a:t>’</a:t>
            </a:r>
            <a:r>
              <a:rPr lang="en-GB" dirty="0"/>
              <a:t>s UI</a:t>
            </a:r>
          </a:p>
          <a:p>
            <a:pPr lvl="2"/>
            <a:r>
              <a:rPr lang="en-GB" dirty="0"/>
              <a:t>Written in a rapid prototyping language</a:t>
            </a:r>
          </a:p>
          <a:p>
            <a:pPr lvl="2"/>
            <a:r>
              <a:rPr lang="en-GB" dirty="0"/>
              <a:t>Does </a:t>
            </a:r>
            <a:r>
              <a:rPr lang="en-GB" i="1" dirty="0"/>
              <a:t>not</a:t>
            </a:r>
            <a:r>
              <a:rPr lang="en-GB" dirty="0"/>
              <a:t> normally perform any computations, access any databases or interact with any other systems</a:t>
            </a:r>
            <a:endParaRPr lang="en-US" dirty="0"/>
          </a:p>
          <a:p>
            <a:pPr lvl="2"/>
            <a:r>
              <a:rPr lang="en-GB" dirty="0"/>
              <a:t>May prototype a particular aspect of the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1F88C880-3598-4BD0-B864-FEB7B1160334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Gathering and Analysing Requirements...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GB"/>
              <a:t>Use case analysis</a:t>
            </a:r>
            <a:r>
              <a:rPr lang="en-US"/>
              <a:t> </a:t>
            </a:r>
          </a:p>
          <a:p>
            <a:pPr lvl="1"/>
            <a:r>
              <a:rPr lang="en-GB"/>
              <a:t>Determine the classes of users that will use the facilities of this system (actors)</a:t>
            </a:r>
          </a:p>
          <a:p>
            <a:pPr lvl="1"/>
            <a:r>
              <a:rPr lang="en-GB"/>
              <a:t>Determine the tasks that each actor will need to do with the system</a:t>
            </a:r>
            <a:r>
              <a:rPr lang="en-US"/>
              <a:t> </a:t>
            </a:r>
          </a:p>
          <a:p>
            <a:pPr lvl="1"/>
            <a:endParaRPr lang="en-US"/>
          </a:p>
          <a:p>
            <a:pPr marL="0" indent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FF7226D4-083D-477F-B063-B78B5CDCA2A2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Level of detail required in requirements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GB"/>
              <a:t>More detailed requirements are likely needed when</a:t>
            </a:r>
          </a:p>
          <a:p>
            <a:pPr lvl="2">
              <a:lnSpc>
                <a:spcPct val="90000"/>
              </a:lnSpc>
            </a:pPr>
            <a:r>
              <a:rPr lang="en-CA"/>
              <a:t>The system is large and complex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GB"/>
              <a:t>There is a need to interface to hardware or other systems</a:t>
            </a:r>
            <a:r>
              <a:rPr lang="en-US"/>
              <a:t> </a:t>
            </a:r>
          </a:p>
          <a:p>
            <a:pPr lvl="2">
              <a:lnSpc>
                <a:spcPct val="90000"/>
              </a:lnSpc>
            </a:pPr>
            <a:r>
              <a:rPr lang="en-GB"/>
              <a:t>Clients and users are in a very technical domain</a:t>
            </a:r>
          </a:p>
          <a:p>
            <a:pPr lvl="3">
              <a:lnSpc>
                <a:spcPct val="90000"/>
              </a:lnSpc>
            </a:pPr>
            <a:r>
              <a:rPr lang="en-GB"/>
              <a:t>Engineering, science, financial analysis, etc.</a:t>
            </a:r>
            <a:r>
              <a:rPr lang="en-US"/>
              <a:t> </a:t>
            </a:r>
          </a:p>
          <a:p>
            <a:pPr lvl="2">
              <a:lnSpc>
                <a:spcPct val="90000"/>
              </a:lnSpc>
            </a:pPr>
            <a:r>
              <a:rPr lang="en-GB"/>
              <a:t>There could be large costs, safety issues or security issues if the requirements are faulty</a:t>
            </a:r>
            <a:r>
              <a:rPr lang="en-US" sz="2000"/>
              <a:t>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F11D042C-56F0-49C1-B75F-CE9BBB191032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Reviewing Requirements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2000" b="1" dirty="0"/>
              <a:t>Each individual requirement should</a:t>
            </a:r>
            <a:r>
              <a:rPr lang="en-US" sz="2000" b="1" dirty="0"/>
              <a:t> </a:t>
            </a:r>
            <a:endParaRPr lang="en-GB" sz="2000" b="1" dirty="0"/>
          </a:p>
          <a:p>
            <a:pPr lvl="2"/>
            <a:r>
              <a:rPr lang="en-GB" sz="2000" dirty="0"/>
              <a:t>Have </a:t>
            </a:r>
            <a:r>
              <a:rPr lang="en-GB" sz="2000" b="1" dirty="0"/>
              <a:t>benefits</a:t>
            </a:r>
            <a:r>
              <a:rPr lang="en-GB" sz="2000" dirty="0"/>
              <a:t> </a:t>
            </a:r>
            <a:r>
              <a:rPr lang="en-GB" sz="2000" b="1" dirty="0"/>
              <a:t>that outweigh the costs</a:t>
            </a:r>
            <a:r>
              <a:rPr lang="en-GB" sz="2000" dirty="0"/>
              <a:t> of development</a:t>
            </a:r>
            <a:r>
              <a:rPr lang="en-US" sz="2000" dirty="0"/>
              <a:t> </a:t>
            </a:r>
          </a:p>
          <a:p>
            <a:pPr lvl="2"/>
            <a:r>
              <a:rPr lang="en-GB" sz="2000" dirty="0"/>
              <a:t>Be </a:t>
            </a:r>
            <a:r>
              <a:rPr lang="en-GB" sz="2000" b="1" dirty="0"/>
              <a:t>important</a:t>
            </a:r>
            <a:r>
              <a:rPr lang="en-GB" sz="2000" dirty="0"/>
              <a:t> for the solution of the current problem</a:t>
            </a:r>
            <a:r>
              <a:rPr lang="en-US" sz="2000" dirty="0"/>
              <a:t> </a:t>
            </a:r>
          </a:p>
          <a:p>
            <a:pPr lvl="2"/>
            <a:r>
              <a:rPr lang="en-GB" sz="2000" dirty="0"/>
              <a:t>Be expressed using a </a:t>
            </a:r>
            <a:r>
              <a:rPr lang="en-GB" sz="2000" b="1" dirty="0"/>
              <a:t>clear and consistent notation</a:t>
            </a:r>
            <a:r>
              <a:rPr lang="en-US" sz="2000" b="1" dirty="0"/>
              <a:t> </a:t>
            </a:r>
            <a:endParaRPr lang="en-US" sz="2000" dirty="0"/>
          </a:p>
          <a:p>
            <a:pPr lvl="2"/>
            <a:r>
              <a:rPr lang="en-GB" sz="2000" dirty="0"/>
              <a:t>Be </a:t>
            </a:r>
            <a:r>
              <a:rPr lang="en-GB" sz="2000" b="1" dirty="0"/>
              <a:t>unambiguous</a:t>
            </a:r>
            <a:r>
              <a:rPr lang="en-US" sz="2000" dirty="0"/>
              <a:t> </a:t>
            </a:r>
          </a:p>
          <a:p>
            <a:pPr lvl="2"/>
            <a:r>
              <a:rPr lang="en-GB" sz="2000" dirty="0"/>
              <a:t>Be </a:t>
            </a:r>
            <a:r>
              <a:rPr lang="en-GB" sz="2000" b="1" dirty="0"/>
              <a:t>logically consistent</a:t>
            </a:r>
            <a:r>
              <a:rPr lang="en-US" sz="2000" dirty="0"/>
              <a:t> </a:t>
            </a:r>
          </a:p>
          <a:p>
            <a:pPr lvl="2"/>
            <a:r>
              <a:rPr lang="en-GB" sz="2000" dirty="0"/>
              <a:t>Lead to a system of </a:t>
            </a:r>
            <a:r>
              <a:rPr lang="en-GB" sz="2000" b="1" dirty="0"/>
              <a:t>sufficient quality</a:t>
            </a:r>
            <a:r>
              <a:rPr lang="en-US" sz="2000" dirty="0"/>
              <a:t> </a:t>
            </a:r>
          </a:p>
          <a:p>
            <a:pPr lvl="2"/>
            <a:r>
              <a:rPr lang="en-GB" sz="2000" dirty="0"/>
              <a:t>Be </a:t>
            </a:r>
            <a:r>
              <a:rPr lang="en-GB" sz="2000" b="1" dirty="0"/>
              <a:t>realistic</a:t>
            </a:r>
            <a:r>
              <a:rPr lang="en-GB" sz="2000" dirty="0"/>
              <a:t> with available resources</a:t>
            </a:r>
            <a:r>
              <a:rPr lang="en-US" sz="2000" dirty="0"/>
              <a:t> </a:t>
            </a:r>
          </a:p>
          <a:p>
            <a:pPr lvl="2"/>
            <a:r>
              <a:rPr lang="en-GB" sz="2000" dirty="0"/>
              <a:t>Be </a:t>
            </a:r>
            <a:r>
              <a:rPr lang="en-GB" sz="2000" b="1" dirty="0"/>
              <a:t>verifiable</a:t>
            </a:r>
            <a:r>
              <a:rPr lang="en-US" sz="2000" dirty="0"/>
              <a:t> </a:t>
            </a:r>
          </a:p>
          <a:p>
            <a:pPr lvl="2"/>
            <a:r>
              <a:rPr lang="en-GB" sz="2000" dirty="0"/>
              <a:t>Be uniquely </a:t>
            </a:r>
            <a:r>
              <a:rPr lang="en-GB" sz="2000" b="1" dirty="0"/>
              <a:t>identifiable</a:t>
            </a:r>
            <a:r>
              <a:rPr lang="en-US" sz="2000" dirty="0"/>
              <a:t> </a:t>
            </a:r>
          </a:p>
          <a:p>
            <a:pPr lvl="2"/>
            <a:r>
              <a:rPr lang="en-GB" sz="2000" b="1" dirty="0"/>
              <a:t>Does not over-constrain the design</a:t>
            </a:r>
            <a:r>
              <a:rPr lang="en-GB" sz="2000" dirty="0"/>
              <a:t> of the system</a:t>
            </a:r>
            <a:r>
              <a:rPr lang="en-US" sz="2000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D09DC6AD-C4E5-4286-B166-BB8E9088E8F1}" type="slidenum">
              <a:rPr lang="en-US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Key qualities of requirements</a:t>
            </a:r>
            <a:endParaRPr lang="en-GB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The requirements should be:</a:t>
            </a:r>
          </a:p>
          <a:p>
            <a:pPr lvl="2"/>
            <a:r>
              <a:rPr lang="en-GB" dirty="0"/>
              <a:t>sufficiently complete</a:t>
            </a:r>
            <a:r>
              <a:rPr lang="en-US" dirty="0"/>
              <a:t> </a:t>
            </a:r>
          </a:p>
          <a:p>
            <a:pPr lvl="2"/>
            <a:r>
              <a:rPr lang="en-GB" dirty="0"/>
              <a:t>well organized</a:t>
            </a:r>
            <a:r>
              <a:rPr lang="en-US" dirty="0"/>
              <a:t> </a:t>
            </a:r>
          </a:p>
          <a:p>
            <a:pPr lvl="2"/>
            <a:r>
              <a:rPr lang="en-GB" dirty="0"/>
              <a:t>clear</a:t>
            </a:r>
            <a:r>
              <a:rPr lang="en-US" dirty="0"/>
              <a:t> </a:t>
            </a:r>
          </a:p>
          <a:p>
            <a:pPr lvl="2"/>
            <a:r>
              <a:rPr lang="en-GB" dirty="0"/>
              <a:t>agreed to by all the stakeholders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Traceability: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074F6384-1BD5-43E9-823B-89474D1EDCB9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3338513" y="2957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58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4343400"/>
            <a:ext cx="472440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Managing Changing Requirements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95400"/>
            <a:ext cx="7772400" cy="4800600"/>
          </a:xfrm>
        </p:spPr>
        <p:txBody>
          <a:bodyPr rtlCol="0">
            <a:normAutofit/>
          </a:bodyPr>
          <a:lstStyle/>
          <a:p>
            <a:pPr marL="0" indent="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GB" sz="2400" dirty="0"/>
              <a:t>Requirements change because: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GB" sz="2400" dirty="0"/>
              <a:t>Business process changes</a:t>
            </a:r>
            <a:r>
              <a:rPr lang="en-US" sz="2400" dirty="0"/>
              <a:t> 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GB" sz="2400" dirty="0"/>
              <a:t>Technology changes</a:t>
            </a:r>
            <a:r>
              <a:rPr lang="en-US" sz="2400" dirty="0"/>
              <a:t> 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GB" sz="2400" dirty="0"/>
              <a:t>The problem becomes better understood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endParaRPr lang="en-GB" sz="2400" dirty="0"/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GB" sz="2400" dirty="0"/>
              <a:t>Requirements analysis never stops 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GB" sz="2400" dirty="0"/>
              <a:t>Continue to interact with the clients and users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A0247164-7337-4D6C-ABE3-F8EEF7CB7C8D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GB" sz="2400" dirty="0"/>
              <a:t>The benefits of changes must outweigh the costs. 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GB" dirty="0"/>
              <a:t>Certain small changes (e.g. look and feel of the UI) are usually quick and easy to make at relatively little cost. 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GB" dirty="0"/>
              <a:t>Larger-scale changes have to be carefully assessed</a:t>
            </a:r>
          </a:p>
          <a:p>
            <a:pPr lvl="3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GB" sz="2400" dirty="0"/>
              <a:t>Forcing unexpected changes into a partially built system will probably result in a poor design and late delivery</a:t>
            </a:r>
            <a:r>
              <a:rPr lang="en-US" sz="2400" dirty="0"/>
              <a:t>  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GB" sz="2400" dirty="0"/>
              <a:t>Some changes are enhancements in disguise</a:t>
            </a:r>
            <a:r>
              <a:rPr lang="en-US" sz="2400" dirty="0"/>
              <a:t> 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GB" dirty="0"/>
              <a:t>Avoid making the system </a:t>
            </a:r>
            <a:r>
              <a:rPr lang="en-GB" i="1" dirty="0"/>
              <a:t>bigger</a:t>
            </a:r>
            <a:r>
              <a:rPr lang="en-GB" dirty="0"/>
              <a:t>, only make it </a:t>
            </a:r>
            <a:r>
              <a:rPr lang="en-GB" i="1" dirty="0"/>
              <a:t>better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Managing Changing Requirements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Starting Point for Software Projects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4CCF2933-61BE-40D0-9FA9-815A8CBBD198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108200"/>
            <a:ext cx="6934200" cy="299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3095625" y="2790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70" name="Text Box 12"/>
          <p:cNvSpPr txBox="1">
            <a:spLocks noChangeArrowheads="1"/>
          </p:cNvSpPr>
          <p:nvPr/>
        </p:nvSpPr>
        <p:spPr bwMode="auto">
          <a:xfrm>
            <a:off x="990600" y="3657600"/>
            <a:ext cx="243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GB" sz="2000" i="1"/>
              <a:t>green field </a:t>
            </a:r>
            <a:r>
              <a:rPr lang="en-US" sz="2000" i="1"/>
              <a:t>project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Defining the Problem and the Scope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0" fontAlgn="auto">
              <a:spcAft>
                <a:spcPts val="0"/>
              </a:spcAft>
              <a:defRPr/>
            </a:pPr>
            <a:r>
              <a:rPr lang="en-GB" dirty="0"/>
              <a:t>A problem can be expressed as: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GB" dirty="0"/>
              <a:t>A </a:t>
            </a:r>
            <a:r>
              <a:rPr lang="en-GB" i="1" dirty="0"/>
              <a:t>difficulty</a:t>
            </a:r>
            <a:r>
              <a:rPr lang="en-GB" dirty="0"/>
              <a:t> the users or customers are facing,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GB" dirty="0"/>
              <a:t>Or as an </a:t>
            </a:r>
            <a:r>
              <a:rPr lang="en-GB" i="1" dirty="0"/>
              <a:t>opportunity</a:t>
            </a:r>
            <a:r>
              <a:rPr lang="en-GB" dirty="0"/>
              <a:t> that will result in some benefit such as improved productivity or sales. 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en-GB" dirty="0"/>
          </a:p>
          <a:p>
            <a:pPr marL="0" indent="0" fontAlgn="auto">
              <a:spcAft>
                <a:spcPts val="0"/>
              </a:spcAft>
              <a:defRPr/>
            </a:pPr>
            <a:r>
              <a:rPr lang="en-GB" dirty="0"/>
              <a:t>The solution to the problem normally will entail developing software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en-GB" dirty="0"/>
          </a:p>
          <a:p>
            <a:pPr marL="0" indent="0" fontAlgn="auto">
              <a:spcAft>
                <a:spcPts val="0"/>
              </a:spcAft>
              <a:defRPr/>
            </a:pPr>
            <a:r>
              <a:rPr lang="en-GB" dirty="0"/>
              <a:t>A good problem statement is short and succinct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A273BBB7-7B7B-4780-B458-5EC7BAE85F2C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214688" y="2500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4" name="Rectangle 50"/>
          <p:cNvSpPr>
            <a:spLocks noChangeArrowheads="1"/>
          </p:cNvSpPr>
          <p:nvPr/>
        </p:nvSpPr>
        <p:spPr bwMode="auto">
          <a:xfrm>
            <a:off x="3214688" y="2500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Defining the Scope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GB"/>
              <a:t>Narrow the </a:t>
            </a:r>
            <a:r>
              <a:rPr lang="en-GB" i="1"/>
              <a:t>scope</a:t>
            </a:r>
            <a:r>
              <a:rPr lang="en-GB"/>
              <a:t> by defining a more precise problem</a:t>
            </a:r>
            <a:r>
              <a:rPr lang="en-US"/>
              <a:t> </a:t>
            </a:r>
          </a:p>
          <a:p>
            <a:pPr lvl="1"/>
            <a:r>
              <a:rPr lang="en-GB"/>
              <a:t>List all the things you might imagine the system doing</a:t>
            </a:r>
            <a:r>
              <a:rPr lang="en-US"/>
              <a:t> </a:t>
            </a:r>
          </a:p>
          <a:p>
            <a:pPr lvl="2"/>
            <a:r>
              <a:rPr lang="en-GB"/>
              <a:t>Exclude some of these things if too broad</a:t>
            </a:r>
          </a:p>
          <a:p>
            <a:pPr lvl="2"/>
            <a:r>
              <a:rPr lang="en-GB"/>
              <a:t>Determine high-level goals if too narrow</a:t>
            </a:r>
          </a:p>
          <a:p>
            <a:pPr marL="0" indent="0"/>
            <a:endParaRPr lang="en-GB"/>
          </a:p>
          <a:p>
            <a:pPr marL="0" indent="0"/>
            <a:r>
              <a:rPr lang="en-GB"/>
              <a:t>Example: A university registration system</a:t>
            </a:r>
          </a:p>
          <a:p>
            <a:pPr lvl="2"/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17423F22-B578-4FA7-B26B-E2315FFF6F74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Defining the Scope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026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1817033"/>
              </p:ext>
            </p:extLst>
          </p:nvPr>
        </p:nvGraphicFramePr>
        <p:xfrm>
          <a:off x="673055" y="2590800"/>
          <a:ext cx="7976214" cy="230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Document" r:id="rId3" imgW="3666240" imgH="1051200" progId="Word.Document.8">
                  <p:embed/>
                </p:oleObj>
              </mc:Choice>
              <mc:Fallback>
                <p:oleObj name="Document" r:id="rId3" imgW="3666240" imgH="10512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055" y="2590800"/>
                        <a:ext cx="7976214" cy="230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1B72A4-1C20-4F7D-AD3A-A8C710E871D9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What is a Requirement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/>
            <a:r>
              <a:rPr lang="en-US"/>
              <a:t>It is a</a:t>
            </a:r>
            <a:r>
              <a:rPr lang="en-GB"/>
              <a:t> statement describing either </a:t>
            </a:r>
          </a:p>
          <a:p>
            <a:pPr lvl="1" algn="just"/>
            <a:r>
              <a:rPr lang="en-GB"/>
              <a:t>1) an aspect of what the proposed system </a:t>
            </a:r>
            <a:r>
              <a:rPr lang="en-GB">
                <a:solidFill>
                  <a:srgbClr val="FF0000"/>
                </a:solidFill>
              </a:rPr>
              <a:t>must do</a:t>
            </a:r>
            <a:r>
              <a:rPr lang="en-GB"/>
              <a:t>, </a:t>
            </a:r>
          </a:p>
          <a:p>
            <a:pPr lvl="1" algn="just"/>
            <a:r>
              <a:rPr lang="en-GB"/>
              <a:t>or 2) a </a:t>
            </a:r>
            <a:r>
              <a:rPr lang="en-GB">
                <a:solidFill>
                  <a:srgbClr val="FF0000"/>
                </a:solidFill>
              </a:rPr>
              <a:t>constraint</a:t>
            </a:r>
            <a:r>
              <a:rPr lang="en-GB"/>
              <a:t> on the system</a:t>
            </a:r>
            <a:r>
              <a:rPr lang="en-GB" altLang="en-US"/>
              <a:t>’</a:t>
            </a:r>
            <a:r>
              <a:rPr lang="en-GB"/>
              <a:t>s development. </a:t>
            </a:r>
          </a:p>
          <a:p>
            <a:pPr lvl="1" algn="just"/>
            <a:r>
              <a:rPr lang="en-GB"/>
              <a:t>In either case it must contribute in some way towards adequately solving the customer</a:t>
            </a:r>
            <a:r>
              <a:rPr lang="en-GB" altLang="en-US"/>
              <a:t>’</a:t>
            </a:r>
            <a:r>
              <a:rPr lang="en-GB"/>
              <a:t>s problem;</a:t>
            </a:r>
          </a:p>
          <a:p>
            <a:pPr lvl="1" algn="just"/>
            <a:r>
              <a:rPr lang="en-GB"/>
              <a:t>the set of requirements as a whole represents a negotiated agreement among the stakeholders.</a:t>
            </a:r>
          </a:p>
          <a:p>
            <a:pPr marL="0" indent="0" algn="just"/>
            <a:endParaRPr lang="en-GB"/>
          </a:p>
          <a:p>
            <a:pPr lvl="1" algn="just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8168140E-EA32-475A-8B6E-D60FB35261D4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Types of Requirements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0" indent="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GB" dirty="0"/>
              <a:t>Functional requirements</a:t>
            </a:r>
            <a:r>
              <a:rPr lang="en-US" dirty="0"/>
              <a:t> 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GB" dirty="0"/>
              <a:t>Describe </a:t>
            </a:r>
            <a:r>
              <a:rPr lang="en-GB" i="1" dirty="0"/>
              <a:t>what</a:t>
            </a:r>
            <a:r>
              <a:rPr lang="en-GB" dirty="0"/>
              <a:t> the system should do</a:t>
            </a:r>
            <a:r>
              <a:rPr lang="en-US" dirty="0"/>
              <a:t> </a:t>
            </a:r>
            <a:endParaRPr lang="en-GB" dirty="0"/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GB" dirty="0"/>
              <a:t>Quality requirements 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GB" dirty="0"/>
              <a:t>C</a:t>
            </a:r>
            <a:r>
              <a:rPr lang="en-GB" i="1" dirty="0"/>
              <a:t>onstraints</a:t>
            </a:r>
            <a:r>
              <a:rPr lang="en-GB" dirty="0"/>
              <a:t> on the design to meet specified levels of quality</a:t>
            </a:r>
            <a:r>
              <a:rPr lang="en-US" dirty="0"/>
              <a:t> </a:t>
            </a:r>
            <a:endParaRPr lang="en-GB" dirty="0"/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GB" dirty="0"/>
              <a:t>Platform requirements 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GB" dirty="0"/>
              <a:t>C</a:t>
            </a:r>
            <a:r>
              <a:rPr lang="en-GB" i="1" dirty="0"/>
              <a:t>onstraints</a:t>
            </a:r>
            <a:r>
              <a:rPr lang="en-GB" dirty="0"/>
              <a:t> on the environment and technology of the system</a:t>
            </a:r>
            <a:r>
              <a:rPr lang="en-US" dirty="0"/>
              <a:t> </a:t>
            </a: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GB" dirty="0"/>
              <a:t>Process requirements 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GB" dirty="0"/>
              <a:t>C</a:t>
            </a:r>
            <a:r>
              <a:rPr lang="en-GB" i="1" dirty="0"/>
              <a:t>onstraints</a:t>
            </a:r>
            <a:r>
              <a:rPr lang="en-GB" dirty="0"/>
              <a:t> on the project plan and development methods</a:t>
            </a:r>
            <a:endParaRPr lang="en-US" dirty="0"/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5E9C35BF-1483-413B-BCF1-FC36164E3D85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1546</Words>
  <Application>Microsoft Office PowerPoint</Application>
  <PresentationFormat>On-screen Show (4:3)</PresentationFormat>
  <Paragraphs>299</Paragraphs>
  <Slides>36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Arial Narrow</vt:lpstr>
      <vt:lpstr>Calibri</vt:lpstr>
      <vt:lpstr>Office Theme</vt:lpstr>
      <vt:lpstr>Document</vt:lpstr>
      <vt:lpstr>PowerPoint Presentation</vt:lpstr>
      <vt:lpstr> Domain Analysis </vt:lpstr>
      <vt:lpstr>Domain Analysis document</vt:lpstr>
      <vt:lpstr> The Starting Point for Software Projects</vt:lpstr>
      <vt:lpstr> Defining the Problem and the Scope </vt:lpstr>
      <vt:lpstr>Defining the Scope</vt:lpstr>
      <vt:lpstr>Defining the Scope</vt:lpstr>
      <vt:lpstr> What is a Requirement ?</vt:lpstr>
      <vt:lpstr> Types of Requirements </vt:lpstr>
      <vt:lpstr>Functional Requirements </vt:lpstr>
      <vt:lpstr>Quality Requirements </vt:lpstr>
      <vt:lpstr>Use-Cases: describing how the user will use the system</vt:lpstr>
      <vt:lpstr>Use cases</vt:lpstr>
      <vt:lpstr>How to describe a single use case </vt:lpstr>
      <vt:lpstr>Use case diagrams </vt:lpstr>
      <vt:lpstr>Extensions</vt:lpstr>
      <vt:lpstr>Generalizations </vt:lpstr>
      <vt:lpstr>Inclusions </vt:lpstr>
      <vt:lpstr>Example of generalization, extension and inclusion</vt:lpstr>
      <vt:lpstr>Example description of a use case</vt:lpstr>
      <vt:lpstr>Example (continued)</vt:lpstr>
      <vt:lpstr>Example (continued)</vt:lpstr>
      <vt:lpstr>Example (continued)</vt:lpstr>
      <vt:lpstr>Example (continued)</vt:lpstr>
      <vt:lpstr>Modeling: Choosing use cases on which to focus </vt:lpstr>
      <vt:lpstr>The benefits of basing software development on use cases </vt:lpstr>
      <vt:lpstr>User stories vs. use cases</vt:lpstr>
      <vt:lpstr> Techniques for Gathering and Analysing Requirements </vt:lpstr>
      <vt:lpstr>Gathering and Analysing Requirements...</vt:lpstr>
      <vt:lpstr>Gathering and Analysing Requirements...</vt:lpstr>
      <vt:lpstr>Gathering and Analysing Requirements...</vt:lpstr>
      <vt:lpstr>Level of detail required in requirements</vt:lpstr>
      <vt:lpstr> Reviewing Requirements </vt:lpstr>
      <vt:lpstr>Key qualities of requirements</vt:lpstr>
      <vt:lpstr> Managing Changing Requirements </vt:lpstr>
      <vt:lpstr> Managing Changing Requirements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Jakaria</dc:creator>
  <cp:lastModifiedBy>Ishrak Islam</cp:lastModifiedBy>
  <cp:revision>14</cp:revision>
  <dcterms:created xsi:type="dcterms:W3CDTF">2006-08-16T00:00:00Z</dcterms:created>
  <dcterms:modified xsi:type="dcterms:W3CDTF">2020-08-12T06:45:55Z</dcterms:modified>
</cp:coreProperties>
</file>