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6" r:id="rId35"/>
    <p:sldId id="297" r:id="rId36"/>
    <p:sldId id="298" r:id="rId37"/>
    <p:sldId id="299" r:id="rId38"/>
    <p:sldId id="300" r:id="rId39"/>
    <p:sldId id="301" r:id="rId40"/>
    <p:sldId id="326" r:id="rId41"/>
    <p:sldId id="327" r:id="rId42"/>
    <p:sldId id="328" r:id="rId43"/>
    <p:sldId id="330" r:id="rId44"/>
    <p:sldId id="329" r:id="rId45"/>
    <p:sldId id="303" r:id="rId46"/>
    <p:sldId id="304" r:id="rId47"/>
    <p:sldId id="305" r:id="rId48"/>
    <p:sldId id="306" r:id="rId49"/>
    <p:sldId id="307" r:id="rId50"/>
    <p:sldId id="309" r:id="rId51"/>
    <p:sldId id="310" r:id="rId52"/>
    <p:sldId id="311" r:id="rId53"/>
    <p:sldId id="312" r:id="rId54"/>
    <p:sldId id="313" r:id="rId55"/>
    <p:sldId id="314" r:id="rId56"/>
    <p:sldId id="331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D3764-ADB5-4A7D-9887-3201FDAE602B}" type="datetimeFigureOut">
              <a:rPr lang="en-US" smtClean="0"/>
              <a:pPr/>
              <a:t>10-Apr-16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9ABE2-72B2-4F49-B671-A27464561D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C8F4FAF3-8ABD-4214-9DAC-7DB0DC560279}" type="slidenum">
              <a:rPr lang="en-US"/>
              <a:pPr/>
              <a:t>1</a:t>
            </a:fld>
            <a:endParaRPr lang="en-US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174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B4DCB6F-6392-4725-9F02-433E420F63C7}" type="slidenum">
              <a:rPr lang="en-US"/>
              <a:pPr/>
              <a:t>10</a:t>
            </a:fld>
            <a:endParaRPr lang="en-US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27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5E98804F-8EC5-4E27-8A7B-4E398019707B}" type="slidenum">
              <a:rPr lang="en-US"/>
              <a:pPr/>
              <a:t>11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306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CD00CBA-D2F8-4A69-BD0F-6FB60FE28DA6}" type="slidenum">
              <a:rPr lang="en-US"/>
              <a:pPr/>
              <a:t>12</a:t>
            </a:fld>
            <a:endParaRPr lang="en-US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16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FFDB611-3F0E-451E-A71F-7BE86C467065}" type="slidenum">
              <a:rPr lang="en-US"/>
              <a:pPr/>
              <a:t>13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9510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57CAC4B6-D65B-4DCF-AB2C-E8D5AD41AEAC}" type="slidenum">
              <a:rPr lang="en-US"/>
              <a:pPr/>
              <a:t>14</a:t>
            </a:fld>
            <a:endParaRPr lang="en-US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818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FA86A32-1381-46DB-98C6-320FAE8B08CB}" type="slidenum">
              <a:rPr lang="en-US"/>
              <a:pPr/>
              <a:t>15</a:t>
            </a:fld>
            <a:endParaRPr lang="en-US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390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1957BF3-8C27-4DF5-95EB-6E1B20271E71}" type="slidenum">
              <a:rPr lang="en-US"/>
              <a:pPr/>
              <a:t>16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353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C1D456E-CB6A-471B-9AA0-3A8E9D6C012C}" type="slidenum">
              <a:rPr lang="en-US"/>
              <a:pPr/>
              <a:t>17</a:t>
            </a:fld>
            <a:endParaRPr lang="en-US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227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76A8ED45-A21F-4A5D-A0EF-470476428036}" type="slidenum">
              <a:rPr lang="en-US"/>
              <a:pPr/>
              <a:t>18</a:t>
            </a:fld>
            <a:endParaRPr lang="en-US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8116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E5D6A80-A974-4CE3-9B98-43922A68ED95}" type="slidenum">
              <a:rPr lang="en-US"/>
              <a:pPr/>
              <a:t>19</a:t>
            </a:fld>
            <a:endParaRPr lang="en-US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167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DCA1ECC-5C17-47BA-9BFE-223A5DF096EE}" type="slidenum">
              <a:rPr lang="en-US"/>
              <a:pPr/>
              <a:t>2</a:t>
            </a:fld>
            <a:endParaRPr lang="en-US"/>
          </a:p>
        </p:txBody>
      </p:sp>
      <p:sp>
        <p:nvSpPr>
          <p:cNvPr id="3205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0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8185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039E2D1-CCAE-464A-A9E5-961B7FA08E2F}" type="slidenum">
              <a:rPr lang="en-US"/>
              <a:pPr/>
              <a:t>20</a:t>
            </a:fld>
            <a:endParaRPr lang="en-US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725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40A51638-D461-4B80-9B05-0745E3B48D9D}" type="slidenum">
              <a:rPr lang="en-US"/>
              <a:pPr/>
              <a:t>21</a:t>
            </a:fld>
            <a:endParaRPr lang="en-US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163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D92B684-3469-4D9F-B038-CE8582F4FE0C}" type="slidenum">
              <a:rPr lang="en-US"/>
              <a:pPr/>
              <a:t>22</a:t>
            </a:fld>
            <a:endParaRPr lang="en-US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20060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CC6C136D-ABD3-47DA-BA23-A8DD7241DD7B}" type="slidenum">
              <a:rPr lang="en-US"/>
              <a:pPr/>
              <a:t>23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5450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B92AA8F-06FB-460C-80B1-199145008C9E}" type="slidenum">
              <a:rPr lang="en-US"/>
              <a:pPr/>
              <a:t>24</a:t>
            </a:fld>
            <a:endParaRPr lang="en-US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6940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8B5CD17-2B32-4E73-9A6E-E6D1C87639C4}" type="slidenum">
              <a:rPr lang="en-US"/>
              <a:pPr/>
              <a:t>25</a:t>
            </a:fld>
            <a:endParaRPr lang="en-US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3242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4D6D2D3E-A672-4C4B-A83E-6425B323EA8E}" type="slidenum">
              <a:rPr lang="en-US"/>
              <a:pPr/>
              <a:t>26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647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43F1449-52CC-4C6D-8796-4354020CE814}" type="slidenum">
              <a:rPr lang="en-US"/>
              <a:pPr/>
              <a:t>27</a:t>
            </a:fld>
            <a:endParaRPr lang="en-US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3197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A9DDE622-BB13-4785-9879-8C2AFDF9C3B7}" type="slidenum">
              <a:rPr lang="en-US"/>
              <a:pPr/>
              <a:t>28</a:t>
            </a:fld>
            <a:endParaRPr lang="en-US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2021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4372BD0D-3DDC-4B7B-81D7-80B9685242E8}" type="slidenum">
              <a:rPr lang="en-US"/>
              <a:pPr/>
              <a:t>29</a:t>
            </a:fld>
            <a:endParaRPr lang="en-US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81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37256992-3534-4E1C-8355-B4F3A8C7BF42}" type="slidenum">
              <a:rPr lang="en-US"/>
              <a:pPr/>
              <a:t>3</a:t>
            </a:fld>
            <a:endParaRPr lang="en-US"/>
          </a:p>
        </p:txBody>
      </p:sp>
      <p:sp>
        <p:nvSpPr>
          <p:cNvPr id="3215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15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414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DA20E29-2047-4815-9539-A7B3B7DE2777}" type="slidenum">
              <a:rPr lang="en-US"/>
              <a:pPr/>
              <a:t>30</a:t>
            </a:fld>
            <a:endParaRPr lang="en-US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3798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3105B67F-2842-45BD-BE65-E945B7652DB3}" type="slidenum">
              <a:rPr lang="en-US"/>
              <a:pPr/>
              <a:t>31</a:t>
            </a:fld>
            <a:endParaRPr lang="en-US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6054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CF31451-FBB0-495F-83F9-0A7F43B3E701}" type="slidenum">
              <a:rPr lang="en-US"/>
              <a:pPr/>
              <a:t>32</a:t>
            </a:fld>
            <a:endParaRPr lang="en-US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8573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D2ABB47-88BA-4616-BF5A-2C59663BABCE}" type="slidenum">
              <a:rPr lang="en-US"/>
              <a:pPr/>
              <a:t>33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7168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7D367F2-1463-4B45-A319-022A14AFB245}" type="slidenum">
              <a:rPr lang="en-US"/>
              <a:pPr/>
              <a:t>34</a:t>
            </a:fld>
            <a:endParaRPr lang="en-US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0440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4D3500A-1753-41E2-94F3-09D4457D1CAC}" type="slidenum">
              <a:rPr lang="en-US"/>
              <a:pPr/>
              <a:t>35</a:t>
            </a:fld>
            <a:endParaRPr lang="en-US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0132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2EC5395-B385-453B-9348-067247493ADA}" type="slidenum">
              <a:rPr lang="en-US"/>
              <a:pPr/>
              <a:t>36</a:t>
            </a:fld>
            <a:endParaRPr lang="en-US"/>
          </a:p>
        </p:txBody>
      </p:sp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9189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7B788CF6-572D-4326-A7CB-DBE3DD81D5BE}" type="slidenum">
              <a:rPr lang="en-US"/>
              <a:pPr/>
              <a:t>37</a:t>
            </a:fld>
            <a:endParaRPr lang="en-US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07531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3AFA5C73-06DE-458E-B7CF-E38FB383D9D6}" type="slidenum">
              <a:rPr lang="en-US"/>
              <a:pPr/>
              <a:t>38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57444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393EACBC-5685-4370-935A-3D0670553A81}" type="slidenum">
              <a:rPr lang="en-US"/>
              <a:pPr/>
              <a:t>39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990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7D8F205-03EA-47FD-8A9E-AA225243A3F8}" type="slidenum">
              <a:rPr lang="en-US"/>
              <a:pPr/>
              <a:t>4</a:t>
            </a:fld>
            <a:endParaRPr lang="en-US"/>
          </a:p>
        </p:txBody>
      </p:sp>
      <p:sp>
        <p:nvSpPr>
          <p:cNvPr id="3246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46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586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0080BA58-8CFB-41BC-AFCD-6AB087C1197A}" type="slidenum">
              <a:rPr lang="en-US"/>
              <a:pPr/>
              <a:t>44</a:t>
            </a:fld>
            <a:endParaRPr lang="en-US"/>
          </a:p>
        </p:txBody>
      </p:sp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32924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7D7FEC7-1EAB-4666-824B-B5DB16620188}" type="slidenum">
              <a:rPr lang="en-US"/>
              <a:pPr/>
              <a:t>45</a:t>
            </a:fld>
            <a:endParaRPr lang="en-US"/>
          </a:p>
        </p:txBody>
      </p:sp>
      <p:sp>
        <p:nvSpPr>
          <p:cNvPr id="36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9062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05286F02-D632-4316-A3FB-7C564D855230}" type="slidenum">
              <a:rPr lang="en-US"/>
              <a:pPr/>
              <a:t>46</a:t>
            </a:fld>
            <a:endParaRPr lang="en-US"/>
          </a:p>
        </p:txBody>
      </p:sp>
      <p:sp>
        <p:nvSpPr>
          <p:cNvPr id="36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4184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C749BA62-90A8-4020-91D9-6FED7803147D}" type="slidenum">
              <a:rPr lang="en-US"/>
              <a:pPr/>
              <a:t>47</a:t>
            </a:fld>
            <a:endParaRPr lang="en-US"/>
          </a:p>
        </p:txBody>
      </p:sp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9220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0073C463-ED68-47C2-AEAB-94497AD0D739}" type="slidenum">
              <a:rPr lang="en-US"/>
              <a:pPr/>
              <a:t>48</a:t>
            </a:fld>
            <a:endParaRPr lang="en-US"/>
          </a:p>
        </p:txBody>
      </p:sp>
      <p:sp>
        <p:nvSpPr>
          <p:cNvPr id="368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499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5FFB84B8-8A15-40D1-B5D3-7DBEF5125AFC}" type="slidenum">
              <a:rPr lang="en-US"/>
              <a:pPr/>
              <a:t>49</a:t>
            </a:fld>
            <a:endParaRPr lang="en-US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3529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7D00B9C-B5E0-4979-8B13-75E0E96000E9}" type="slidenum">
              <a:rPr lang="en-US"/>
              <a:pPr/>
              <a:t>50</a:t>
            </a:fld>
            <a:endParaRPr lang="en-US"/>
          </a:p>
        </p:txBody>
      </p:sp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506707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C8E3D7A8-5CD3-46C4-ACC7-2049C78C9CCA}" type="slidenum">
              <a:rPr lang="en-US"/>
              <a:pPr/>
              <a:t>51</a:t>
            </a:fld>
            <a:endParaRPr lang="en-US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77238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53E834B-A1ED-4815-93B9-1CF1E829812C}" type="slidenum">
              <a:rPr lang="en-US"/>
              <a:pPr/>
              <a:t>52</a:t>
            </a:fld>
            <a:endParaRPr lang="en-US"/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33252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336FAFB2-2072-4986-9D70-74D123F8734C}" type="slidenum">
              <a:rPr lang="en-US"/>
              <a:pPr/>
              <a:t>53</a:t>
            </a:fld>
            <a:endParaRPr lang="en-US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1264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CD4F0BE7-F1D3-4870-B848-199060E2D769}" type="slidenum">
              <a:rPr lang="en-US"/>
              <a:pPr/>
              <a:t>5</a:t>
            </a:fld>
            <a:endParaRPr lang="en-US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969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8A770ED-4A07-470C-8654-62B79ACF2A6F}" type="slidenum">
              <a:rPr lang="en-US"/>
              <a:pPr/>
              <a:t>54</a:t>
            </a:fld>
            <a:endParaRPr lang="en-US"/>
          </a:p>
        </p:txBody>
      </p:sp>
      <p:sp>
        <p:nvSpPr>
          <p:cNvPr id="37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39117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89E72C8-6E88-49FC-8FC3-C47D5C321695}" type="slidenum">
              <a:rPr lang="en-US"/>
              <a:pPr/>
              <a:t>55</a:t>
            </a:fld>
            <a:endParaRPr lang="en-US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306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C9D18151-015C-4ABC-97C2-949BA2E333D3}" type="slidenum">
              <a:rPr lang="en-US"/>
              <a:pPr/>
              <a:t>57</a:t>
            </a:fld>
            <a:endParaRPr lang="en-US"/>
          </a:p>
        </p:txBody>
      </p:sp>
      <p:sp>
        <p:nvSpPr>
          <p:cNvPr id="37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64920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4044A371-1916-4033-B16C-63A142D45B19}" type="slidenum">
              <a:rPr lang="en-US"/>
              <a:pPr/>
              <a:t>58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7812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AA3F862F-BF19-4652-8164-6BB6990A9AD6}" type="slidenum">
              <a:rPr lang="en-US"/>
              <a:pPr/>
              <a:t>59</a:t>
            </a:fld>
            <a:endParaRPr lang="en-US"/>
          </a:p>
        </p:txBody>
      </p:sp>
      <p:sp>
        <p:nvSpPr>
          <p:cNvPr id="37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93641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3865A391-D3A7-4EC0-8AE1-14D6550E3FF4}" type="slidenum">
              <a:rPr lang="en-US"/>
              <a:pPr/>
              <a:t>60</a:t>
            </a:fld>
            <a:endParaRPr lang="en-US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72654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E8D17AA-FACA-4E7A-B552-D52E359BC1B3}" type="slidenum">
              <a:rPr lang="en-US"/>
              <a:pPr/>
              <a:t>61</a:t>
            </a:fld>
            <a:endParaRPr 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906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4EFBC92-4BE9-4939-B3E9-17F1CAD3E804}" type="slidenum">
              <a:rPr lang="en-US"/>
              <a:pPr/>
              <a:t>62</a:t>
            </a:fld>
            <a:endParaRPr lang="en-US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084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103097A-82DB-4551-9936-D3DECCD1396C}" type="slidenum">
              <a:rPr lang="en-US"/>
              <a:pPr/>
              <a:t>63</a:t>
            </a:fld>
            <a:endParaRPr lang="en-US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5258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E721BCE-DC62-4D5B-8464-27BB03483524}" type="slidenum">
              <a:rPr lang="en-US"/>
              <a:pPr/>
              <a:t>64</a:t>
            </a:fld>
            <a:endParaRPr lang="en-US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671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72C7FFB-F5CE-4768-8903-0D90ECD56EBF}" type="slidenum">
              <a:rPr lang="en-US"/>
              <a:pPr/>
              <a:t>6</a:t>
            </a:fld>
            <a:endParaRPr lang="en-US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77522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08315BA6-6B5B-46BD-AC9A-364D1C02DAFF}" type="slidenum">
              <a:rPr lang="en-US"/>
              <a:pPr/>
              <a:t>65</a:t>
            </a:fld>
            <a:endParaRPr lang="en-US"/>
          </a:p>
        </p:txBody>
      </p:sp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89738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AC5F0DF4-F032-4485-BF1E-8EF15F0018C3}" type="slidenum">
              <a:rPr lang="en-US"/>
              <a:pPr/>
              <a:t>66</a:t>
            </a:fld>
            <a:endParaRPr lang="en-US"/>
          </a:p>
        </p:txBody>
      </p:sp>
      <p:sp>
        <p:nvSpPr>
          <p:cNvPr id="38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38088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DBDEA92-F0F5-4B16-83E3-5F59EB0B1494}" type="slidenum">
              <a:rPr lang="en-US"/>
              <a:pPr/>
              <a:t>67</a:t>
            </a:fld>
            <a:endParaRPr lang="en-US"/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7086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58816BA-13A4-4E17-88EF-9F29B4342C79}" type="slidenum">
              <a:rPr lang="en-US"/>
              <a:pPr/>
              <a:t>7</a:t>
            </a:fld>
            <a:endParaRPr 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662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DE730F3-5B92-40E6-ACBC-D91345F0D572}" type="slidenum">
              <a:rPr lang="en-US"/>
              <a:pPr/>
              <a:t>8</a:t>
            </a:fld>
            <a:endParaRPr lang="en-US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949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3241E0E-7D25-4153-B260-056DC0FFF6B6}" type="slidenum">
              <a:rPr lang="en-US"/>
              <a:pPr/>
              <a:t>9</a:t>
            </a:fld>
            <a:endParaRPr lang="en-US"/>
          </a:p>
        </p:txBody>
      </p:sp>
      <p:sp>
        <p:nvSpPr>
          <p:cNvPr id="3297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297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99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695700" cy="4800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/>
              <a:t>© Lethbridge/Laganière 2012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AFE274-874F-4D74-83AC-80B4A8205D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1440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371600"/>
            <a:ext cx="3695700" cy="48006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14900" y="1371600"/>
            <a:ext cx="3695700" cy="23241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14900" y="3848100"/>
            <a:ext cx="3695700" cy="2324100"/>
          </a:xfrm>
        </p:spPr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CA"/>
              <a:t>© Lethbridge/Laganière 2012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5DCB3C-5084-4AA4-A143-F0ADD72502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10-Apr-16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10-Apr-16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y.umple.org/?text=class%20Company%20%7b%7d%0aclass%20BoardOfDirectors%20%7b%7d%0a%0aassociation%20%7b%0a%20%201%20Company%20--%201%20BoardOfDirectors;%0a%7d//$?%5bEnd_of_model%5d$?%0a%0aclass%20Company%0a%7b%0a%20%20position%2050%2030%20109%2045;%0a%7d%0a%0aclass%20BoardOfDirectors%0a%7b%0a%20%20position%2050%20130%20109%2045;%0a%7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tinyurl.com/3j4r3mp" TargetMode="External"/><Relationship Id="rId5" Type="http://schemas.openxmlformats.org/officeDocument/2006/relationships/hyperlink" Target="http://try.umple.org/?text=class%20Student%20%7b%7d%0aclass%20CourseSection%20%7b%7d%0aclass%20Registration%20%7b%0a%20%20*%20--%201%20Student;%0a%20%20*%20--%201%20CourseSection;%0a%7d//$?%5bEnd_of_model%5d$?%0a%0aclass%20Student%0a%7b%0a%20%20position%2050%2030%20109%2045;%0a%7d%0a%0aclass%20CourseSection%0a%7b%0a%20%20position%2097%20203%20109%2045;%0a%7d%0a%0aclass%20Registration%0a%7b%0a%20%20position%2067%20123%20109%2045;%0a%20%20position.association%20CourseSection__Registration%2084,45%2029,0;%0a%7d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try.umple.org/?text=class%20Course%20%7b%0a%20%20%20*%20self%20isMutuallyExclusiveWith;%0a%7d%0a%0aassociation%20%7b%0a%20%20%20%20%20*%20Course%20successor%20--%20*%20Course%20prerequisite;%0a%7d//$?%5bEnd_of_model%5d$?%0a%0aclass%20Course%0a%7b%0a%20%20position%20122%2025%20109%2045;%0a%7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try.umple.org/?text=class%20Day%20%7b%0a%20%20*%20-%3e%201%20Note;%0a%7d%0a%0aclass%20Note%20%7b%7d//$?%5bEnd_of_model%5d$?%0a%0aclass%20Day%0a%7b%0a%20%20position%2050%2031%20109%2045;%0a%20%20position.association%20Day__Note%2030,46%2030,0;%0a%7d%0a%0aclass%20Note%0a%7b%0a%20%20position%2050%20131%20109%2045;%0a%7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ry.umple.org/?text=class%20Recording%0a%7b%0a%20%20*%20--%201%20RecordingCategory%20category;%0a%7d%0a%0aclass%20RecordingCategory%0a%7b%0a%20%200..1%20--%20*%20RecordingCategory%20subcategory;%0a%7d%0a//$?%5bEnd_of_model%5d$?%0a%0aclass%20Recording%0a%7b%0a%20%20position%20157%2030%20109%2045;%0a%20%20position.association%20Recording__RecordingCategory%2062,46%2075,0;%0a%7d%0a%0aclass%20RecordingCategory%0a%7b%0a%20%20position%20149%20135%20133%2045;%0a%7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ry.umple.org/?text=class%20Assistant%20%7b%7dclass%20Manager%20%7b%20%201..*%20supervisor%20--%20*%20Assistant;%7d//$?%5bEnd_of_model%5d$?class%20Assistant%7b%20%20position%2049%2030%20109%2045;%7dclass%20Manager%7b%20%20position%2073%20127%20109%2045;%7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914400" y="1676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</a:rPr>
              <a:t>Object-Oriented Software Engineering</a:t>
            </a:r>
            <a:b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</a:rPr>
            </a:b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Arial" charset="0"/>
                <a:ea typeface="ＭＳ Ｐゴシック" charset="0"/>
              </a:rPr>
              <a:t>Practical Software Development using UML and Java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276600"/>
            <a:ext cx="6400800" cy="17526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n-ea"/>
                <a:cs typeface="+mn-cs"/>
              </a:rPr>
              <a:t>Chapter 5: </a:t>
            </a:r>
          </a:p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charset="0"/>
                <a:ea typeface="+mn-ea"/>
                <a:cs typeface="+mn-cs"/>
              </a:rPr>
              <a:t>Modelling with Classes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rial Narrow" charset="0"/>
                <a:ea typeface="+mn-ea"/>
                <a:cs typeface="+mn-cs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D0BC9FE-3CB9-46C9-AD08-72D9DBDF0B53}" type="slidenum">
              <a:rPr lang="en-US"/>
              <a:pPr/>
              <a:t>10</a:t>
            </a:fld>
            <a:endParaRPr lang="en-US"/>
          </a:p>
        </p:txBody>
      </p:sp>
      <p:sp>
        <p:nvSpPr>
          <p:cNvPr id="27955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Analyzing and validating associations</a:t>
            </a:r>
          </a:p>
        </p:txBody>
      </p:sp>
      <p:sp>
        <p:nvSpPr>
          <p:cNvPr id="279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GB" b="1" dirty="0" smtClean="0">
                <a:ea typeface="+mn-ea"/>
              </a:rPr>
              <a:t>One-to-one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For each company, there is exactly one board of directors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A board is the board of only one company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A company must always have a board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A board must always be of some company</a:t>
            </a:r>
            <a:r>
              <a:rPr lang="en-US" dirty="0" smtClean="0">
                <a:ea typeface="+mn-ea"/>
              </a:rPr>
              <a:t> </a:t>
            </a:r>
          </a:p>
        </p:txBody>
      </p:sp>
      <p:grpSp>
        <p:nvGrpSpPr>
          <p:cNvPr id="2" name="Group 1031"/>
          <p:cNvGrpSpPr>
            <a:grpSpLocks/>
          </p:cNvGrpSpPr>
          <p:nvPr/>
        </p:nvGrpSpPr>
        <p:grpSpPr bwMode="auto">
          <a:xfrm>
            <a:off x="1600200" y="4432300"/>
            <a:ext cx="6781800" cy="596900"/>
            <a:chOff x="1056" y="2640"/>
            <a:chExt cx="4272" cy="376"/>
          </a:xfrm>
        </p:grpSpPr>
        <p:pic>
          <p:nvPicPr>
            <p:cNvPr id="279556" name="Picture 10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2640"/>
              <a:ext cx="4272" cy="3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5849" name="Rectangle 1029"/>
            <p:cNvSpPr>
              <a:spLocks noChangeArrowheads="1"/>
            </p:cNvSpPr>
            <p:nvPr/>
          </p:nvSpPr>
          <p:spPr bwMode="auto">
            <a:xfrm>
              <a:off x="4118" y="2688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/>
            </a:p>
          </p:txBody>
        </p:sp>
        <p:sp>
          <p:nvSpPr>
            <p:cNvPr id="35850" name="Rectangle 1030"/>
            <p:cNvSpPr>
              <a:spLocks noChangeArrowheads="1"/>
            </p:cNvSpPr>
            <p:nvPr/>
          </p:nvSpPr>
          <p:spPr bwMode="auto">
            <a:xfrm>
              <a:off x="1862" y="2659"/>
              <a:ext cx="58" cy="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  <a:latin typeface="Arial" pitchFamily="34" charset="0"/>
                </a:rPr>
                <a:t>1</a:t>
              </a:r>
              <a:endParaRPr lang="en-US"/>
            </a:p>
          </p:txBody>
        </p:sp>
      </p:grpSp>
      <p:sp>
        <p:nvSpPr>
          <p:cNvPr id="35847" name="TextBox 1"/>
          <p:cNvSpPr txBox="1">
            <a:spLocks noChangeArrowheads="1"/>
          </p:cNvSpPr>
          <p:nvPr/>
        </p:nvSpPr>
        <p:spPr bwMode="auto">
          <a:xfrm>
            <a:off x="7308850" y="5661025"/>
            <a:ext cx="1606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hlinkClick r:id="rId4"/>
              </a:rPr>
              <a:t>Open in Umple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5C8AA08-3445-48CA-8C1F-CFA07A100267}" type="slidenum">
              <a:rPr lang="en-US"/>
              <a:pPr/>
              <a:t>11</a:t>
            </a:fld>
            <a:endParaRPr lang="en-US"/>
          </a:p>
        </p:txBody>
      </p:sp>
      <p:sp>
        <p:nvSpPr>
          <p:cNvPr id="269314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Analyzing and validating associations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69315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315200" cy="4800600"/>
          </a:xfrm>
        </p:spPr>
        <p:txBody>
          <a:bodyPr/>
          <a:lstStyle/>
          <a:p>
            <a:pPr marL="0" indent="0" defTabSz="952500">
              <a:tabLst>
                <a:tab pos="1625600" algn="l"/>
                <a:tab pos="5143500" algn="l"/>
              </a:tabLst>
              <a:defRPr/>
            </a:pPr>
            <a:r>
              <a:rPr lang="en-US" sz="2000" dirty="0" smtClean="0">
                <a:ea typeface="+mn-ea"/>
                <a:cs typeface="+mn-cs"/>
              </a:rPr>
              <a:t>Avoid unnecessary one-to-one associations</a:t>
            </a:r>
          </a:p>
          <a:p>
            <a:pPr marL="0" indent="0" defTabSz="952500">
              <a:tabLst>
                <a:tab pos="1625600" algn="l"/>
                <a:tab pos="5143500" algn="l"/>
              </a:tabLst>
              <a:defRPr/>
            </a:pPr>
            <a:endParaRPr lang="en-US" sz="2000" dirty="0" smtClean="0">
              <a:ea typeface="+mn-ea"/>
              <a:cs typeface="+mn-cs"/>
            </a:endParaRPr>
          </a:p>
          <a:p>
            <a:pPr marL="0" indent="0" defTabSz="952500">
              <a:buNone/>
              <a:tabLst>
                <a:tab pos="1625600" algn="l"/>
                <a:tab pos="5143500" algn="l"/>
              </a:tabLst>
              <a:defRPr/>
            </a:pPr>
            <a:r>
              <a:rPr lang="en-US" sz="2000" dirty="0" smtClean="0">
                <a:ea typeface="+mn-ea"/>
                <a:cs typeface="+mn-cs"/>
              </a:rPr>
              <a:t>	Avoid this                                      do this</a:t>
            </a:r>
          </a:p>
        </p:txBody>
      </p:sp>
      <p:pic>
        <p:nvPicPr>
          <p:cNvPr id="269323" name="Picture 103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743200"/>
            <a:ext cx="5548313" cy="19018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06371AC0-DC73-446C-8218-E7ADBA684453}" type="slidenum">
              <a:rPr lang="en-US"/>
              <a:pPr/>
              <a:t>12</a:t>
            </a:fld>
            <a:endParaRPr lang="en-US"/>
          </a:p>
        </p:txBody>
      </p:sp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 more complex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391400" cy="4800600"/>
          </a:xfrm>
        </p:spPr>
        <p:txBody>
          <a:bodyPr/>
          <a:lstStyle/>
          <a:p>
            <a:pPr lvl="1">
              <a:defRPr/>
            </a:pPr>
            <a:r>
              <a:rPr lang="en-GB" sz="2000" smtClean="0">
                <a:ea typeface="+mn-ea"/>
              </a:rPr>
              <a:t>A booking is always for exactly one passenger</a:t>
            </a:r>
            <a:r>
              <a:rPr lang="en-US" sz="2000" smtClean="0">
                <a:ea typeface="+mn-ea"/>
              </a:rPr>
              <a:t> </a:t>
            </a:r>
          </a:p>
          <a:p>
            <a:pPr lvl="2">
              <a:defRPr/>
            </a:pPr>
            <a:r>
              <a:rPr lang="en-GB" sz="2000" smtClean="0">
                <a:ea typeface="+mn-ea"/>
              </a:rPr>
              <a:t>no booking with zero passengers</a:t>
            </a:r>
          </a:p>
          <a:p>
            <a:pPr lvl="2">
              <a:defRPr/>
            </a:pPr>
            <a:r>
              <a:rPr lang="en-GB" sz="2000" smtClean="0">
                <a:ea typeface="+mn-ea"/>
              </a:rPr>
              <a:t>a booking could </a:t>
            </a:r>
            <a:r>
              <a:rPr lang="en-GB" sz="2000" i="1" smtClean="0">
                <a:ea typeface="+mn-ea"/>
              </a:rPr>
              <a:t>never</a:t>
            </a:r>
            <a:r>
              <a:rPr lang="en-GB" sz="2000" smtClean="0">
                <a:ea typeface="+mn-ea"/>
              </a:rPr>
              <a:t> involve more than one passenger.</a:t>
            </a:r>
            <a:r>
              <a:rPr lang="en-US" sz="2000" smtClean="0">
                <a:ea typeface="+mn-ea"/>
              </a:rPr>
              <a:t>  </a:t>
            </a:r>
          </a:p>
          <a:p>
            <a:pPr lvl="1">
              <a:defRPr/>
            </a:pPr>
            <a:r>
              <a:rPr lang="en-GB" sz="2000" smtClean="0">
                <a:ea typeface="+mn-ea"/>
              </a:rPr>
              <a:t>A Passenger can have any number of Bookings</a:t>
            </a:r>
          </a:p>
          <a:p>
            <a:pPr lvl="2">
              <a:defRPr/>
            </a:pPr>
            <a:r>
              <a:rPr lang="en-GB" sz="2000" smtClean="0">
                <a:ea typeface="+mn-ea"/>
              </a:rPr>
              <a:t>a passenger could have no bookings at all</a:t>
            </a:r>
          </a:p>
          <a:p>
            <a:pPr lvl="2">
              <a:defRPr/>
            </a:pPr>
            <a:r>
              <a:rPr lang="en-GB" sz="2000" smtClean="0">
                <a:ea typeface="+mn-ea"/>
              </a:rPr>
              <a:t>a passenger could have more than one booking</a:t>
            </a:r>
          </a:p>
          <a:p>
            <a:pPr lvl="1">
              <a:defRPr/>
            </a:pPr>
            <a:endParaRPr lang="en-US" sz="2000" smtClean="0">
              <a:ea typeface="+mn-ea"/>
            </a:endParaRPr>
          </a:p>
          <a:p>
            <a:pPr lvl="1">
              <a:defRPr/>
            </a:pPr>
            <a:endParaRPr lang="en-US" sz="2000" smtClean="0">
              <a:ea typeface="+mn-ea"/>
            </a:endParaRPr>
          </a:p>
          <a:p>
            <a:pPr lvl="1">
              <a:defRPr/>
            </a:pPr>
            <a:endParaRPr lang="en-US" sz="2000" smtClean="0">
              <a:ea typeface="+mn-ea"/>
            </a:endParaRPr>
          </a:p>
          <a:p>
            <a:pPr lvl="1">
              <a:defRPr/>
            </a:pPr>
            <a:endParaRPr lang="en-US" sz="2000" smtClean="0">
              <a:ea typeface="+mn-ea"/>
            </a:endParaRPr>
          </a:p>
          <a:p>
            <a:pPr lvl="1">
              <a:defRPr/>
            </a:pPr>
            <a:endParaRPr lang="en-US" sz="2000" smtClean="0">
              <a:ea typeface="+mn-ea"/>
            </a:endParaRPr>
          </a:p>
          <a:p>
            <a:pPr lvl="1">
              <a:defRPr/>
            </a:pPr>
            <a:r>
              <a:rPr lang="en-US" sz="2000" smtClean="0">
                <a:ea typeface="+mn-ea"/>
              </a:rPr>
              <a:t>The </a:t>
            </a:r>
            <a:r>
              <a:rPr lang="en-US" sz="2000" i="1" smtClean="0">
                <a:ea typeface="+mn-ea"/>
              </a:rPr>
              <a:t>frame</a:t>
            </a:r>
            <a:r>
              <a:rPr lang="en-US" sz="2000" smtClean="0">
                <a:ea typeface="+mn-ea"/>
              </a:rPr>
              <a:t> around this diagram is an optional feature that any UML 2.0 may possess.    </a:t>
            </a:r>
          </a:p>
        </p:txBody>
      </p:sp>
      <p:pic>
        <p:nvPicPr>
          <p:cNvPr id="134153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4114800"/>
            <a:ext cx="6462713" cy="11160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C6521658-2834-4F5F-B81B-7079F44D5C29}" type="slidenum">
              <a:rPr lang="en-US"/>
              <a:pPr/>
              <a:t>13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Association classes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467600" cy="4800600"/>
          </a:xfrm>
        </p:spPr>
        <p:txBody>
          <a:bodyPr/>
          <a:lstStyle/>
          <a:p>
            <a:pPr lvl="1">
              <a:defRPr/>
            </a:pPr>
            <a:r>
              <a:rPr lang="en-GB" sz="2000" dirty="0" smtClean="0">
                <a:ea typeface="+mn-ea"/>
              </a:rPr>
              <a:t>Sometimes, an attribute that concerns two associated classes cannot be placed in either of the classes</a:t>
            </a:r>
            <a:r>
              <a:rPr lang="en-US" sz="2000" dirty="0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US" sz="2000" dirty="0" smtClean="0">
                <a:ea typeface="+mn-ea"/>
              </a:rPr>
              <a:t>The following are equivalent</a:t>
            </a:r>
          </a:p>
        </p:txBody>
      </p:sp>
      <p:pic>
        <p:nvPicPr>
          <p:cNvPr id="136246" name="Picture 5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81300" y="2667000"/>
            <a:ext cx="3695700" cy="1471613"/>
          </a:xfrm>
        </p:spPr>
      </p:pic>
      <p:pic>
        <p:nvPicPr>
          <p:cNvPr id="136249" name="Picture 5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4776788"/>
            <a:ext cx="4972050" cy="785812"/>
          </a:xfrm>
        </p:spPr>
      </p:pic>
      <p:sp>
        <p:nvSpPr>
          <p:cNvPr id="43016" name="TextBox 8"/>
          <p:cNvSpPr txBox="1">
            <a:spLocks noChangeArrowheads="1"/>
          </p:cNvSpPr>
          <p:nvPr/>
        </p:nvSpPr>
        <p:spPr bwMode="auto">
          <a:xfrm>
            <a:off x="5076825" y="5732463"/>
            <a:ext cx="38877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hlinkClick r:id="rId5"/>
              </a:rPr>
              <a:t>Open in Umple</a:t>
            </a:r>
            <a:r>
              <a:rPr lang="en-US" sz="1800"/>
              <a:t> and </a:t>
            </a:r>
            <a:r>
              <a:rPr lang="en-US" sz="1800">
                <a:hlinkClick r:id="rId6"/>
              </a:rPr>
              <a:t>extended example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4D29E6DA-1842-41BD-B126-B843C758C775}" type="slidenum">
              <a:rPr lang="en-US"/>
              <a:pPr/>
              <a:t>14</a:t>
            </a:fld>
            <a:endParaRPr lang="en-US"/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Reflexive associations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467600" cy="4800600"/>
          </a:xfrm>
        </p:spPr>
        <p:txBody>
          <a:bodyPr/>
          <a:lstStyle/>
          <a:p>
            <a:pPr lvl="1">
              <a:defRPr/>
            </a:pPr>
            <a:r>
              <a:rPr lang="en-GB" sz="2000" dirty="0" smtClean="0">
                <a:ea typeface="+mn-ea"/>
              </a:rPr>
              <a:t>It is possible for an association to connect a class to itself</a:t>
            </a:r>
            <a:r>
              <a:rPr lang="en-US" sz="2000" dirty="0" smtClean="0">
                <a:ea typeface="+mn-ea"/>
              </a:rPr>
              <a:t>  </a:t>
            </a:r>
          </a:p>
        </p:txBody>
      </p:sp>
      <p:pic>
        <p:nvPicPr>
          <p:cNvPr id="138280" name="Picture 4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2676525"/>
            <a:ext cx="5181600" cy="1463675"/>
          </a:xfrm>
        </p:spPr>
      </p:pic>
      <p:sp>
        <p:nvSpPr>
          <p:cNvPr id="45063" name="TextBox 7"/>
          <p:cNvSpPr txBox="1">
            <a:spLocks noChangeArrowheads="1"/>
          </p:cNvSpPr>
          <p:nvPr/>
        </p:nvSpPr>
        <p:spPr bwMode="auto">
          <a:xfrm>
            <a:off x="7535863" y="5661025"/>
            <a:ext cx="16081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hlinkClick r:id="rId4"/>
              </a:rPr>
              <a:t>Open in Umple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CBF02D20-595D-41E5-AE82-C392794051AB}" type="slidenum">
              <a:rPr lang="en-US"/>
              <a:pPr/>
              <a:t>15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Directionality in associations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391400" cy="4800600"/>
          </a:xfrm>
        </p:spPr>
        <p:txBody>
          <a:bodyPr/>
          <a:lstStyle/>
          <a:p>
            <a:pPr marL="292100" indent="-292100">
              <a:buFontTx/>
              <a:buChar char="•"/>
              <a:defRPr/>
            </a:pPr>
            <a:r>
              <a:rPr lang="en-GB" sz="2000" dirty="0" smtClean="0">
                <a:ea typeface="+mn-ea"/>
                <a:cs typeface="+mn-cs"/>
              </a:rPr>
              <a:t>Associations are by default </a:t>
            </a:r>
            <a:r>
              <a:rPr lang="en-GB" sz="2000" i="1" dirty="0" smtClean="0">
                <a:ea typeface="+mn-ea"/>
                <a:cs typeface="+mn-cs"/>
              </a:rPr>
              <a:t>bi-directional</a:t>
            </a:r>
            <a:r>
              <a:rPr lang="en-US" sz="2000" dirty="0" smtClean="0">
                <a:ea typeface="+mn-ea"/>
                <a:cs typeface="+mn-cs"/>
              </a:rPr>
              <a:t> </a:t>
            </a:r>
          </a:p>
          <a:p>
            <a:pPr marL="292100" indent="-292100">
              <a:buFontTx/>
              <a:buChar char="•"/>
              <a:defRPr/>
            </a:pPr>
            <a:r>
              <a:rPr lang="en-GB" sz="2000" dirty="0" smtClean="0">
                <a:ea typeface="+mn-ea"/>
                <a:cs typeface="+mn-cs"/>
              </a:rPr>
              <a:t>It is possible to limit the direction of an association by adding an arrow at one end</a:t>
            </a:r>
            <a:r>
              <a:rPr lang="en-US" sz="2000" dirty="0" smtClean="0">
                <a:ea typeface="+mn-ea"/>
                <a:cs typeface="+mn-cs"/>
              </a:rPr>
              <a:t> </a:t>
            </a:r>
          </a:p>
        </p:txBody>
      </p:sp>
      <p:pic>
        <p:nvPicPr>
          <p:cNvPr id="140320" name="Picture 3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0" y="3200400"/>
            <a:ext cx="4343400" cy="758825"/>
          </a:xfrm>
        </p:spPr>
      </p:pic>
      <p:sp>
        <p:nvSpPr>
          <p:cNvPr id="48135" name="TextBox 7"/>
          <p:cNvSpPr txBox="1">
            <a:spLocks noChangeArrowheads="1"/>
          </p:cNvSpPr>
          <p:nvPr/>
        </p:nvSpPr>
        <p:spPr bwMode="auto">
          <a:xfrm>
            <a:off x="7308850" y="5732463"/>
            <a:ext cx="16065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hlinkClick r:id="rId4"/>
              </a:rPr>
              <a:t>Open in Umple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C180F4E-D176-4989-B3CF-1861249FE032}" type="slidenum">
              <a:rPr lang="en-US"/>
              <a:pPr/>
              <a:t>16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Generalization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467600" cy="4800600"/>
          </a:xfrm>
        </p:spPr>
        <p:txBody>
          <a:bodyPr/>
          <a:lstStyle/>
          <a:p>
            <a:pPr marL="0" indent="0">
              <a:defRPr/>
            </a:pPr>
            <a:r>
              <a:rPr lang="en-GB" sz="2000" smtClean="0">
                <a:ea typeface="+mn-ea"/>
                <a:cs typeface="+mn-cs"/>
              </a:rPr>
              <a:t>Specializing a superclass into two or more subclasses</a:t>
            </a:r>
          </a:p>
          <a:p>
            <a:pPr lvl="1">
              <a:defRPr/>
            </a:pPr>
            <a:r>
              <a:rPr lang="en-GB" sz="2000" smtClean="0">
                <a:ea typeface="+mn-ea"/>
              </a:rPr>
              <a:t>A </a:t>
            </a:r>
            <a:r>
              <a:rPr lang="en-GB" sz="2000" i="1" smtClean="0">
                <a:ea typeface="+mn-ea"/>
              </a:rPr>
              <a:t>generalization set</a:t>
            </a:r>
            <a:r>
              <a:rPr lang="en-GB" sz="2000" smtClean="0">
                <a:ea typeface="+mn-ea"/>
              </a:rPr>
              <a:t> is a labeled group of generalizations with a common superclass</a:t>
            </a:r>
          </a:p>
          <a:p>
            <a:pPr lvl="1">
              <a:defRPr/>
            </a:pPr>
            <a:r>
              <a:rPr lang="en-GB" sz="2000" smtClean="0">
                <a:ea typeface="+mn-ea"/>
              </a:rPr>
              <a:t>The label (sometimes called the</a:t>
            </a:r>
            <a:r>
              <a:rPr lang="en-GB" sz="2000" i="1" smtClean="0">
                <a:ea typeface="+mn-ea"/>
              </a:rPr>
              <a:t> discriminator</a:t>
            </a:r>
            <a:r>
              <a:rPr lang="en-GB" sz="2000" smtClean="0">
                <a:ea typeface="+mn-ea"/>
              </a:rPr>
              <a:t>) describes the criteria used in the specialization</a:t>
            </a:r>
            <a:endParaRPr lang="en-US" sz="2000" smtClean="0">
              <a:ea typeface="+mn-ea"/>
            </a:endParaRPr>
          </a:p>
        </p:txBody>
      </p:sp>
      <p:pic>
        <p:nvPicPr>
          <p:cNvPr id="142345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3351213"/>
            <a:ext cx="7848600" cy="17208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C8C91306-0962-4656-AD9E-BC822769E555}" type="slidenum">
              <a:rPr lang="en-US"/>
              <a:pPr/>
              <a:t>17</a:t>
            </a:fld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Avoiding unnecessary generalizations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144396" name="Text Box 12"/>
          <p:cNvSpPr txBox="1">
            <a:spLocks noChangeArrowheads="1"/>
          </p:cNvSpPr>
          <p:nvPr/>
        </p:nvSpPr>
        <p:spPr bwMode="auto">
          <a:xfrm>
            <a:off x="4572000" y="4572000"/>
            <a:ext cx="34448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latin typeface="Times" charset="0"/>
                <a:ea typeface="ＭＳ Ｐゴシック" charset="0"/>
              </a:rPr>
              <a:t>Inappropriate hierarchy of</a:t>
            </a:r>
          </a:p>
          <a:p>
            <a:pPr>
              <a:defRPr/>
            </a:pPr>
            <a:r>
              <a:rPr lang="en-US">
                <a:latin typeface="Times" charset="0"/>
                <a:ea typeface="ＭＳ Ｐゴシック" charset="0"/>
              </a:rPr>
              <a:t>classes, which should be</a:t>
            </a:r>
          </a:p>
          <a:p>
            <a:pPr>
              <a:defRPr/>
            </a:pPr>
            <a:r>
              <a:rPr lang="en-US">
                <a:latin typeface="Times" charset="0"/>
                <a:ea typeface="ＭＳ Ｐゴシック" charset="0"/>
              </a:rPr>
              <a:t>instances</a:t>
            </a:r>
          </a:p>
        </p:txBody>
      </p:sp>
      <p:pic>
        <p:nvPicPr>
          <p:cNvPr id="144476" name="Picture 9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295400"/>
            <a:ext cx="7696200" cy="30480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CC661855-0D09-4720-8304-62F49BA4351B}" type="slidenum">
              <a:rPr lang="en-US"/>
              <a:pPr/>
              <a:t>18</a:t>
            </a:fld>
            <a:endParaRPr lang="en-US"/>
          </a:p>
        </p:txBody>
      </p:sp>
      <p:sp>
        <p:nvSpPr>
          <p:cNvPr id="31232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Avoiding unnecessary generalizations (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cont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)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12324" name="Text Box 1028"/>
          <p:cNvSpPr txBox="1">
            <a:spLocks noChangeArrowheads="1"/>
          </p:cNvSpPr>
          <p:nvPr/>
        </p:nvSpPr>
        <p:spPr bwMode="auto">
          <a:xfrm>
            <a:off x="1371600" y="5791200"/>
            <a:ext cx="71485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latin typeface="Times" charset="0"/>
                <a:ea typeface="ＭＳ Ｐゴシック" charset="0"/>
              </a:rPr>
              <a:t>Improved class diagram, with its corresponding instance diagram</a:t>
            </a:r>
          </a:p>
        </p:txBody>
      </p:sp>
      <p:pic>
        <p:nvPicPr>
          <p:cNvPr id="312328" name="Picture 103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447800"/>
            <a:ext cx="7543800" cy="4406900"/>
          </a:xfrm>
        </p:spPr>
      </p:pic>
      <p:sp>
        <p:nvSpPr>
          <p:cNvPr id="54279" name="TextBox 7"/>
          <p:cNvSpPr txBox="1">
            <a:spLocks noChangeArrowheads="1"/>
          </p:cNvSpPr>
          <p:nvPr/>
        </p:nvSpPr>
        <p:spPr bwMode="auto">
          <a:xfrm>
            <a:off x="7451725" y="1268413"/>
            <a:ext cx="16081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hlinkClick r:id="rId4"/>
              </a:rPr>
              <a:t>Open in Umple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75BA302-55F9-41A5-BFD5-EFAEA3BB82AF}" type="slidenum">
              <a:rPr lang="en-US"/>
              <a:pPr/>
              <a:t>19</a:t>
            </a:fld>
            <a:endParaRPr lang="en-US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Handling multiple discriminators</a:t>
            </a:r>
          </a:p>
        </p:txBody>
      </p:sp>
      <p:sp>
        <p:nvSpPr>
          <p:cNvPr id="145421" name="Rectangle 1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315200" cy="4800600"/>
          </a:xfrm>
        </p:spPr>
        <p:txBody>
          <a:bodyPr/>
          <a:lstStyle/>
          <a:p>
            <a:pPr lvl="1">
              <a:defRPr/>
            </a:pPr>
            <a:r>
              <a:rPr lang="en-US" sz="2000" smtClean="0">
                <a:ea typeface="+mn-ea"/>
              </a:rPr>
              <a:t>Creating higher-level generalization</a:t>
            </a:r>
          </a:p>
        </p:txBody>
      </p:sp>
      <p:pic>
        <p:nvPicPr>
          <p:cNvPr id="145426" name="Picture 1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2057400"/>
            <a:ext cx="7543800" cy="3200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35F35EA-D0DB-488D-A6C6-1F4F9FBE79F4}" type="slidenum">
              <a:rPr lang="en-US"/>
              <a:pPr/>
              <a:t>2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What is UML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?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defRPr/>
            </a:pPr>
            <a:r>
              <a:rPr lang="en-GB" sz="2000" dirty="0" smtClean="0">
                <a:ea typeface="+mn-ea"/>
                <a:cs typeface="+mn-cs"/>
              </a:rPr>
              <a:t>The Unified Modelling Language is a standard graphical language for modelling object oriented software</a:t>
            </a:r>
          </a:p>
          <a:p>
            <a:pPr lvl="1">
              <a:defRPr/>
            </a:pPr>
            <a:r>
              <a:rPr lang="en-CA" sz="2000" dirty="0" smtClean="0">
                <a:ea typeface="+mn-ea"/>
              </a:rPr>
              <a:t>Developed by</a:t>
            </a:r>
            <a:r>
              <a:rPr lang="en-GB" sz="2000" dirty="0" smtClean="0">
                <a:ea typeface="+mn-ea"/>
              </a:rPr>
              <a:t> </a:t>
            </a:r>
            <a:r>
              <a:rPr lang="en-GB" sz="2000" dirty="0" err="1" smtClean="0">
                <a:ea typeface="+mn-ea"/>
              </a:rPr>
              <a:t>Rumbaugh</a:t>
            </a:r>
            <a:r>
              <a:rPr lang="en-GB" sz="2000" dirty="0" smtClean="0">
                <a:ea typeface="+mn-ea"/>
              </a:rPr>
              <a:t>, </a:t>
            </a:r>
            <a:r>
              <a:rPr lang="en-GB" sz="2000" dirty="0" err="1" smtClean="0">
                <a:ea typeface="+mn-ea"/>
              </a:rPr>
              <a:t>Booch</a:t>
            </a:r>
            <a:r>
              <a:rPr lang="en-GB" sz="2000" dirty="0" smtClean="0">
                <a:ea typeface="+mn-ea"/>
              </a:rPr>
              <a:t> and Jacobson</a:t>
            </a:r>
          </a:p>
          <a:p>
            <a:pPr lvl="1">
              <a:defRPr/>
            </a:pPr>
            <a:r>
              <a:rPr lang="en-GB" sz="2000" dirty="0" smtClean="0">
                <a:ea typeface="+mn-ea"/>
              </a:rPr>
              <a:t>Based on earlier languages they had each developed</a:t>
            </a:r>
          </a:p>
          <a:p>
            <a:pPr lvl="1">
              <a:defRPr/>
            </a:pPr>
            <a:r>
              <a:rPr lang="en-GB" sz="2000" dirty="0" smtClean="0">
                <a:ea typeface="+mn-ea"/>
              </a:rPr>
              <a:t>They worked together at the Rational Software Corporation, later bought by IBM</a:t>
            </a:r>
          </a:p>
          <a:p>
            <a:pPr lvl="2">
              <a:defRPr/>
            </a:pPr>
            <a:r>
              <a:rPr lang="en-GB" sz="2000" dirty="0" smtClean="0">
                <a:ea typeface="+mn-ea"/>
              </a:rPr>
              <a:t>Much development of UML has been done at IBM Rational Ottawa</a:t>
            </a:r>
            <a:r>
              <a:rPr lang="en-US" sz="2000" dirty="0" smtClean="0">
                <a:ea typeface="+mn-ea"/>
              </a:rPr>
              <a:t> </a:t>
            </a:r>
            <a:endParaRPr lang="en-GB" sz="2000" dirty="0" smtClean="0">
              <a:ea typeface="+mn-ea"/>
            </a:endParaRPr>
          </a:p>
          <a:p>
            <a:pPr lvl="1">
              <a:defRPr/>
            </a:pPr>
            <a:endParaRPr lang="en-GB" sz="2000" dirty="0" smtClean="0">
              <a:ea typeface="+mn-ea"/>
            </a:endParaRPr>
          </a:p>
          <a:p>
            <a:pPr lvl="1">
              <a:defRPr/>
            </a:pPr>
            <a:r>
              <a:rPr lang="en-GB" sz="2000" dirty="0" smtClean="0">
                <a:ea typeface="+mn-ea"/>
              </a:rPr>
              <a:t>In 1997 the Object Management Group (OMG) started the process of UML standardization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389AC28-BB20-4640-BC05-264095E3A350}" type="slidenum">
              <a:rPr lang="en-US"/>
              <a:pPr/>
              <a:t>20</a:t>
            </a:fld>
            <a:endParaRPr lang="en-US"/>
          </a:p>
        </p:txBody>
      </p:sp>
      <p:pic>
        <p:nvPicPr>
          <p:cNvPr id="264290" name="Picture 112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95400" y="1981200"/>
            <a:ext cx="7658100" cy="3733800"/>
          </a:xfrm>
        </p:spPr>
      </p:pic>
      <p:sp>
        <p:nvSpPr>
          <p:cNvPr id="26419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Handling multiple discriminators</a:t>
            </a:r>
          </a:p>
        </p:txBody>
      </p:sp>
      <p:sp>
        <p:nvSpPr>
          <p:cNvPr id="264201" name="Rectangle 103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162800" cy="4953000"/>
          </a:xfrm>
        </p:spPr>
        <p:txBody>
          <a:bodyPr/>
          <a:lstStyle/>
          <a:p>
            <a:pPr lvl="1">
              <a:defRPr/>
            </a:pPr>
            <a:r>
              <a:rPr lang="en-US" sz="2000" dirty="0" smtClean="0">
                <a:ea typeface="+mn-ea"/>
              </a:rPr>
              <a:t>Using multiple inheritance</a:t>
            </a:r>
          </a:p>
          <a:p>
            <a:pPr lvl="1">
              <a:defRPr/>
            </a:pPr>
            <a:endParaRPr lang="en-US" sz="2000" dirty="0" smtClean="0">
              <a:ea typeface="+mn-ea"/>
            </a:endParaRPr>
          </a:p>
          <a:p>
            <a:pPr lvl="1">
              <a:defRPr/>
            </a:pPr>
            <a:endParaRPr lang="en-US" sz="2000" dirty="0" smtClean="0">
              <a:ea typeface="+mn-ea"/>
            </a:endParaRPr>
          </a:p>
          <a:p>
            <a:pPr lvl="1">
              <a:defRPr/>
            </a:pPr>
            <a:endParaRPr lang="en-US" sz="2000" dirty="0" smtClean="0">
              <a:ea typeface="+mn-ea"/>
            </a:endParaRPr>
          </a:p>
          <a:p>
            <a:pPr lvl="1">
              <a:defRPr/>
            </a:pPr>
            <a:endParaRPr lang="en-US" sz="2000" dirty="0" smtClean="0">
              <a:ea typeface="+mn-ea"/>
            </a:endParaRPr>
          </a:p>
          <a:p>
            <a:pPr lvl="1">
              <a:defRPr/>
            </a:pPr>
            <a:endParaRPr lang="en-US" sz="2000" dirty="0" smtClean="0">
              <a:ea typeface="+mn-ea"/>
            </a:endParaRPr>
          </a:p>
          <a:p>
            <a:pPr lvl="1">
              <a:defRPr/>
            </a:pPr>
            <a:endParaRPr lang="en-US" sz="2000" dirty="0" smtClean="0">
              <a:ea typeface="+mn-ea"/>
            </a:endParaRPr>
          </a:p>
          <a:p>
            <a:pPr lvl="1">
              <a:defRPr/>
            </a:pPr>
            <a:endParaRPr lang="en-US" sz="2000" dirty="0" smtClean="0">
              <a:ea typeface="+mn-ea"/>
            </a:endParaRPr>
          </a:p>
          <a:p>
            <a:pPr lvl="1">
              <a:defRPr/>
            </a:pPr>
            <a:endParaRPr lang="en-US" sz="2000" dirty="0" smtClean="0">
              <a:ea typeface="+mn-ea"/>
            </a:endParaRPr>
          </a:p>
          <a:p>
            <a:pPr lvl="1">
              <a:defRPr/>
            </a:pPr>
            <a:endParaRPr lang="en-US" sz="2000" dirty="0" smtClean="0">
              <a:ea typeface="+mn-ea"/>
            </a:endParaRPr>
          </a:p>
          <a:p>
            <a:pPr lvl="1">
              <a:defRPr/>
            </a:pPr>
            <a:endParaRPr lang="en-US" sz="2000" dirty="0" smtClean="0">
              <a:ea typeface="+mn-ea"/>
            </a:endParaRPr>
          </a:p>
          <a:p>
            <a:pPr lvl="1">
              <a:defRPr/>
            </a:pPr>
            <a:endParaRPr lang="en-US" sz="2000" dirty="0" smtClean="0">
              <a:ea typeface="+mn-ea"/>
            </a:endParaRPr>
          </a:p>
          <a:p>
            <a:pPr lvl="1">
              <a:defRPr/>
            </a:pPr>
            <a:r>
              <a:rPr lang="en-US" sz="2000" dirty="0" smtClean="0">
                <a:ea typeface="+mn-ea"/>
              </a:rPr>
              <a:t>Using the Player-Role pattern (in Chapter 6)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58C1600-EDAC-482F-BD40-F4313FFAC706}" type="slidenum">
              <a:rPr lang="en-US"/>
              <a:pPr/>
              <a:t>21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Avoiding having instances change class</a:t>
            </a:r>
          </a:p>
        </p:txBody>
      </p:sp>
      <p:sp>
        <p:nvSpPr>
          <p:cNvPr id="146438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391400" cy="4800600"/>
          </a:xfrm>
        </p:spPr>
        <p:txBody>
          <a:bodyPr/>
          <a:lstStyle/>
          <a:p>
            <a:pPr lvl="1">
              <a:defRPr/>
            </a:pPr>
            <a:r>
              <a:rPr lang="en-GB" sz="2000" smtClean="0">
                <a:ea typeface="+mn-ea"/>
              </a:rPr>
              <a:t>An instance should never need to change class</a:t>
            </a:r>
            <a:r>
              <a:rPr lang="en-US" sz="2000" smtClean="0">
                <a:ea typeface="+mn-ea"/>
              </a:rPr>
              <a:t>  </a:t>
            </a:r>
          </a:p>
        </p:txBody>
      </p:sp>
      <p:pic>
        <p:nvPicPr>
          <p:cNvPr id="146442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2362200"/>
            <a:ext cx="4648200" cy="1828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0B380FB5-127F-437D-9869-FED10B8F9C81}" type="slidenum">
              <a:rPr lang="en-US"/>
              <a:pPr/>
              <a:t>22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Object Diagrams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295400"/>
            <a:ext cx="7696200" cy="838200"/>
          </a:xfrm>
        </p:spPr>
        <p:txBody>
          <a:bodyPr>
            <a:normAutofit fontScale="92500"/>
          </a:bodyPr>
          <a:lstStyle/>
          <a:p>
            <a:pPr lvl="1">
              <a:defRPr/>
            </a:pPr>
            <a:r>
              <a:rPr lang="en-GB" sz="2000" dirty="0" smtClean="0">
                <a:ea typeface="+mn-ea"/>
              </a:rPr>
              <a:t>A </a:t>
            </a:r>
            <a:r>
              <a:rPr lang="en-GB" sz="2000" i="1" dirty="0" smtClean="0">
                <a:ea typeface="+mn-ea"/>
              </a:rPr>
              <a:t>link</a:t>
            </a:r>
            <a:r>
              <a:rPr lang="en-GB" sz="2000" dirty="0" smtClean="0">
                <a:ea typeface="+mn-ea"/>
              </a:rPr>
              <a:t> is an instance of an association</a:t>
            </a:r>
          </a:p>
          <a:p>
            <a:pPr lvl="2">
              <a:defRPr/>
            </a:pPr>
            <a:r>
              <a:rPr lang="en-GB" sz="2000" dirty="0" smtClean="0">
                <a:ea typeface="+mn-ea"/>
              </a:rPr>
              <a:t>In the same way that we say an object is an instance of a class</a:t>
            </a:r>
            <a:r>
              <a:rPr lang="en-US" sz="2000" dirty="0" smtClean="0">
                <a:ea typeface="+mn-ea"/>
              </a:rPr>
              <a:t> </a:t>
            </a:r>
          </a:p>
        </p:txBody>
      </p:sp>
      <p:pic>
        <p:nvPicPr>
          <p:cNvPr id="148514" name="Picture 3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57400" y="2192338"/>
            <a:ext cx="5715000" cy="39036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D0695E4-C364-44A4-8C16-E2A3A8A70C66}" type="slidenum">
              <a:rPr lang="en-US"/>
              <a:pPr/>
              <a:t>23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Associations versus generalizations in object diagrams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GB" smtClean="0"/>
              <a:t>Associations describe the relationships that will exist between </a:t>
            </a:r>
            <a:r>
              <a:rPr lang="en-GB" i="1" smtClean="0"/>
              <a:t>instances</a:t>
            </a:r>
            <a:r>
              <a:rPr lang="en-GB" smtClean="0"/>
              <a:t> at run time. </a:t>
            </a:r>
          </a:p>
          <a:p>
            <a:pPr lvl="2"/>
            <a:r>
              <a:rPr lang="en-GB" smtClean="0"/>
              <a:t>When you show an instance diagram generated from a class diagram, there will be an instance of </a:t>
            </a:r>
            <a:r>
              <a:rPr lang="en-GB" i="1" smtClean="0"/>
              <a:t>both</a:t>
            </a:r>
            <a:r>
              <a:rPr lang="en-GB" smtClean="0"/>
              <a:t> classes joined by an association</a:t>
            </a:r>
          </a:p>
          <a:p>
            <a:pPr lvl="1"/>
            <a:endParaRPr lang="en-GB" smtClean="0"/>
          </a:p>
          <a:p>
            <a:pPr lvl="1"/>
            <a:r>
              <a:rPr lang="en-GB" smtClean="0"/>
              <a:t>Generalizations describe relationships between </a:t>
            </a:r>
            <a:r>
              <a:rPr lang="en-GB" i="1" smtClean="0"/>
              <a:t>classes</a:t>
            </a:r>
            <a:r>
              <a:rPr lang="en-GB" smtClean="0"/>
              <a:t> in class diagrams. </a:t>
            </a:r>
          </a:p>
          <a:p>
            <a:pPr lvl="2"/>
            <a:r>
              <a:rPr lang="en-GB" smtClean="0"/>
              <a:t>They do not appear in instance diagrams at all. </a:t>
            </a:r>
          </a:p>
          <a:p>
            <a:pPr lvl="2"/>
            <a:r>
              <a:rPr lang="en-GB" smtClean="0"/>
              <a:t>An instance of any class should also be considered to be an instance of each of that class</a:t>
            </a:r>
            <a:r>
              <a:rPr lang="en-GB" altLang="en-US" smtClean="0"/>
              <a:t>’</a:t>
            </a:r>
            <a:r>
              <a:rPr lang="en-GB" smtClean="0"/>
              <a:t>s superclasses</a:t>
            </a:r>
            <a:r>
              <a:rPr lang="en-US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91C03814-6426-4BED-931D-DE53149F98AD}" type="slidenum">
              <a:rPr lang="en-US"/>
              <a:pPr/>
              <a:t>24</a:t>
            </a:fld>
            <a:endParaRPr 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More Advanced Features: Aggregation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391400" cy="4800600"/>
          </a:xfrm>
        </p:spPr>
        <p:txBody>
          <a:bodyPr/>
          <a:lstStyle/>
          <a:p>
            <a:pPr lvl="1"/>
            <a:r>
              <a:rPr lang="en-GB" sz="2000" smtClean="0"/>
              <a:t>Aggregations are special associations that represent </a:t>
            </a:r>
            <a:r>
              <a:rPr lang="en-GB" altLang="en-US" sz="2000" smtClean="0"/>
              <a:t>‘</a:t>
            </a:r>
            <a:r>
              <a:rPr lang="en-GB" sz="2000" smtClean="0"/>
              <a:t>part-whole</a:t>
            </a:r>
            <a:r>
              <a:rPr lang="en-GB" altLang="en-US" sz="2000" smtClean="0"/>
              <a:t>’</a:t>
            </a:r>
            <a:r>
              <a:rPr lang="en-GB" sz="2000" smtClean="0"/>
              <a:t> relationships. </a:t>
            </a:r>
          </a:p>
          <a:p>
            <a:pPr lvl="2"/>
            <a:r>
              <a:rPr lang="en-GB" sz="2000" smtClean="0"/>
              <a:t>The </a:t>
            </a:r>
            <a:r>
              <a:rPr lang="en-GB" altLang="en-US" sz="2000" smtClean="0"/>
              <a:t>‘</a:t>
            </a:r>
            <a:r>
              <a:rPr lang="en-GB" sz="2000" smtClean="0"/>
              <a:t>whole</a:t>
            </a:r>
            <a:r>
              <a:rPr lang="en-GB" altLang="en-US" sz="2000" smtClean="0"/>
              <a:t>’</a:t>
            </a:r>
            <a:r>
              <a:rPr lang="en-GB" sz="2000" smtClean="0"/>
              <a:t> side is often called the </a:t>
            </a:r>
            <a:r>
              <a:rPr lang="en-GB" sz="2000" i="1" smtClean="0"/>
              <a:t>assembly</a:t>
            </a:r>
            <a:r>
              <a:rPr lang="en-GB" sz="2000" smtClean="0"/>
              <a:t> or the </a:t>
            </a:r>
            <a:r>
              <a:rPr lang="en-GB" sz="2000" i="1" smtClean="0"/>
              <a:t>aggregate</a:t>
            </a:r>
            <a:r>
              <a:rPr lang="en-US" sz="2000" smtClean="0"/>
              <a:t> </a:t>
            </a:r>
          </a:p>
          <a:p>
            <a:pPr lvl="2"/>
            <a:r>
              <a:rPr lang="en-GB" sz="2000" smtClean="0"/>
              <a:t>This symbol is a shorthand notation association named </a:t>
            </a:r>
            <a:r>
              <a:rPr lang="en-GB" sz="2000" smtClean="0">
                <a:latin typeface="Courier" pitchFamily="-84" charset="0"/>
              </a:rPr>
              <a:t>isPartOf</a:t>
            </a:r>
            <a:r>
              <a:rPr lang="en-GB" sz="2000" smtClean="0"/>
              <a:t> </a:t>
            </a:r>
            <a:endParaRPr lang="en-US" sz="2000" smtClean="0"/>
          </a:p>
        </p:txBody>
      </p:sp>
      <p:pic>
        <p:nvPicPr>
          <p:cNvPr id="152643" name="Picture 6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3581400"/>
            <a:ext cx="4419600" cy="12763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84E20EF-DC1C-4E5E-A5CC-A59EE6F57D84}" type="slidenum">
              <a:rPr lang="en-US"/>
              <a:pPr/>
              <a:t>25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When to use an aggregation 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00200"/>
            <a:ext cx="8001000" cy="3276600"/>
          </a:xfrm>
        </p:spPr>
        <p:txBody>
          <a:bodyPr>
            <a:normAutofit fontScale="92500"/>
          </a:bodyPr>
          <a:lstStyle/>
          <a:p>
            <a:pPr marL="0" indent="0"/>
            <a:r>
              <a:rPr lang="en-GB" smtClean="0"/>
              <a:t>As a general rule, you can mark an association as an aggregation if the following are true:</a:t>
            </a:r>
            <a:r>
              <a:rPr lang="en-US" smtClean="0"/>
              <a:t> </a:t>
            </a:r>
            <a:endParaRPr lang="en-GB" smtClean="0"/>
          </a:p>
          <a:p>
            <a:pPr lvl="1"/>
            <a:r>
              <a:rPr lang="en-GB" smtClean="0"/>
              <a:t>You can state that</a:t>
            </a:r>
          </a:p>
          <a:p>
            <a:pPr lvl="2"/>
            <a:r>
              <a:rPr lang="en-GB" smtClean="0"/>
              <a:t>the parts </a:t>
            </a:r>
            <a:r>
              <a:rPr lang="en-GB" altLang="en-US" smtClean="0"/>
              <a:t>‘</a:t>
            </a:r>
            <a:r>
              <a:rPr lang="en-GB" smtClean="0"/>
              <a:t>are part of</a:t>
            </a:r>
            <a:r>
              <a:rPr lang="en-GB" altLang="en-US" smtClean="0"/>
              <a:t>’</a:t>
            </a:r>
            <a:r>
              <a:rPr lang="en-GB" smtClean="0"/>
              <a:t> the aggregate</a:t>
            </a:r>
          </a:p>
          <a:p>
            <a:pPr lvl="2"/>
            <a:r>
              <a:rPr lang="en-GB" smtClean="0"/>
              <a:t>or the aggregate </a:t>
            </a:r>
            <a:r>
              <a:rPr lang="en-GB" altLang="en-US" smtClean="0"/>
              <a:t>‘</a:t>
            </a:r>
            <a:r>
              <a:rPr lang="en-GB" smtClean="0"/>
              <a:t>is composed of</a:t>
            </a:r>
            <a:r>
              <a:rPr lang="en-GB" altLang="en-US" smtClean="0"/>
              <a:t>’</a:t>
            </a:r>
            <a:r>
              <a:rPr lang="en-GB" smtClean="0"/>
              <a:t> the parts</a:t>
            </a:r>
            <a:r>
              <a:rPr lang="en-US" smtClean="0"/>
              <a:t> </a:t>
            </a:r>
          </a:p>
          <a:p>
            <a:pPr lvl="1"/>
            <a:r>
              <a:rPr lang="en-GB" smtClean="0"/>
              <a:t>When something owns or controls the aggregate, then they also own or control the parts</a:t>
            </a:r>
            <a:r>
              <a:rPr lang="en-US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C7B86FA-5AB2-48F5-BEFB-8CDCFD4B3FF5}" type="slidenum">
              <a:rPr lang="en-US"/>
              <a:pPr/>
              <a:t>26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Composition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467600" cy="4800600"/>
          </a:xfrm>
        </p:spPr>
        <p:txBody>
          <a:bodyPr/>
          <a:lstStyle/>
          <a:p>
            <a:pPr lvl="1">
              <a:defRPr/>
            </a:pPr>
            <a:r>
              <a:rPr lang="en-GB" sz="2000" smtClean="0">
                <a:ea typeface="+mn-ea"/>
              </a:rPr>
              <a:t>A </a:t>
            </a:r>
            <a:r>
              <a:rPr lang="en-GB" sz="2000" i="1" smtClean="0">
                <a:ea typeface="+mn-ea"/>
              </a:rPr>
              <a:t>composition</a:t>
            </a:r>
            <a:r>
              <a:rPr lang="en-GB" sz="2000" smtClean="0">
                <a:ea typeface="+mn-ea"/>
              </a:rPr>
              <a:t> is a strong kind of aggregation </a:t>
            </a:r>
          </a:p>
          <a:p>
            <a:pPr lvl="2">
              <a:defRPr/>
            </a:pPr>
            <a:r>
              <a:rPr lang="en-GB" sz="2000" smtClean="0">
                <a:ea typeface="+mn-ea"/>
              </a:rPr>
              <a:t>if the aggregate is destroyed, then the parts are destroyed as well</a:t>
            </a:r>
            <a:r>
              <a:rPr lang="en-US" sz="2000" smtClean="0">
                <a:ea typeface="+mn-ea"/>
              </a:rPr>
              <a:t> </a:t>
            </a:r>
          </a:p>
          <a:p>
            <a:pPr lvl="2">
              <a:defRPr/>
            </a:pPr>
            <a:endParaRPr lang="en-US" sz="2000" smtClean="0">
              <a:ea typeface="+mn-ea"/>
            </a:endParaRPr>
          </a:p>
          <a:p>
            <a:pPr lvl="2">
              <a:defRPr/>
            </a:pPr>
            <a:endParaRPr lang="en-US" sz="2000" smtClean="0">
              <a:ea typeface="+mn-ea"/>
            </a:endParaRPr>
          </a:p>
          <a:p>
            <a:pPr lvl="1">
              <a:defRPr/>
            </a:pPr>
            <a:endParaRPr lang="en-US" sz="2000" smtClean="0">
              <a:ea typeface="+mn-ea"/>
            </a:endParaRPr>
          </a:p>
          <a:p>
            <a:pPr lvl="1">
              <a:defRPr/>
            </a:pPr>
            <a:r>
              <a:rPr lang="en-US" sz="2000" smtClean="0">
                <a:ea typeface="+mn-ea"/>
              </a:rPr>
              <a:t>Two alternatives for addresses</a:t>
            </a:r>
          </a:p>
        </p:txBody>
      </p:sp>
      <p:pic>
        <p:nvPicPr>
          <p:cNvPr id="156743" name="Picture 7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2743200"/>
            <a:ext cx="3695700" cy="447675"/>
          </a:xfrm>
        </p:spPr>
      </p:pic>
      <p:pic>
        <p:nvPicPr>
          <p:cNvPr id="156746" name="Picture 7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4087813"/>
            <a:ext cx="6934200" cy="170338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1068409-CCB4-47FB-A78F-25F9C8E6B05C}" type="slidenum">
              <a:rPr lang="en-US"/>
              <a:pPr/>
              <a:t>27</a:t>
            </a:fld>
            <a:endParaRPr lang="en-US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Aggregation hierarchy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pic>
        <p:nvPicPr>
          <p:cNvPr id="158776" name="Picture 5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600200"/>
            <a:ext cx="7543800" cy="38544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B88FF01-7002-4FBA-88CC-31D64E9ACB8E}" type="slidenum">
              <a:rPr lang="en-US"/>
              <a:pPr/>
              <a:t>28</a:t>
            </a:fld>
            <a:endParaRPr lang="en-US"/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Propagation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239000" cy="4800600"/>
          </a:xfrm>
        </p:spPr>
        <p:txBody>
          <a:bodyPr/>
          <a:lstStyle/>
          <a:p>
            <a:pPr lvl="1">
              <a:defRPr/>
            </a:pPr>
            <a:r>
              <a:rPr lang="en-GB" sz="2000" dirty="0" smtClean="0">
                <a:ea typeface="+mn-ea"/>
              </a:rPr>
              <a:t>A mechanism where an operation in an aggregate is implemented by having the aggregate perform that operation on its parts</a:t>
            </a:r>
          </a:p>
          <a:p>
            <a:pPr lvl="1">
              <a:defRPr/>
            </a:pPr>
            <a:r>
              <a:rPr lang="en-GB" sz="2000" dirty="0" smtClean="0">
                <a:ea typeface="+mn-ea"/>
              </a:rPr>
              <a:t>At the same time, properties of the parts are often propagated back to the aggregate</a:t>
            </a:r>
            <a:r>
              <a:rPr lang="en-US" sz="2000" dirty="0" smtClean="0">
                <a:ea typeface="+mn-ea"/>
              </a:rPr>
              <a:t> </a:t>
            </a:r>
            <a:r>
              <a:rPr lang="en-GB" sz="2000" dirty="0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sz="2000" dirty="0" smtClean="0">
                <a:ea typeface="+mn-ea"/>
              </a:rPr>
              <a:t>Propagation is to aggregation as inheritance is to generalization. </a:t>
            </a:r>
          </a:p>
          <a:p>
            <a:pPr lvl="2">
              <a:defRPr/>
            </a:pPr>
            <a:r>
              <a:rPr lang="en-GB" sz="2000" dirty="0" smtClean="0">
                <a:ea typeface="+mn-ea"/>
              </a:rPr>
              <a:t>The major difference is:</a:t>
            </a:r>
          </a:p>
          <a:p>
            <a:pPr lvl="3">
              <a:defRPr/>
            </a:pPr>
            <a:r>
              <a:rPr lang="en-GB" sz="1800" dirty="0" smtClean="0">
                <a:ea typeface="+mn-ea"/>
              </a:rPr>
              <a:t>inheritance is an implicit mechanism</a:t>
            </a:r>
          </a:p>
          <a:p>
            <a:pPr lvl="3">
              <a:defRPr/>
            </a:pPr>
            <a:r>
              <a:rPr lang="en-GB" sz="1800" dirty="0" smtClean="0">
                <a:ea typeface="+mn-ea"/>
              </a:rPr>
              <a:t>propagation has to be programmed when required</a:t>
            </a:r>
            <a:r>
              <a:rPr lang="en-US" sz="1800" dirty="0" smtClean="0">
                <a:ea typeface="+mn-ea"/>
              </a:rPr>
              <a:t> </a:t>
            </a:r>
          </a:p>
        </p:txBody>
      </p:sp>
      <p:pic>
        <p:nvPicPr>
          <p:cNvPr id="159753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4400550"/>
            <a:ext cx="5562600" cy="7810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070840E-CEEF-4F42-9B3C-66E99ED16198}" type="slidenum">
              <a:rPr lang="en-US"/>
              <a:pPr/>
              <a:t>29</a:t>
            </a:fld>
            <a:endParaRPr lang="en-US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Interfaces</a:t>
            </a:r>
            <a:r>
              <a:rPr lang="en-US" dirty="0" smtClean="0">
                <a:ea typeface="+mj-ea"/>
                <a:cs typeface="+mj-cs"/>
              </a:rPr>
              <a:t> 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391400" cy="4800600"/>
          </a:xfrm>
        </p:spPr>
        <p:txBody>
          <a:bodyPr/>
          <a:lstStyle/>
          <a:p>
            <a:pPr marL="0" indent="0" algn="just">
              <a:defRPr/>
            </a:pPr>
            <a:r>
              <a:rPr lang="en-GB" sz="2000" smtClean="0">
                <a:ea typeface="+mn-ea"/>
                <a:cs typeface="+mn-cs"/>
              </a:rPr>
              <a:t>An interface describes a </a:t>
            </a:r>
            <a:r>
              <a:rPr lang="en-GB" sz="2000" i="1" smtClean="0">
                <a:ea typeface="+mn-ea"/>
                <a:cs typeface="+mn-cs"/>
              </a:rPr>
              <a:t>portion of the visible behaviour</a:t>
            </a:r>
            <a:r>
              <a:rPr lang="en-GB" sz="2000" smtClean="0">
                <a:ea typeface="+mn-ea"/>
                <a:cs typeface="+mn-cs"/>
              </a:rPr>
              <a:t> of a set of objects.</a:t>
            </a:r>
          </a:p>
          <a:p>
            <a:pPr lvl="1">
              <a:defRPr/>
            </a:pPr>
            <a:r>
              <a:rPr lang="en-GB" sz="2000" smtClean="0">
                <a:ea typeface="+mn-ea"/>
              </a:rPr>
              <a:t>An </a:t>
            </a:r>
            <a:r>
              <a:rPr lang="en-GB" sz="2000" i="1" smtClean="0">
                <a:ea typeface="+mn-ea"/>
              </a:rPr>
              <a:t>interface</a:t>
            </a:r>
            <a:r>
              <a:rPr lang="en-GB" sz="2000" smtClean="0">
                <a:ea typeface="+mn-ea"/>
              </a:rPr>
              <a:t> is similar to a class, except it lacks instance variables and implemented methods</a:t>
            </a:r>
            <a:r>
              <a:rPr lang="en-US" sz="2000" smtClean="0">
                <a:ea typeface="+mn-ea"/>
              </a:rPr>
              <a:t> </a:t>
            </a:r>
          </a:p>
        </p:txBody>
      </p:sp>
      <p:pic>
        <p:nvPicPr>
          <p:cNvPr id="161914" name="Picture 12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3100388"/>
            <a:ext cx="7924800" cy="21574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78F8C9C-EC5D-4E83-9486-B403222C601B}" type="slidenum">
              <a:rPr lang="en-US"/>
              <a:pPr/>
              <a:t>3</a:t>
            </a:fld>
            <a:endParaRPr lang="en-US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UML diagrams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>
              <a:defRPr/>
            </a:pPr>
            <a:r>
              <a:rPr lang="en-GB" dirty="0" smtClean="0">
                <a:ea typeface="+mn-ea"/>
              </a:rPr>
              <a:t>Class diagrams</a:t>
            </a:r>
            <a:r>
              <a:rPr lang="en-US" dirty="0" smtClean="0">
                <a:ea typeface="+mn-ea"/>
              </a:rPr>
              <a:t> 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describe </a:t>
            </a:r>
            <a:r>
              <a:rPr lang="en-GB" dirty="0" smtClean="0">
                <a:solidFill>
                  <a:srgbClr val="FF0000"/>
                </a:solidFill>
                <a:ea typeface="+mn-ea"/>
              </a:rPr>
              <a:t>classes</a:t>
            </a:r>
            <a:r>
              <a:rPr lang="en-GB" dirty="0" smtClean="0">
                <a:ea typeface="+mn-ea"/>
              </a:rPr>
              <a:t> and their </a:t>
            </a:r>
            <a:r>
              <a:rPr lang="en-GB" dirty="0" smtClean="0">
                <a:solidFill>
                  <a:srgbClr val="FF0000"/>
                </a:solidFill>
                <a:ea typeface="+mn-ea"/>
              </a:rPr>
              <a:t>relationships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</a:p>
          <a:p>
            <a:pPr lvl="1">
              <a:defRPr/>
            </a:pPr>
            <a:r>
              <a:rPr lang="en-GB" dirty="0" smtClean="0">
                <a:ea typeface="+mn-ea"/>
              </a:rPr>
              <a:t>Interaction diagrams</a:t>
            </a:r>
            <a:r>
              <a:rPr lang="en-US" dirty="0" smtClean="0">
                <a:ea typeface="+mn-ea"/>
              </a:rPr>
              <a:t> </a:t>
            </a:r>
          </a:p>
          <a:p>
            <a:pPr lvl="2">
              <a:defRPr/>
            </a:pPr>
            <a:r>
              <a:rPr lang="en-US" dirty="0" smtClean="0">
                <a:ea typeface="+mn-ea"/>
              </a:rPr>
              <a:t>Sequence and communication diagrams</a:t>
            </a:r>
          </a:p>
          <a:p>
            <a:pPr lvl="2">
              <a:defRPr/>
            </a:pPr>
            <a:r>
              <a:rPr lang="en-GB" dirty="0">
                <a:ea typeface="+mn-ea"/>
              </a:rPr>
              <a:t>S</a:t>
            </a:r>
            <a:r>
              <a:rPr lang="en-GB" dirty="0" smtClean="0">
                <a:ea typeface="+mn-ea"/>
              </a:rPr>
              <a:t>how the </a:t>
            </a:r>
            <a:r>
              <a:rPr lang="en-GB" dirty="0" smtClean="0">
                <a:solidFill>
                  <a:srgbClr val="FF0000"/>
                </a:solidFill>
                <a:ea typeface="+mn-ea"/>
              </a:rPr>
              <a:t>behaviour</a:t>
            </a:r>
            <a:r>
              <a:rPr lang="en-GB" dirty="0" smtClean="0">
                <a:ea typeface="+mn-ea"/>
              </a:rPr>
              <a:t> of systems in terms of how objects </a:t>
            </a:r>
            <a:r>
              <a:rPr lang="en-GB" dirty="0" smtClean="0">
                <a:solidFill>
                  <a:srgbClr val="FF0000"/>
                </a:solidFill>
                <a:ea typeface="+mn-ea"/>
              </a:rPr>
              <a:t>interact</a:t>
            </a:r>
            <a:r>
              <a:rPr lang="en-GB" dirty="0" smtClean="0">
                <a:ea typeface="+mn-ea"/>
              </a:rPr>
              <a:t> with each other</a:t>
            </a:r>
            <a:r>
              <a:rPr lang="en-US" dirty="0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dirty="0" smtClean="0">
                <a:ea typeface="+mn-ea"/>
              </a:rPr>
              <a:t>State diagrams and activity diagrams</a:t>
            </a:r>
            <a:r>
              <a:rPr lang="en-US" dirty="0" smtClean="0">
                <a:ea typeface="+mn-ea"/>
              </a:rPr>
              <a:t> 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show how systems or classes </a:t>
            </a:r>
            <a:r>
              <a:rPr lang="en-GB" dirty="0" smtClean="0">
                <a:solidFill>
                  <a:srgbClr val="FF0000"/>
                </a:solidFill>
                <a:ea typeface="+mn-ea"/>
              </a:rPr>
              <a:t>behave internally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</a:p>
          <a:p>
            <a:pPr lvl="1">
              <a:defRPr/>
            </a:pPr>
            <a:r>
              <a:rPr lang="en-GB" dirty="0" smtClean="0">
                <a:ea typeface="+mn-ea"/>
              </a:rPr>
              <a:t>Component and deployment diagrams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show how the various components of systems are </a:t>
            </a:r>
            <a:r>
              <a:rPr lang="en-GB" dirty="0" smtClean="0">
                <a:solidFill>
                  <a:srgbClr val="FF0000"/>
                </a:solidFill>
                <a:ea typeface="+mn-ea"/>
              </a:rPr>
              <a:t>arranged logically and physically</a:t>
            </a:r>
            <a:r>
              <a:rPr lang="en-US" dirty="0" smtClean="0">
                <a:solidFill>
                  <a:srgbClr val="FF0000"/>
                </a:solidFill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F1F85D5-C3A2-45BE-9623-47D5CF8EDCBF}" type="slidenum">
              <a:rPr lang="en-US"/>
              <a:pPr/>
              <a:t>30</a:t>
            </a:fld>
            <a:endParaRPr lang="en-US"/>
          </a:p>
        </p:txBody>
      </p:sp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Notes and descriptive text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GB" b="1" dirty="0" smtClean="0">
                <a:ea typeface="+mn-ea"/>
              </a:rPr>
              <a:t>Descriptive text and other diagrams</a:t>
            </a:r>
            <a:endParaRPr lang="en-GB" dirty="0" smtClean="0">
              <a:ea typeface="+mn-ea"/>
            </a:endParaRPr>
          </a:p>
          <a:p>
            <a:pPr lvl="2">
              <a:defRPr/>
            </a:pPr>
            <a:r>
              <a:rPr lang="en-GB" dirty="0" smtClean="0">
                <a:ea typeface="+mn-ea"/>
              </a:rPr>
              <a:t>Embed your diagrams in a larger document 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Text can explain aspects of the system using any notation you like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Highlight and expand on important features, and give rationale</a:t>
            </a:r>
          </a:p>
          <a:p>
            <a:pPr lvl="1">
              <a:defRPr/>
            </a:pPr>
            <a:r>
              <a:rPr lang="en-GB" b="1" dirty="0" smtClean="0">
                <a:ea typeface="+mn-ea"/>
              </a:rPr>
              <a:t>Notes</a:t>
            </a:r>
            <a:r>
              <a:rPr lang="en-GB" dirty="0" smtClean="0">
                <a:ea typeface="+mn-ea"/>
              </a:rPr>
              <a:t>: 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A note is a small block of text embedded </a:t>
            </a:r>
            <a:r>
              <a:rPr lang="en-GB" i="1" dirty="0" smtClean="0">
                <a:ea typeface="+mn-ea"/>
              </a:rPr>
              <a:t>in</a:t>
            </a:r>
            <a:r>
              <a:rPr lang="en-GB" dirty="0" smtClean="0">
                <a:ea typeface="+mn-ea"/>
              </a:rPr>
              <a:t> a UML diagram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It acts like a comment in a programming language</a:t>
            </a:r>
            <a:r>
              <a:rPr lang="en-US" dirty="0" smtClean="0"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1C40DF3-4FB8-4F63-AD97-B25241E6CD7A}" type="slidenum">
              <a:rPr lang="en-US"/>
              <a:pPr/>
              <a:t>31</a:t>
            </a:fld>
            <a:endParaRPr lang="en-US"/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Object Constraint Language (OCL)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defRPr/>
            </a:pPr>
            <a:r>
              <a:rPr lang="en-GB" smtClean="0">
                <a:ea typeface="+mn-ea"/>
                <a:cs typeface="+mn-cs"/>
              </a:rPr>
              <a:t>OCL is a </a:t>
            </a:r>
            <a:r>
              <a:rPr lang="en-GB" i="1" smtClean="0">
                <a:ea typeface="+mn-ea"/>
                <a:cs typeface="+mn-cs"/>
              </a:rPr>
              <a:t>specification</a:t>
            </a:r>
            <a:r>
              <a:rPr lang="en-GB" smtClean="0">
                <a:ea typeface="+mn-ea"/>
                <a:cs typeface="+mn-cs"/>
              </a:rPr>
              <a:t> language</a:t>
            </a:r>
            <a:r>
              <a:rPr lang="en-US" smtClean="0">
                <a:ea typeface="+mn-ea"/>
                <a:cs typeface="+mn-cs"/>
              </a:rPr>
              <a:t> </a:t>
            </a:r>
            <a:r>
              <a:rPr lang="en-GB" smtClean="0">
                <a:ea typeface="+mn-ea"/>
                <a:cs typeface="+mn-cs"/>
              </a:rPr>
              <a:t>designed to formally specify constraints in software modules</a:t>
            </a:r>
            <a:r>
              <a:rPr lang="en-US" smtClean="0">
                <a:ea typeface="+mn-ea"/>
                <a:cs typeface="+mn-cs"/>
              </a:rPr>
              <a:t> </a:t>
            </a:r>
          </a:p>
          <a:p>
            <a:pPr lvl="1">
              <a:defRPr/>
            </a:pPr>
            <a:r>
              <a:rPr lang="en-GB" smtClean="0">
                <a:ea typeface="+mn-ea"/>
              </a:rPr>
              <a:t>An OCL expression simply specifies a logical fact (a constraint) about the system that must remain </a:t>
            </a:r>
            <a:r>
              <a:rPr lang="en-GB" b="1" smtClean="0">
                <a:ea typeface="+mn-ea"/>
              </a:rPr>
              <a:t>true</a:t>
            </a:r>
            <a:r>
              <a:rPr lang="en-US" smtClean="0">
                <a:ea typeface="+mn-ea"/>
              </a:rPr>
              <a:t> </a:t>
            </a:r>
          </a:p>
          <a:p>
            <a:pPr lvl="1" algn="just">
              <a:defRPr/>
            </a:pPr>
            <a:r>
              <a:rPr lang="en-GB" smtClean="0">
                <a:ea typeface="+mn-ea"/>
                <a:cs typeface="Times New Roman" charset="0"/>
              </a:rPr>
              <a:t>A constraint cannot have any side-effects</a:t>
            </a:r>
          </a:p>
          <a:p>
            <a:pPr lvl="2" algn="just">
              <a:defRPr/>
            </a:pPr>
            <a:r>
              <a:rPr lang="en-GB" smtClean="0">
                <a:ea typeface="+mn-ea"/>
                <a:cs typeface="Times New Roman" charset="0"/>
              </a:rPr>
              <a:t>it cannot compute a non-Boolean result nor modify any data. </a:t>
            </a:r>
          </a:p>
          <a:p>
            <a:pPr lvl="1" algn="just">
              <a:defRPr/>
            </a:pPr>
            <a:r>
              <a:rPr lang="en-GB" smtClean="0">
                <a:ea typeface="+mn-ea"/>
              </a:rPr>
              <a:t>OCL statements in class diagrams can specify what the values of attributes and associations must be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5AEADC40-C3DB-414C-ADDF-C1AF951D3C3C}" type="slidenum">
              <a:rPr lang="en-US"/>
              <a:pPr/>
              <a:t>32</a:t>
            </a:fld>
            <a:endParaRPr lang="en-US"/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 New Roman" charset="0"/>
              </a:rPr>
              <a:t>OCL statements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/>
            <a:r>
              <a:rPr lang="en-GB" dirty="0" smtClean="0"/>
              <a:t>OCL statements can be built from:</a:t>
            </a:r>
          </a:p>
          <a:p>
            <a:pPr lvl="1" algn="just"/>
            <a:r>
              <a:rPr lang="en-GB" dirty="0" smtClean="0"/>
              <a:t>References to role names, association names, attributes and the results of operations</a:t>
            </a:r>
            <a:r>
              <a:rPr lang="en-US" dirty="0" smtClean="0">
                <a:cs typeface="Times New Roman" pitchFamily="18" charset="0"/>
              </a:rPr>
              <a:t> </a:t>
            </a:r>
          </a:p>
          <a:p>
            <a:pPr lvl="1" algn="just"/>
            <a:r>
              <a:rPr lang="en-GB" dirty="0" smtClean="0"/>
              <a:t>The logical values </a:t>
            </a:r>
            <a:r>
              <a:rPr lang="en-GB" sz="2000" b="1" dirty="0" smtClean="0">
                <a:latin typeface="Courier" pitchFamily="-84" charset="0"/>
              </a:rPr>
              <a:t>true</a:t>
            </a:r>
            <a:r>
              <a:rPr lang="en-GB" dirty="0" smtClean="0"/>
              <a:t> and </a:t>
            </a:r>
            <a:r>
              <a:rPr lang="en-GB" sz="2000" b="1" dirty="0" smtClean="0">
                <a:latin typeface="Courier" pitchFamily="-84" charset="0"/>
              </a:rPr>
              <a:t>false</a:t>
            </a:r>
            <a:r>
              <a:rPr lang="en-US" dirty="0" smtClean="0">
                <a:cs typeface="Times New Roman" pitchFamily="18" charset="0"/>
              </a:rPr>
              <a:t> </a:t>
            </a:r>
          </a:p>
          <a:p>
            <a:pPr lvl="1" algn="just"/>
            <a:r>
              <a:rPr lang="en-GB" dirty="0" smtClean="0">
                <a:cs typeface="Times New Roman" pitchFamily="18" charset="0"/>
              </a:rPr>
              <a:t>Logical operators such as </a:t>
            </a:r>
            <a:r>
              <a:rPr lang="en-GB" sz="2000" b="1" dirty="0" smtClean="0">
                <a:latin typeface="Courier" pitchFamily="-84" charset="0"/>
                <a:cs typeface="Times New Roman" pitchFamily="18" charset="0"/>
              </a:rPr>
              <a:t>and</a:t>
            </a:r>
            <a:r>
              <a:rPr lang="en-GB" dirty="0" smtClean="0">
                <a:cs typeface="Times New Roman" pitchFamily="18" charset="0"/>
              </a:rPr>
              <a:t>, </a:t>
            </a:r>
            <a:r>
              <a:rPr lang="en-GB" sz="2000" b="1" dirty="0" smtClean="0">
                <a:latin typeface="Courier" pitchFamily="-84" charset="0"/>
                <a:cs typeface="Times New Roman" pitchFamily="18" charset="0"/>
              </a:rPr>
              <a:t>or</a:t>
            </a:r>
            <a:r>
              <a:rPr lang="en-GB" dirty="0" smtClean="0">
                <a:cs typeface="Times New Roman" pitchFamily="18" charset="0"/>
              </a:rPr>
              <a:t>, </a:t>
            </a:r>
            <a:r>
              <a:rPr lang="en-GB" sz="2000" b="1" dirty="0" smtClean="0">
                <a:latin typeface="Courier" pitchFamily="-84" charset="0"/>
                <a:cs typeface="Times New Roman" pitchFamily="18" charset="0"/>
              </a:rPr>
              <a:t>=,</a:t>
            </a:r>
            <a:r>
              <a:rPr lang="en-GB" dirty="0" smtClean="0">
                <a:cs typeface="Times New Roman" pitchFamily="18" charset="0"/>
              </a:rPr>
              <a:t> </a:t>
            </a:r>
            <a:r>
              <a:rPr lang="en-GB" sz="2000" b="1" dirty="0" smtClean="0">
                <a:latin typeface="Courier" pitchFamily="-84" charset="0"/>
                <a:cs typeface="Times New Roman" pitchFamily="18" charset="0"/>
              </a:rPr>
              <a:t>&gt;</a:t>
            </a:r>
            <a:r>
              <a:rPr lang="en-GB" dirty="0" smtClean="0">
                <a:cs typeface="Times New Roman" pitchFamily="18" charset="0"/>
              </a:rPr>
              <a:t>, </a:t>
            </a:r>
            <a:r>
              <a:rPr lang="en-GB" sz="2000" b="1" dirty="0" smtClean="0">
                <a:latin typeface="Courier" pitchFamily="-84" charset="0"/>
                <a:cs typeface="Times New Roman" pitchFamily="18" charset="0"/>
              </a:rPr>
              <a:t>&lt;</a:t>
            </a:r>
            <a:r>
              <a:rPr lang="en-GB" dirty="0" smtClean="0">
                <a:cs typeface="Times New Roman" pitchFamily="18" charset="0"/>
              </a:rPr>
              <a:t> or</a:t>
            </a:r>
            <a:r>
              <a:rPr lang="en-GB" sz="2000" dirty="0" smtClean="0">
                <a:cs typeface="Times New Roman" pitchFamily="18" charset="0"/>
              </a:rPr>
              <a:t> </a:t>
            </a:r>
            <a:r>
              <a:rPr lang="en-GB" sz="2000" b="1" dirty="0" smtClean="0">
                <a:latin typeface="Courier" pitchFamily="-84" charset="0"/>
                <a:cs typeface="Times New Roman" pitchFamily="18" charset="0"/>
              </a:rPr>
              <a:t>&lt;&gt;</a:t>
            </a:r>
            <a:r>
              <a:rPr lang="en-GB" dirty="0" smtClean="0">
                <a:cs typeface="Times New Roman" pitchFamily="18" charset="0"/>
              </a:rPr>
              <a:t> (not equals)</a:t>
            </a:r>
          </a:p>
          <a:p>
            <a:pPr lvl="1" algn="just"/>
            <a:r>
              <a:rPr lang="en-GB" dirty="0" smtClean="0"/>
              <a:t>String values such as: </a:t>
            </a:r>
            <a:r>
              <a:rPr lang="en-GB" altLang="en-US" b="1" dirty="0" smtClean="0">
                <a:latin typeface="Courier" pitchFamily="-84" charset="0"/>
              </a:rPr>
              <a:t>‘</a:t>
            </a:r>
            <a:r>
              <a:rPr lang="en-GB" b="1" dirty="0" smtClean="0">
                <a:latin typeface="Courier" pitchFamily="-84" charset="0"/>
              </a:rPr>
              <a:t>a string</a:t>
            </a:r>
            <a:r>
              <a:rPr lang="en-GB" altLang="en-US" b="1" dirty="0" smtClean="0">
                <a:latin typeface="Courier" pitchFamily="-84" charset="0"/>
              </a:rPr>
              <a:t>’</a:t>
            </a:r>
            <a:r>
              <a:rPr lang="en-US" altLang="ja-JP" dirty="0" smtClean="0">
                <a:cs typeface="Times New Roman" pitchFamily="18" charset="0"/>
              </a:rPr>
              <a:t> </a:t>
            </a:r>
          </a:p>
          <a:p>
            <a:pPr lvl="1" algn="just"/>
            <a:r>
              <a:rPr lang="en-GB" dirty="0" smtClean="0"/>
              <a:t>Integers and real numbers </a:t>
            </a:r>
          </a:p>
          <a:p>
            <a:pPr lvl="1" algn="just"/>
            <a:r>
              <a:rPr lang="en-GB" dirty="0" smtClean="0"/>
              <a:t>Arithmetic operations </a:t>
            </a:r>
            <a:r>
              <a:rPr lang="en-GB" b="1" dirty="0" smtClean="0">
                <a:latin typeface="Courier" pitchFamily="-84" charset="0"/>
              </a:rPr>
              <a:t>*</a:t>
            </a:r>
            <a:r>
              <a:rPr lang="en-GB" dirty="0" smtClean="0"/>
              <a:t>, </a:t>
            </a:r>
            <a:r>
              <a:rPr lang="en-GB" b="1" dirty="0" smtClean="0">
                <a:latin typeface="Courier" pitchFamily="-84" charset="0"/>
              </a:rPr>
              <a:t>/</a:t>
            </a:r>
            <a:r>
              <a:rPr lang="en-GB" dirty="0" smtClean="0"/>
              <a:t>, </a:t>
            </a:r>
            <a:r>
              <a:rPr lang="en-GB" b="1" dirty="0" smtClean="0">
                <a:latin typeface="Courier" pitchFamily="-84" charset="0"/>
              </a:rPr>
              <a:t>+</a:t>
            </a:r>
            <a:r>
              <a:rPr lang="en-GB" dirty="0" smtClean="0"/>
              <a:t>, </a:t>
            </a:r>
            <a:r>
              <a:rPr lang="en-GB" b="1" dirty="0" smtClean="0">
                <a:latin typeface="Courier" pitchFamily="-84" charset="0"/>
              </a:rPr>
              <a:t>-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Chapter 5: </a:t>
            </a:r>
            <a:r>
              <a:rPr lang="en-US" dirty="0" err="1"/>
              <a:t>Modelling</a:t>
            </a:r>
            <a:r>
              <a:rPr lang="en-US" dirty="0"/>
              <a:t>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F9DE544-F7E5-492B-AEAF-1A41D82F9ADC}" type="slidenum">
              <a:rPr lang="en-US"/>
              <a:pPr/>
              <a:t>33</a:t>
            </a:fld>
            <a:endParaRPr lang="en-US"/>
          </a:p>
        </p:txBody>
      </p:sp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 New Roman" charset="0"/>
              </a:rPr>
              <a:t>An example: constraints on Polygons</a:t>
            </a:r>
          </a:p>
        </p:txBody>
      </p:sp>
      <p:pic>
        <p:nvPicPr>
          <p:cNvPr id="171070" name="Picture 6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84" y="1417638"/>
            <a:ext cx="9111716" cy="49387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C0D63A24-3623-4874-A5D4-A5791C279790}" type="slidenum">
              <a:rPr lang="en-US"/>
              <a:pPr/>
              <a:t>34</a:t>
            </a:fld>
            <a:endParaRPr lang="en-US"/>
          </a:p>
        </p:txBody>
      </p:sp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The Process of Developing  Class Diagrams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defRPr/>
            </a:pPr>
            <a:r>
              <a:rPr lang="en-GB" dirty="0" smtClean="0">
                <a:ea typeface="+mn-ea"/>
                <a:cs typeface="+mn-cs"/>
              </a:rPr>
              <a:t>You can create UML models at different stages and with different purposes and levels of details</a:t>
            </a:r>
            <a:r>
              <a:rPr lang="en-US" dirty="0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b="1" dirty="0" smtClean="0">
                <a:ea typeface="+mn-ea"/>
              </a:rPr>
              <a:t>Exploratory domain model</a:t>
            </a:r>
            <a:r>
              <a:rPr lang="en-GB" dirty="0" smtClean="0">
                <a:ea typeface="+mn-ea"/>
              </a:rPr>
              <a:t>: </a:t>
            </a:r>
          </a:p>
          <a:p>
            <a:pPr lvl="2" algn="just">
              <a:defRPr/>
            </a:pPr>
            <a:r>
              <a:rPr lang="en-GB" dirty="0" smtClean="0">
                <a:ea typeface="+mn-ea"/>
              </a:rPr>
              <a:t>Developed in domain analysis to learn about the domain</a:t>
            </a:r>
            <a:r>
              <a:rPr lang="en-US" dirty="0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b="1" dirty="0" smtClean="0">
                <a:ea typeface="+mn-ea"/>
              </a:rPr>
              <a:t>System domain model</a:t>
            </a:r>
            <a:r>
              <a:rPr lang="en-GB" dirty="0" smtClean="0">
                <a:ea typeface="+mn-ea"/>
              </a:rPr>
              <a:t>: </a:t>
            </a:r>
          </a:p>
          <a:p>
            <a:pPr lvl="2" algn="just">
              <a:defRPr/>
            </a:pPr>
            <a:r>
              <a:rPr lang="en-GB" dirty="0" smtClean="0">
                <a:ea typeface="+mn-ea"/>
              </a:rPr>
              <a:t>Models aspects of the domain represented by the system</a:t>
            </a:r>
            <a:r>
              <a:rPr lang="en-US" dirty="0">
                <a:cs typeface="Times New Roman" charset="0"/>
              </a:rPr>
              <a:t>(</a:t>
            </a:r>
            <a:r>
              <a:rPr lang="en-US" dirty="0"/>
              <a:t>during requirements analysis</a:t>
            </a:r>
            <a:r>
              <a:rPr lang="en-US" dirty="0" smtClean="0"/>
              <a:t>)</a:t>
            </a:r>
            <a:r>
              <a:rPr lang="en-GB" dirty="0" smtClean="0">
                <a:ea typeface="+mn-ea"/>
              </a:rPr>
              <a:t> </a:t>
            </a:r>
            <a:endParaRPr lang="en-US" dirty="0" smtClean="0">
              <a:ea typeface="+mn-ea"/>
              <a:cs typeface="Times New Roman" charset="0"/>
            </a:endParaRPr>
          </a:p>
          <a:p>
            <a:pPr lvl="1" algn="just">
              <a:defRPr/>
            </a:pPr>
            <a:r>
              <a:rPr lang="en-GB" b="1" dirty="0" smtClean="0">
                <a:ea typeface="+mn-ea"/>
              </a:rPr>
              <a:t>System model</a:t>
            </a:r>
            <a:r>
              <a:rPr lang="en-GB" dirty="0" smtClean="0">
                <a:ea typeface="+mn-ea"/>
              </a:rPr>
              <a:t>: </a:t>
            </a:r>
          </a:p>
          <a:p>
            <a:pPr lvl="2" algn="just">
              <a:defRPr/>
            </a:pPr>
            <a:r>
              <a:rPr lang="en-GB" dirty="0" smtClean="0">
                <a:ea typeface="+mn-ea"/>
              </a:rPr>
              <a:t>Includes also classes used to build the user interface and system architecture</a:t>
            </a:r>
            <a:r>
              <a:rPr lang="en-US" dirty="0">
                <a:cs typeface="Times New Roman" charset="0"/>
              </a:rPr>
              <a:t> </a:t>
            </a:r>
            <a:endParaRPr lang="en-US" dirty="0" smtClean="0">
              <a:ea typeface="+mn-ea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69DB343-2C14-41A0-A112-73C96F0AD28F}" type="slidenum">
              <a:rPr lang="en-US"/>
              <a:pPr/>
              <a:t>35</a:t>
            </a:fld>
            <a:endParaRPr lang="en-US"/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 New Roman" charset="0"/>
              </a:rPr>
              <a:t>System domain model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 New Roman" charset="0"/>
              </a:rPr>
              <a:t>vs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 New Roman" charset="0"/>
              </a:rPr>
              <a:t> System model</a:t>
            </a:r>
          </a:p>
        </p:txBody>
      </p:sp>
      <p:pic>
        <p:nvPicPr>
          <p:cNvPr id="391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7175"/>
            <a:ext cx="7543800" cy="364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6CAE25E-10AE-47AF-BCF3-5052E06B1567}" type="slidenum">
              <a:rPr lang="en-US"/>
              <a:pPr/>
              <a:t>36</a:t>
            </a:fld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 New Roman" charset="0"/>
              </a:rPr>
              <a:t>System domain model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 New Roman" charset="0"/>
              </a:rPr>
              <a:t>vs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 New Roman" charset="0"/>
              </a:rPr>
              <a:t> System model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3999"/>
            <a:ext cx="8382000" cy="4832351"/>
          </a:xfrm>
        </p:spPr>
        <p:txBody>
          <a:bodyPr>
            <a:normAutofit fontScale="92500" lnSpcReduction="10000"/>
          </a:bodyPr>
          <a:lstStyle/>
          <a:p>
            <a:pPr lvl="1" algn="just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 New Roman" charset="0"/>
              </a:rPr>
              <a:t>The </a:t>
            </a:r>
            <a:r>
              <a:rPr lang="en-GB" i="1" dirty="0" smtClean="0">
                <a:ea typeface="+mn-ea"/>
                <a:cs typeface="Times New Roman" charset="0"/>
              </a:rPr>
              <a:t>system domain model</a:t>
            </a:r>
            <a:r>
              <a:rPr lang="en-GB" dirty="0" smtClean="0">
                <a:ea typeface="+mn-ea"/>
                <a:cs typeface="Times New Roman" charset="0"/>
              </a:rPr>
              <a:t> omits many classes that are needed to build a complete system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 New Roman" charset="0"/>
              </a:rPr>
              <a:t>Can contain less than half the classes of the system.</a:t>
            </a:r>
          </a:p>
          <a:p>
            <a:pPr lvl="2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 New Roman" charset="0"/>
              </a:rPr>
              <a:t>Should be developed to be used  independently of particular sets of</a:t>
            </a:r>
          </a:p>
          <a:p>
            <a:pPr lvl="3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 New Roman" charset="0"/>
              </a:rPr>
              <a:t>user interface classes </a:t>
            </a:r>
          </a:p>
          <a:p>
            <a:pPr lvl="3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 New Roman" charset="0"/>
              </a:rPr>
              <a:t>architectural classes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 New Roman" charset="0"/>
              </a:rPr>
              <a:t>The complete </a:t>
            </a:r>
            <a:r>
              <a:rPr lang="en-GB" i="1" dirty="0" smtClean="0">
                <a:ea typeface="+mn-ea"/>
                <a:cs typeface="Times New Roman" charset="0"/>
              </a:rPr>
              <a:t>system model</a:t>
            </a:r>
            <a:r>
              <a:rPr lang="en-GB" dirty="0" smtClean="0">
                <a:ea typeface="+mn-ea"/>
                <a:cs typeface="Times New Roman" charset="0"/>
              </a:rPr>
              <a:t> includes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 New Roman" charset="0"/>
              </a:rPr>
              <a:t>The system domain model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dirty="0" smtClean="0">
                <a:ea typeface="+mn-ea"/>
                <a:cs typeface="Times New Roman" charset="0"/>
              </a:rPr>
              <a:t>User interface classes </a:t>
            </a:r>
            <a:r>
              <a:rPr lang="en-US" dirty="0"/>
              <a:t>such as windows, menus, commands and forms</a:t>
            </a:r>
            <a:r>
              <a:rPr lang="en-US" dirty="0" smtClean="0"/>
              <a:t>.</a:t>
            </a:r>
            <a:r>
              <a:rPr lang="en-GB" sz="2400" dirty="0" smtClean="0">
                <a:cs typeface="Times New Roman" charset="0"/>
              </a:rPr>
              <a:t>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sz="2400" dirty="0" smtClean="0">
                <a:cs typeface="Times New Roman" charset="0"/>
              </a:rPr>
              <a:t>Architectural classes </a:t>
            </a:r>
            <a:r>
              <a:rPr lang="en-US" sz="2400" dirty="0"/>
              <a:t>such as clients, </a:t>
            </a:r>
            <a:r>
              <a:rPr lang="en-US" sz="2400" dirty="0" smtClean="0"/>
              <a:t>servers, files </a:t>
            </a:r>
            <a:r>
              <a:rPr lang="en-US" sz="2400" dirty="0"/>
              <a:t>and </a:t>
            </a:r>
            <a:r>
              <a:rPr lang="en-US" sz="2400" dirty="0" smtClean="0"/>
              <a:t>databases.</a:t>
            </a:r>
            <a:endParaRPr lang="en-GB" dirty="0">
              <a:cs typeface="Times New Roman" charset="0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en-GB" sz="2400" dirty="0" smtClean="0">
                <a:cs typeface="Times New Roman" charset="0"/>
              </a:rPr>
              <a:t>Utility classes </a:t>
            </a:r>
            <a:r>
              <a:rPr lang="en-US" sz="2400" dirty="0"/>
              <a:t>that make parts of the system more reusable, easier to </a:t>
            </a:r>
            <a:r>
              <a:rPr lang="en-US" sz="2400" dirty="0" smtClean="0"/>
              <a:t>maintain or </a:t>
            </a:r>
            <a:r>
              <a:rPr lang="en-US" sz="2400" dirty="0"/>
              <a:t>easier to connect to other systems.</a:t>
            </a:r>
            <a:endParaRPr lang="en-GB" sz="2400" dirty="0" smtClean="0"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2AA638EF-717B-4B84-B2F1-C473A2916CBC}" type="slidenum">
              <a:rPr lang="en-US"/>
              <a:pPr/>
              <a:t>37</a:t>
            </a:fld>
            <a:endParaRPr lang="en-US"/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Suggested sequence of activities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371600"/>
            <a:ext cx="7543800" cy="4800600"/>
          </a:xfrm>
        </p:spPr>
        <p:txBody>
          <a:bodyPr>
            <a:normAutofit fontScale="92500" lnSpcReduction="20000"/>
          </a:bodyPr>
          <a:lstStyle/>
          <a:p>
            <a:pPr lvl="1" algn="just">
              <a:lnSpc>
                <a:spcPct val="90000"/>
              </a:lnSpc>
            </a:pPr>
            <a:r>
              <a:rPr lang="en-GB" dirty="0" smtClean="0"/>
              <a:t>Identify a first set of candidate </a:t>
            </a:r>
            <a:r>
              <a:rPr lang="en-GB" b="1" dirty="0" smtClean="0"/>
              <a:t>classes</a:t>
            </a:r>
            <a:r>
              <a:rPr lang="en-US" dirty="0" smtClean="0">
                <a:cs typeface="Times New Roman" pitchFamily="18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/>
              <a:t>Add </a:t>
            </a:r>
            <a:r>
              <a:rPr lang="en-GB" b="1" dirty="0" smtClean="0"/>
              <a:t>associations</a:t>
            </a:r>
            <a:r>
              <a:rPr lang="en-GB" dirty="0" smtClean="0"/>
              <a:t> and </a:t>
            </a:r>
            <a:r>
              <a:rPr lang="en-GB" b="1" dirty="0" smtClean="0"/>
              <a:t>attributes</a:t>
            </a:r>
            <a:r>
              <a:rPr lang="en-GB" dirty="0" smtClean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/>
              <a:t>Find </a:t>
            </a:r>
            <a:r>
              <a:rPr lang="en-GB" b="1" dirty="0" smtClean="0"/>
              <a:t>generalizations</a:t>
            </a:r>
            <a:r>
              <a:rPr lang="en-US" dirty="0" smtClean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/>
              <a:t>List the main </a:t>
            </a:r>
            <a:r>
              <a:rPr lang="en-GB" b="1" dirty="0" smtClean="0"/>
              <a:t>responsibilities</a:t>
            </a:r>
            <a:r>
              <a:rPr lang="en-GB" dirty="0" smtClean="0"/>
              <a:t> of each class</a:t>
            </a:r>
            <a:r>
              <a:rPr lang="en-US" dirty="0" smtClean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dirty="0" smtClean="0"/>
              <a:t>Decide on specific </a:t>
            </a:r>
            <a:r>
              <a:rPr lang="en-GB" b="1" dirty="0" smtClean="0"/>
              <a:t>operations</a:t>
            </a:r>
            <a:r>
              <a:rPr lang="en-GB" dirty="0" smtClean="0"/>
              <a:t> </a:t>
            </a:r>
          </a:p>
          <a:p>
            <a:pPr lvl="1" algn="just">
              <a:lnSpc>
                <a:spcPct val="90000"/>
              </a:lnSpc>
            </a:pPr>
            <a:r>
              <a:rPr lang="en-GB" b="1" dirty="0" smtClean="0"/>
              <a:t>Iterate</a:t>
            </a:r>
            <a:r>
              <a:rPr lang="en-GB" dirty="0" smtClean="0"/>
              <a:t> over the entire process</a:t>
            </a:r>
            <a:r>
              <a:rPr lang="en-US" dirty="0" smtClean="0"/>
              <a:t> until the model is satisfactory</a:t>
            </a:r>
          </a:p>
          <a:p>
            <a:pPr lvl="2">
              <a:lnSpc>
                <a:spcPct val="90000"/>
              </a:lnSpc>
            </a:pPr>
            <a:r>
              <a:rPr lang="en-GB" dirty="0" smtClean="0"/>
              <a:t>Add or delete classes, associations, attributes, generalizations, responsibilities or operations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Identify interfaces</a:t>
            </a:r>
          </a:p>
          <a:p>
            <a:pPr lvl="2">
              <a:lnSpc>
                <a:spcPct val="90000"/>
              </a:lnSpc>
            </a:pPr>
            <a:r>
              <a:rPr lang="en-US" dirty="0" smtClean="0">
                <a:cs typeface="Times New Roman" pitchFamily="18" charset="0"/>
              </a:rPr>
              <a:t>Apply design patterns (Chapter 6)</a:t>
            </a:r>
            <a:endParaRPr lang="en-GB" dirty="0" smtClean="0"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</a:pPr>
            <a:r>
              <a:rPr lang="en-GB" b="0" i="1" dirty="0" smtClean="0">
                <a:cs typeface="Times New Roman" pitchFamily="18" charset="0"/>
              </a:rPr>
              <a:t>     Don</a:t>
            </a:r>
            <a:r>
              <a:rPr lang="en-GB" altLang="en-US" b="0" i="1" dirty="0" smtClean="0">
                <a:cs typeface="Times New Roman" pitchFamily="18" charset="0"/>
              </a:rPr>
              <a:t>’</a:t>
            </a:r>
            <a:r>
              <a:rPr lang="en-GB" b="0" i="1" dirty="0" smtClean="0">
                <a:cs typeface="Times New Roman" pitchFamily="18" charset="0"/>
              </a:rPr>
              <a:t>t be too disorganized. Don</a:t>
            </a:r>
            <a:r>
              <a:rPr lang="en-GB" altLang="en-US" b="0" i="1" dirty="0" smtClean="0">
                <a:cs typeface="Times New Roman" pitchFamily="18" charset="0"/>
              </a:rPr>
              <a:t>’</a:t>
            </a:r>
            <a:r>
              <a:rPr lang="en-GB" b="0" i="1" dirty="0" smtClean="0">
                <a:cs typeface="Times New Roman" pitchFamily="18" charset="0"/>
              </a:rPr>
              <a:t>t be too rigid either.</a:t>
            </a:r>
            <a:endParaRPr lang="en-GB" sz="2000" b="0" i="1" dirty="0" smtClean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324F3B8C-D6E9-4925-AF14-4DDCD23DF1F7}" type="slidenum">
              <a:rPr lang="en-US"/>
              <a:pPr/>
              <a:t>38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Identifying classes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 algn="just">
              <a:defRPr/>
            </a:pPr>
            <a:r>
              <a:rPr lang="en-GB" dirty="0" smtClean="0">
                <a:ea typeface="+mn-ea"/>
              </a:rPr>
              <a:t>When developing a domain model you tend to </a:t>
            </a:r>
            <a:r>
              <a:rPr lang="en-GB" i="1" dirty="0" smtClean="0">
                <a:ea typeface="+mn-ea"/>
              </a:rPr>
              <a:t>discover</a:t>
            </a:r>
            <a:r>
              <a:rPr lang="en-GB" dirty="0" smtClean="0">
                <a:ea typeface="+mn-ea"/>
              </a:rPr>
              <a:t> classes</a:t>
            </a:r>
            <a:r>
              <a:rPr lang="en-US" dirty="0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dirty="0" smtClean="0">
                <a:ea typeface="+mn-ea"/>
              </a:rPr>
              <a:t>When you work on the user interface or the system architecture, you tend to </a:t>
            </a:r>
            <a:r>
              <a:rPr lang="en-GB" i="1" dirty="0" smtClean="0">
                <a:ea typeface="+mn-ea"/>
              </a:rPr>
              <a:t>invent</a:t>
            </a:r>
            <a:r>
              <a:rPr lang="en-GB" dirty="0" smtClean="0">
                <a:ea typeface="+mn-ea"/>
              </a:rPr>
              <a:t> classes</a:t>
            </a:r>
          </a:p>
          <a:p>
            <a:pPr lvl="2" algn="just">
              <a:defRPr/>
            </a:pPr>
            <a:r>
              <a:rPr lang="en-GB" dirty="0" smtClean="0">
                <a:ea typeface="+mn-ea"/>
              </a:rPr>
              <a:t>Needed to solve a particular design problem</a:t>
            </a:r>
            <a:r>
              <a:rPr lang="en-US" dirty="0" smtClean="0">
                <a:ea typeface="+mn-ea"/>
                <a:cs typeface="Times New Roman" charset="0"/>
              </a:rPr>
              <a:t> </a:t>
            </a:r>
          </a:p>
          <a:p>
            <a:pPr lvl="2" algn="just">
              <a:defRPr/>
            </a:pPr>
            <a:r>
              <a:rPr lang="en-GB" dirty="0" smtClean="0">
                <a:ea typeface="+mn-ea"/>
              </a:rPr>
              <a:t>(Inventing may also occur when creating a domain mode</a:t>
            </a:r>
            <a:r>
              <a:rPr lang="en-US" dirty="0" smtClean="0">
                <a:ea typeface="+mn-ea"/>
                <a:cs typeface="Times New Roman" charset="0"/>
              </a:rPr>
              <a:t>l)</a:t>
            </a:r>
          </a:p>
          <a:p>
            <a:pPr lvl="1" algn="just">
              <a:defRPr/>
            </a:pPr>
            <a:r>
              <a:rPr lang="en-GB" dirty="0" smtClean="0">
                <a:ea typeface="+mn-ea"/>
              </a:rPr>
              <a:t>Reuse should always be a concern </a:t>
            </a:r>
          </a:p>
          <a:p>
            <a:pPr lvl="2" algn="just">
              <a:defRPr/>
            </a:pPr>
            <a:r>
              <a:rPr lang="en-US" dirty="0" smtClean="0">
                <a:ea typeface="+mn-ea"/>
                <a:cs typeface="Times New Roman" charset="0"/>
              </a:rPr>
              <a:t>Frameworks</a:t>
            </a:r>
          </a:p>
          <a:p>
            <a:pPr lvl="2" algn="just">
              <a:defRPr/>
            </a:pPr>
            <a:r>
              <a:rPr lang="en-US" dirty="0" smtClean="0">
                <a:ea typeface="+mn-ea"/>
                <a:cs typeface="Times New Roman" charset="0"/>
              </a:rPr>
              <a:t>System extensions</a:t>
            </a:r>
          </a:p>
          <a:p>
            <a:pPr lvl="2" algn="just">
              <a:defRPr/>
            </a:pPr>
            <a:r>
              <a:rPr lang="en-US" dirty="0" smtClean="0">
                <a:ea typeface="+mn-ea"/>
                <a:cs typeface="Times New Roman" charset="0"/>
              </a:rPr>
              <a:t>Similar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526F1C5C-CB4F-4E7F-BCDE-877CB1E0D06D}" type="slidenum">
              <a:rPr lang="en-US"/>
              <a:pPr/>
              <a:t>39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 simple technique for discovering domain classes</a:t>
            </a:r>
            <a:r>
              <a:rPr lang="en-GB" b="1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Times New Roman" charset="0"/>
            </a:endParaRP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92500" lnSpcReduction="20000"/>
          </a:bodyPr>
          <a:lstStyle/>
          <a:p>
            <a:pPr lvl="1" algn="just">
              <a:defRPr/>
            </a:pPr>
            <a:r>
              <a:rPr lang="en-GB" dirty="0" smtClean="0">
                <a:ea typeface="+mn-ea"/>
              </a:rPr>
              <a:t>Look at a source material such as a description of requirements</a:t>
            </a:r>
            <a:r>
              <a:rPr lang="en-US" dirty="0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dirty="0" smtClean="0">
                <a:ea typeface="+mn-ea"/>
              </a:rPr>
              <a:t>Extract the </a:t>
            </a:r>
            <a:r>
              <a:rPr lang="en-GB" i="1" dirty="0" smtClean="0">
                <a:ea typeface="+mn-ea"/>
              </a:rPr>
              <a:t>nouns</a:t>
            </a:r>
            <a:r>
              <a:rPr lang="en-GB" dirty="0" smtClean="0">
                <a:ea typeface="+mn-ea"/>
              </a:rPr>
              <a:t> and </a:t>
            </a:r>
            <a:r>
              <a:rPr lang="en-GB" i="1" dirty="0" smtClean="0">
                <a:ea typeface="+mn-ea"/>
              </a:rPr>
              <a:t>noun phrases</a:t>
            </a:r>
            <a:r>
              <a:rPr lang="en-US" dirty="0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dirty="0" smtClean="0">
                <a:ea typeface="+mn-ea"/>
                <a:cs typeface="Times New Roman" charset="0"/>
              </a:rPr>
              <a:t>Eliminate nouns that:</a:t>
            </a:r>
          </a:p>
          <a:p>
            <a:pPr lvl="2" algn="just">
              <a:defRPr/>
            </a:pPr>
            <a:r>
              <a:rPr lang="en-GB" dirty="0" smtClean="0">
                <a:ea typeface="+mn-ea"/>
                <a:cs typeface="Times New Roman" charset="0"/>
              </a:rPr>
              <a:t>are redundant (more name for one class)</a:t>
            </a:r>
          </a:p>
          <a:p>
            <a:pPr lvl="2" algn="just">
              <a:defRPr/>
            </a:pPr>
            <a:r>
              <a:rPr lang="en-GB" dirty="0" smtClean="0">
                <a:ea typeface="+mn-ea"/>
                <a:cs typeface="Times New Roman" charset="0"/>
              </a:rPr>
              <a:t>represent instances</a:t>
            </a:r>
          </a:p>
          <a:p>
            <a:pPr lvl="2" algn="just">
              <a:defRPr/>
            </a:pPr>
            <a:r>
              <a:rPr lang="en-GB" dirty="0" smtClean="0">
                <a:ea typeface="+mn-ea"/>
                <a:cs typeface="Times New Roman" charset="0"/>
              </a:rPr>
              <a:t>are vague or highly general</a:t>
            </a:r>
          </a:p>
          <a:p>
            <a:pPr lvl="2" algn="just">
              <a:defRPr/>
            </a:pPr>
            <a:r>
              <a:rPr lang="en-GB" dirty="0" smtClean="0">
                <a:ea typeface="+mn-ea"/>
                <a:cs typeface="Times New Roman" charset="0"/>
              </a:rPr>
              <a:t>not needed in the application</a:t>
            </a:r>
          </a:p>
          <a:p>
            <a:pPr lvl="1" algn="just">
              <a:defRPr/>
            </a:pPr>
            <a:r>
              <a:rPr lang="en-GB" dirty="0" smtClean="0">
                <a:ea typeface="+mn-ea"/>
                <a:cs typeface="Times New Roman" charset="0"/>
              </a:rPr>
              <a:t>Pay attention to </a:t>
            </a:r>
            <a:r>
              <a:rPr lang="en-GB" dirty="0" smtClean="0">
                <a:ea typeface="+mn-ea"/>
              </a:rPr>
              <a:t>classes in a domain model that represent ‘</a:t>
            </a:r>
            <a:r>
              <a:rPr lang="en-GB" i="1" dirty="0" smtClean="0">
                <a:ea typeface="+mn-ea"/>
              </a:rPr>
              <a:t>types of users’</a:t>
            </a:r>
            <a:r>
              <a:rPr lang="en-GB" dirty="0" smtClean="0">
                <a:ea typeface="+mn-ea"/>
              </a:rPr>
              <a:t> or other actors</a:t>
            </a:r>
            <a:r>
              <a:rPr lang="en-US" dirty="0" smtClean="0">
                <a:cs typeface="Times New Roman" charset="0"/>
              </a:rPr>
              <a:t>.</a:t>
            </a:r>
          </a:p>
          <a:p>
            <a:pPr lvl="1" algn="just">
              <a:defRPr/>
            </a:pPr>
            <a:r>
              <a:rPr lang="en-US" dirty="0" smtClean="0"/>
              <a:t>You </a:t>
            </a:r>
            <a:r>
              <a:rPr lang="en-US" dirty="0"/>
              <a:t>would only keep such classes </a:t>
            </a:r>
            <a:r>
              <a:rPr lang="en-US" dirty="0" smtClean="0"/>
              <a:t>if storing </a:t>
            </a:r>
            <a:r>
              <a:rPr lang="en-US" dirty="0"/>
              <a:t>and manipulating this information is actually part of the domain.</a:t>
            </a:r>
            <a:endParaRPr lang="en-US" dirty="0" smtClean="0">
              <a:cs typeface="Times New Roman" charset="0"/>
            </a:endParaRPr>
          </a:p>
          <a:p>
            <a:pPr lvl="1" algn="just">
              <a:defRPr/>
            </a:pPr>
            <a:endParaRPr lang="en-US" dirty="0" smtClean="0">
              <a:ea typeface="+mn-ea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8B6F2B97-129B-4A54-B311-EE98786660A5}" type="slidenum">
              <a:rPr lang="en-US"/>
              <a:pPr/>
              <a:t>4</a:t>
            </a:fld>
            <a:endParaRPr lang="en-US"/>
          </a:p>
        </p:txBody>
      </p:sp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Essentials of UML Class Diagrams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25538"/>
            <a:ext cx="7543800" cy="5046662"/>
          </a:xfrm>
        </p:spPr>
        <p:txBody>
          <a:bodyPr>
            <a:normAutofit fontScale="92500" lnSpcReduction="20000"/>
          </a:bodyPr>
          <a:lstStyle/>
          <a:p>
            <a:pPr marL="0" indent="0">
              <a:defRPr/>
            </a:pPr>
            <a:r>
              <a:rPr lang="en-GB" i="1" dirty="0" smtClean="0">
                <a:ea typeface="+mn-ea"/>
                <a:cs typeface="+mn-cs"/>
              </a:rPr>
              <a:t>The main symbols shown on class diagrams are:</a:t>
            </a:r>
            <a:r>
              <a:rPr lang="en-US" i="1" dirty="0" smtClean="0">
                <a:ea typeface="+mn-ea"/>
                <a:cs typeface="+mn-cs"/>
              </a:rPr>
              <a:t> </a:t>
            </a:r>
            <a:endParaRPr lang="en-GB" i="1" dirty="0" smtClean="0">
              <a:ea typeface="+mn-ea"/>
              <a:cs typeface="+mn-cs"/>
            </a:endParaRPr>
          </a:p>
          <a:p>
            <a:pPr lvl="1">
              <a:defRPr/>
            </a:pPr>
            <a:r>
              <a:rPr lang="en-GB" i="1" dirty="0" smtClean="0">
                <a:ea typeface="+mn-ea"/>
              </a:rPr>
              <a:t>Classes</a:t>
            </a:r>
            <a:endParaRPr lang="en-GB" dirty="0" smtClean="0">
              <a:ea typeface="+mn-ea"/>
            </a:endParaRPr>
          </a:p>
          <a:p>
            <a:pPr lvl="3">
              <a:defRPr/>
            </a:pPr>
            <a:r>
              <a:rPr lang="en-GB" dirty="0" smtClean="0">
                <a:ea typeface="+mn-ea"/>
              </a:rPr>
              <a:t>represent the types of data themselves</a:t>
            </a:r>
            <a:r>
              <a:rPr lang="en-US" dirty="0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i="1" dirty="0" smtClean="0">
                <a:ea typeface="+mn-ea"/>
              </a:rPr>
              <a:t>Associations</a:t>
            </a:r>
            <a:endParaRPr lang="en-GB" dirty="0" smtClean="0">
              <a:ea typeface="+mn-ea"/>
            </a:endParaRPr>
          </a:p>
          <a:p>
            <a:pPr lvl="3">
              <a:defRPr/>
            </a:pPr>
            <a:r>
              <a:rPr lang="en-GB" dirty="0" smtClean="0">
                <a:ea typeface="+mn-ea"/>
              </a:rPr>
              <a:t>represent linkages between instances of classes</a:t>
            </a:r>
            <a:r>
              <a:rPr lang="en-US" dirty="0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i="1" dirty="0" smtClean="0">
                <a:ea typeface="+mn-ea"/>
              </a:rPr>
              <a:t>Attributes</a:t>
            </a:r>
          </a:p>
          <a:p>
            <a:pPr lvl="3">
              <a:defRPr/>
            </a:pPr>
            <a:r>
              <a:rPr lang="en-GB" dirty="0" smtClean="0">
                <a:ea typeface="+mn-ea"/>
              </a:rPr>
              <a:t>are simple data found in classes and their instances</a:t>
            </a:r>
            <a:r>
              <a:rPr lang="en-US" dirty="0" smtClean="0">
                <a:ea typeface="+mn-ea"/>
              </a:rPr>
              <a:t> </a:t>
            </a:r>
          </a:p>
          <a:p>
            <a:pPr lvl="1">
              <a:defRPr/>
            </a:pPr>
            <a:r>
              <a:rPr lang="en-GB" i="1" dirty="0" smtClean="0">
                <a:ea typeface="+mn-ea"/>
              </a:rPr>
              <a:t>Operations</a:t>
            </a:r>
            <a:endParaRPr lang="en-GB" dirty="0" smtClean="0">
              <a:ea typeface="+mn-ea"/>
            </a:endParaRPr>
          </a:p>
          <a:p>
            <a:pPr lvl="3">
              <a:defRPr/>
            </a:pPr>
            <a:r>
              <a:rPr lang="en-GB" dirty="0" smtClean="0">
                <a:ea typeface="+mn-ea"/>
              </a:rPr>
              <a:t>represent the </a:t>
            </a:r>
            <a:r>
              <a:rPr lang="en-GB" i="1" dirty="0" smtClean="0">
                <a:ea typeface="+mn-ea"/>
              </a:rPr>
              <a:t>abstract</a:t>
            </a:r>
            <a:r>
              <a:rPr lang="en-GB" dirty="0" smtClean="0">
                <a:ea typeface="+mn-ea"/>
              </a:rPr>
              <a:t> functions performed by the classes and their instances</a:t>
            </a:r>
            <a:r>
              <a:rPr lang="en-US" dirty="0" smtClean="0">
                <a:ea typeface="+mn-ea"/>
              </a:rPr>
              <a:t>, as well as specific methods implementing these</a:t>
            </a:r>
          </a:p>
          <a:p>
            <a:pPr lvl="1">
              <a:defRPr/>
            </a:pPr>
            <a:r>
              <a:rPr lang="en-GB" i="1" dirty="0" smtClean="0">
                <a:ea typeface="+mn-ea"/>
              </a:rPr>
              <a:t>Generalizations</a:t>
            </a:r>
          </a:p>
          <a:p>
            <a:pPr lvl="3">
              <a:defRPr/>
            </a:pPr>
            <a:r>
              <a:rPr lang="en-GB" dirty="0" smtClean="0">
                <a:ea typeface="+mn-ea"/>
              </a:rPr>
              <a:t>group classes into inheritance hierarchies</a:t>
            </a:r>
            <a:r>
              <a:rPr lang="en-US" dirty="0" smtClean="0"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Airline Reservation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Ootumlia</a:t>
            </a:r>
            <a:r>
              <a:rPr lang="en-US" dirty="0"/>
              <a:t> Airlines runs sightseeing flights from Java Valley, the capital </a:t>
            </a:r>
            <a:r>
              <a:rPr lang="en-US" dirty="0" smtClean="0"/>
              <a:t>of </a:t>
            </a:r>
            <a:r>
              <a:rPr lang="en-US" dirty="0" err="1" smtClean="0"/>
              <a:t>Ootumlia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reservation system keeps track of passengers who will be </a:t>
            </a:r>
            <a:r>
              <a:rPr lang="en-US" dirty="0" smtClean="0"/>
              <a:t>flying in </a:t>
            </a:r>
            <a:r>
              <a:rPr lang="en-US" dirty="0"/>
              <a:t>specific seats on various flights, as well as people who will form the crew. </a:t>
            </a:r>
            <a:endParaRPr lang="en-US" dirty="0" smtClean="0"/>
          </a:p>
          <a:p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crew, the system needs to track what everyone does, and who </a:t>
            </a:r>
            <a:r>
              <a:rPr lang="en-US" dirty="0" smtClean="0"/>
              <a:t>supervises whom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Ootumlia</a:t>
            </a:r>
            <a:r>
              <a:rPr lang="en-US" dirty="0" smtClean="0"/>
              <a:t> </a:t>
            </a:r>
            <a:r>
              <a:rPr lang="en-US" dirty="0"/>
              <a:t>Airlines runs several daily numbered flights on a </a:t>
            </a:r>
            <a:r>
              <a:rPr lang="en-US" dirty="0" smtClean="0"/>
              <a:t>regular schedule.</a:t>
            </a:r>
          </a:p>
          <a:p>
            <a:r>
              <a:rPr lang="en-US" dirty="0" err="1" smtClean="0"/>
              <a:t>Ootumlia</a:t>
            </a:r>
            <a:r>
              <a:rPr lang="en-US" dirty="0" smtClean="0"/>
              <a:t> </a:t>
            </a:r>
            <a:r>
              <a:rPr lang="en-US" dirty="0"/>
              <a:t>Airlines expects to expand in the future, therefore </a:t>
            </a:r>
            <a:r>
              <a:rPr lang="en-US" dirty="0" smtClean="0"/>
              <a:t>the system </a:t>
            </a:r>
            <a:r>
              <a:rPr lang="en-US" dirty="0"/>
              <a:t>needs to be flexible; in particular, it will be adding a frequent-flier plan.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Chapter 5: Modelling with classes</a:t>
            </a:r>
          </a:p>
        </p:txBody>
      </p:sp>
    </p:spTree>
    <p:extLst>
      <p:ext uri="{BB962C8B-B14F-4D97-AF65-F5344CB8AC3E}">
        <p14:creationId xmlns:p14="http://schemas.microsoft.com/office/powerpoint/2010/main" val="1144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Q&amp;A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Q: </a:t>
            </a:r>
            <a:r>
              <a:rPr lang="en-US" i="1" dirty="0" smtClean="0">
                <a:solidFill>
                  <a:srgbClr val="FF0000"/>
                </a:solidFill>
              </a:rPr>
              <a:t>List </a:t>
            </a:r>
            <a:r>
              <a:rPr lang="en-US" i="1" dirty="0">
                <a:solidFill>
                  <a:srgbClr val="FF0000"/>
                </a:solidFill>
              </a:rPr>
              <a:t>the nouns </a:t>
            </a:r>
            <a:r>
              <a:rPr lang="en-US" i="1" dirty="0" smtClean="0">
                <a:solidFill>
                  <a:srgbClr val="FF0000"/>
                </a:solidFill>
              </a:rPr>
              <a:t>and noun </a:t>
            </a:r>
            <a:r>
              <a:rPr lang="en-US" i="1" dirty="0">
                <a:solidFill>
                  <a:srgbClr val="FF0000"/>
                </a:solidFill>
              </a:rPr>
              <a:t>phrases that might end up being classes in a system domain model. </a:t>
            </a:r>
            <a:r>
              <a:rPr lang="en-US" i="1" dirty="0" smtClean="0">
                <a:solidFill>
                  <a:srgbClr val="FF0000"/>
                </a:solidFill>
              </a:rPr>
              <a:t>For those </a:t>
            </a:r>
            <a:r>
              <a:rPr lang="en-US" i="1" dirty="0">
                <a:solidFill>
                  <a:srgbClr val="FF0000"/>
                </a:solidFill>
              </a:rPr>
              <a:t>nouns that should not become classes, explain why not.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Chapter 5: Modelling with classes</a:t>
            </a:r>
          </a:p>
        </p:txBody>
      </p:sp>
    </p:spTree>
    <p:extLst>
      <p:ext uri="{BB962C8B-B14F-4D97-AF65-F5344CB8AC3E}">
        <p14:creationId xmlns:p14="http://schemas.microsoft.com/office/powerpoint/2010/main" val="4116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 : </a:t>
            </a:r>
            <a:r>
              <a:rPr lang="en-US" sz="3400" dirty="0" smtClean="0"/>
              <a:t>Nouns </a:t>
            </a:r>
            <a:r>
              <a:rPr lang="en-US" sz="3400" dirty="0"/>
              <a:t>that are put on an initial list of classes include: Flight, Passenger, Employee</a:t>
            </a:r>
            <a:r>
              <a:rPr lang="en-US" sz="3400" dirty="0" smtClean="0"/>
              <a:t>.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400" dirty="0" smtClean="0"/>
              <a:t>     Other </a:t>
            </a:r>
            <a:r>
              <a:rPr lang="en-US" sz="3400" dirty="0"/>
              <a:t>nouns or noun phrases that we choose not to include in the initial </a:t>
            </a:r>
            <a:r>
              <a:rPr lang="en-US" sz="3400" dirty="0" smtClean="0"/>
              <a:t>list of </a:t>
            </a:r>
            <a:r>
              <a:rPr lang="en-US" sz="3400" dirty="0"/>
              <a:t>classes:</a:t>
            </a:r>
          </a:p>
          <a:p>
            <a:pPr marL="0" indent="0">
              <a:buNone/>
            </a:pPr>
            <a:r>
              <a:rPr lang="en-US" sz="3400" dirty="0"/>
              <a:t>❏ </a:t>
            </a:r>
            <a:r>
              <a:rPr lang="en-US" sz="3400" dirty="0" smtClean="0"/>
              <a:t> </a:t>
            </a:r>
            <a:r>
              <a:rPr lang="en-US" sz="3400" dirty="0"/>
              <a:t>‘Java Valley’, ‘</a:t>
            </a:r>
            <a:r>
              <a:rPr lang="en-US" sz="3400" dirty="0" err="1"/>
              <a:t>Ootumlia</a:t>
            </a:r>
            <a:r>
              <a:rPr lang="en-US" sz="3400" dirty="0"/>
              <a:t>’. These are instances.</a:t>
            </a:r>
          </a:p>
          <a:p>
            <a:pPr marL="0" indent="0">
              <a:buNone/>
            </a:pPr>
            <a:r>
              <a:rPr lang="en-US" sz="3400" dirty="0"/>
              <a:t>❏ ‘Reservation system’. This is not a class because it is part of the </a:t>
            </a:r>
            <a:r>
              <a:rPr lang="en-US" sz="3400" dirty="0" smtClean="0"/>
              <a:t>system</a:t>
            </a:r>
            <a:r>
              <a:rPr lang="en-US" sz="3400" dirty="0"/>
              <a:t>.</a:t>
            </a:r>
          </a:p>
          <a:p>
            <a:pPr marL="0" indent="0">
              <a:buNone/>
            </a:pPr>
            <a:r>
              <a:rPr lang="en-US" sz="3400" dirty="0"/>
              <a:t>❏ ‘Sightseeing Flight’. Rejected in favor of Flight, since the latter is </a:t>
            </a:r>
            <a:r>
              <a:rPr lang="en-US" sz="3400" dirty="0" smtClean="0"/>
              <a:t>more general </a:t>
            </a:r>
            <a:r>
              <a:rPr lang="en-US" sz="3400" dirty="0"/>
              <a:t>and therefore makes the system more flexible.</a:t>
            </a:r>
          </a:p>
          <a:p>
            <a:pPr marL="0" indent="0">
              <a:buNone/>
            </a:pPr>
            <a:r>
              <a:rPr lang="en-US" sz="3400" dirty="0"/>
              <a:t>❏ ‘Seat’. Appears to be an attribute of Flight</a:t>
            </a:r>
            <a:r>
              <a:rPr lang="en-US" sz="3400" dirty="0" smtClean="0"/>
              <a:t>.</a:t>
            </a:r>
            <a:endParaRPr lang="en-US" sz="34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Chapter 5: Modelling with classes</a:t>
            </a:r>
          </a:p>
        </p:txBody>
      </p:sp>
    </p:spTree>
    <p:extLst>
      <p:ext uri="{BB962C8B-B14F-4D97-AF65-F5344CB8AC3E}">
        <p14:creationId xmlns:p14="http://schemas.microsoft.com/office/powerpoint/2010/main" val="255429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6610"/>
            <a:ext cx="8229600" cy="4876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500" dirty="0" smtClean="0"/>
              <a:t>❏ </a:t>
            </a:r>
            <a:r>
              <a:rPr lang="en-US" sz="2500" dirty="0"/>
              <a:t>‘Crew’. This word implies the entire crew, when we really want to </a:t>
            </a:r>
            <a:r>
              <a:rPr lang="en-US" sz="2500" dirty="0" smtClean="0"/>
              <a:t>store information </a:t>
            </a:r>
            <a:r>
              <a:rPr lang="en-US" sz="2500" dirty="0"/>
              <a:t>about individual members of that crew. We could have </a:t>
            </a:r>
            <a:r>
              <a:rPr lang="en-US" sz="2500" dirty="0" smtClean="0"/>
              <a:t>created a </a:t>
            </a:r>
            <a:r>
              <a:rPr lang="en-US" sz="2500" dirty="0"/>
              <a:t>class </a:t>
            </a:r>
            <a:r>
              <a:rPr lang="en-US" sz="2500" dirty="0" err="1"/>
              <a:t>CrewMember</a:t>
            </a:r>
            <a:r>
              <a:rPr lang="en-US" sz="2500" dirty="0"/>
              <a:t>, but Employee seemed more flexible -</a:t>
            </a:r>
            <a:r>
              <a:rPr lang="en-US" sz="2500" dirty="0" smtClean="0"/>
              <a:t>allowing </a:t>
            </a:r>
            <a:r>
              <a:rPr lang="en-US" sz="2500" dirty="0"/>
              <a:t>us to use </a:t>
            </a:r>
            <a:r>
              <a:rPr lang="en-US" sz="2500" dirty="0" smtClean="0"/>
              <a:t>the class </a:t>
            </a:r>
            <a:r>
              <a:rPr lang="en-US" sz="2500" dirty="0"/>
              <a:t>in future for people who are not actually crew members.</a:t>
            </a:r>
          </a:p>
          <a:p>
            <a:pPr marL="0" indent="0">
              <a:buNone/>
            </a:pPr>
            <a:r>
              <a:rPr lang="en-US" sz="2500" dirty="0"/>
              <a:t>❏ ‘Schedule’. This is a word that describes a complex bundle of </a:t>
            </a:r>
            <a:r>
              <a:rPr lang="en-US" sz="2500" dirty="0" smtClean="0"/>
              <a:t>information that </a:t>
            </a:r>
            <a:r>
              <a:rPr lang="en-US" sz="2500" dirty="0"/>
              <a:t>would be better represented by classes such as Flight, and the </a:t>
            </a:r>
            <a:r>
              <a:rPr lang="en-US" sz="2500" dirty="0" smtClean="0"/>
              <a:t>attributes and </a:t>
            </a:r>
            <a:r>
              <a:rPr lang="en-US" sz="2500" dirty="0"/>
              <a:t>associations of those classes.</a:t>
            </a:r>
          </a:p>
          <a:p>
            <a:pPr marL="0" indent="0">
              <a:buNone/>
            </a:pPr>
            <a:r>
              <a:rPr lang="en-US" sz="2500" dirty="0"/>
              <a:t>❏ ‘Future’. This is a noun, but it is not part of the system to be developed.</a:t>
            </a:r>
          </a:p>
          <a:p>
            <a:pPr marL="0" indent="0">
              <a:buNone/>
            </a:pPr>
            <a:r>
              <a:rPr lang="en-US" sz="2500" dirty="0"/>
              <a:t>❏ ‘Frequent Flier Plan’. This is not part of the current </a:t>
            </a:r>
            <a:r>
              <a:rPr lang="en-US" sz="2500" dirty="0" smtClean="0"/>
              <a:t>scope.</a:t>
            </a:r>
            <a:endParaRPr lang="en-US" sz="2500" dirty="0"/>
          </a:p>
          <a:p>
            <a:endParaRPr lang="en-US" sz="250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Chapter 5: Modelling with classes</a:t>
            </a:r>
          </a:p>
        </p:txBody>
      </p:sp>
    </p:spTree>
    <p:extLst>
      <p:ext uri="{BB962C8B-B14F-4D97-AF65-F5344CB8AC3E}">
        <p14:creationId xmlns:p14="http://schemas.microsoft.com/office/powerpoint/2010/main" val="133978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5FB8B21A-5CBA-42EB-87D5-E72BC230BFF5}" type="slidenum">
              <a:rPr lang="en-US"/>
              <a:pPr/>
              <a:t>44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Identifying associations and attributes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>
              <a:defRPr/>
            </a:pPr>
            <a:r>
              <a:rPr lang="en-GB" dirty="0" smtClean="0">
                <a:ea typeface="+mn-ea"/>
              </a:rPr>
              <a:t>Start with classes you think are most </a:t>
            </a:r>
            <a:r>
              <a:rPr lang="en-GB" b="1" dirty="0" smtClean="0">
                <a:ea typeface="+mn-ea"/>
              </a:rPr>
              <a:t>central</a:t>
            </a:r>
            <a:r>
              <a:rPr lang="en-GB" dirty="0" smtClean="0">
                <a:ea typeface="+mn-ea"/>
              </a:rPr>
              <a:t> and important</a:t>
            </a:r>
            <a:r>
              <a:rPr lang="en-US" dirty="0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dirty="0" smtClean="0">
                <a:ea typeface="+mn-ea"/>
                <a:cs typeface="Times New Roman" charset="0"/>
              </a:rPr>
              <a:t>Decide on the clear and obvious data it must contain and its relationships to other classes. </a:t>
            </a:r>
          </a:p>
          <a:p>
            <a:pPr lvl="1" algn="just">
              <a:defRPr/>
            </a:pPr>
            <a:r>
              <a:rPr lang="en-GB" dirty="0" smtClean="0">
                <a:ea typeface="+mn-ea"/>
              </a:rPr>
              <a:t>Avoid adding many associations and attributes to a class</a:t>
            </a:r>
          </a:p>
          <a:p>
            <a:pPr lvl="2" algn="just">
              <a:defRPr/>
            </a:pPr>
            <a:r>
              <a:rPr lang="en-GB" dirty="0" smtClean="0">
                <a:ea typeface="+mn-ea"/>
              </a:rPr>
              <a:t>A system is simpler if it manipulates less information</a:t>
            </a:r>
            <a:r>
              <a:rPr lang="en-US" dirty="0" smtClean="0"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806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75E69129-2709-4DAC-9A16-C211F9C4A853}" type="slidenum">
              <a:rPr lang="en-US"/>
              <a:pPr/>
              <a:t>45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Tips about identifying and specifying valid associations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 algn="just">
              <a:defRPr/>
            </a:pPr>
            <a:r>
              <a:rPr lang="en-GB" dirty="0" smtClean="0">
                <a:ea typeface="+mn-ea"/>
              </a:rPr>
              <a:t>An association should exist if a class </a:t>
            </a:r>
          </a:p>
          <a:p>
            <a:pPr lvl="3" algn="just">
              <a:defRPr/>
            </a:pPr>
            <a:r>
              <a:rPr lang="en-GB" i="1" dirty="0" smtClean="0">
                <a:ea typeface="+mn-ea"/>
              </a:rPr>
              <a:t>possesses</a:t>
            </a:r>
            <a:endParaRPr lang="en-GB" dirty="0" smtClean="0">
              <a:ea typeface="+mn-ea"/>
            </a:endParaRPr>
          </a:p>
          <a:p>
            <a:pPr lvl="3" algn="just">
              <a:defRPr/>
            </a:pPr>
            <a:r>
              <a:rPr lang="en-GB" i="1" dirty="0" smtClean="0">
                <a:ea typeface="+mn-ea"/>
              </a:rPr>
              <a:t>controls</a:t>
            </a:r>
            <a:endParaRPr lang="en-GB" dirty="0" smtClean="0">
              <a:ea typeface="+mn-ea"/>
            </a:endParaRPr>
          </a:p>
          <a:p>
            <a:pPr lvl="3" algn="just">
              <a:defRPr/>
            </a:pPr>
            <a:r>
              <a:rPr lang="en-GB" i="1" dirty="0" smtClean="0">
                <a:ea typeface="+mn-ea"/>
              </a:rPr>
              <a:t>is connected to</a:t>
            </a:r>
            <a:endParaRPr lang="en-GB" dirty="0" smtClean="0">
              <a:ea typeface="+mn-ea"/>
            </a:endParaRPr>
          </a:p>
          <a:p>
            <a:pPr lvl="3" algn="just">
              <a:defRPr/>
            </a:pPr>
            <a:r>
              <a:rPr lang="en-GB" i="1" dirty="0" smtClean="0">
                <a:ea typeface="+mn-ea"/>
              </a:rPr>
              <a:t>is related to</a:t>
            </a:r>
            <a:endParaRPr lang="en-GB" dirty="0" smtClean="0">
              <a:ea typeface="+mn-ea"/>
            </a:endParaRPr>
          </a:p>
          <a:p>
            <a:pPr lvl="3" algn="just">
              <a:defRPr/>
            </a:pPr>
            <a:r>
              <a:rPr lang="en-GB" i="1" dirty="0" smtClean="0">
                <a:ea typeface="+mn-ea"/>
              </a:rPr>
              <a:t>is a part of</a:t>
            </a:r>
            <a:endParaRPr lang="en-GB" dirty="0" smtClean="0">
              <a:ea typeface="+mn-ea"/>
            </a:endParaRPr>
          </a:p>
          <a:p>
            <a:pPr lvl="3" algn="just">
              <a:defRPr/>
            </a:pPr>
            <a:r>
              <a:rPr lang="en-GB" i="1" dirty="0" smtClean="0">
                <a:ea typeface="+mn-ea"/>
              </a:rPr>
              <a:t>has as parts</a:t>
            </a:r>
            <a:endParaRPr lang="en-GB" dirty="0" smtClean="0">
              <a:ea typeface="+mn-ea"/>
            </a:endParaRPr>
          </a:p>
          <a:p>
            <a:pPr lvl="3" algn="just">
              <a:defRPr/>
            </a:pPr>
            <a:r>
              <a:rPr lang="en-GB" dirty="0" smtClean="0">
                <a:ea typeface="+mn-ea"/>
              </a:rPr>
              <a:t> </a:t>
            </a:r>
            <a:r>
              <a:rPr lang="en-GB" i="1" dirty="0" smtClean="0">
                <a:ea typeface="+mn-ea"/>
              </a:rPr>
              <a:t>is a member of</a:t>
            </a:r>
            <a:r>
              <a:rPr lang="en-GB" dirty="0" smtClean="0">
                <a:ea typeface="+mn-ea"/>
              </a:rPr>
              <a:t>, or</a:t>
            </a:r>
          </a:p>
          <a:p>
            <a:pPr lvl="3" algn="just">
              <a:defRPr/>
            </a:pPr>
            <a:r>
              <a:rPr lang="en-GB" dirty="0" smtClean="0">
                <a:ea typeface="+mn-ea"/>
              </a:rPr>
              <a:t> </a:t>
            </a:r>
            <a:r>
              <a:rPr lang="en-GB" i="1" dirty="0" smtClean="0">
                <a:ea typeface="+mn-ea"/>
              </a:rPr>
              <a:t>has as members</a:t>
            </a:r>
            <a:endParaRPr lang="en-GB" dirty="0" smtClean="0">
              <a:ea typeface="+mn-ea"/>
            </a:endParaRPr>
          </a:p>
          <a:p>
            <a:pPr lvl="1" algn="just">
              <a:buFontTx/>
              <a:buNone/>
              <a:defRPr/>
            </a:pPr>
            <a:r>
              <a:rPr lang="en-GB" dirty="0" smtClean="0">
                <a:ea typeface="+mn-ea"/>
              </a:rPr>
              <a:t>  		some other class in your model</a:t>
            </a:r>
            <a:r>
              <a:rPr lang="en-US" dirty="0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dirty="0" smtClean="0">
                <a:ea typeface="+mn-ea"/>
                <a:cs typeface="Times New Roman" charset="0"/>
              </a:rPr>
              <a:t>Specify the multiplicity at both ends</a:t>
            </a:r>
          </a:p>
          <a:p>
            <a:pPr lvl="1" algn="just">
              <a:defRPr/>
            </a:pPr>
            <a:r>
              <a:rPr lang="en-GB" dirty="0" smtClean="0">
                <a:ea typeface="+mn-ea"/>
                <a:cs typeface="Times New Roman" charset="0"/>
              </a:rPr>
              <a:t>Label it clearly.</a:t>
            </a:r>
          </a:p>
          <a:p>
            <a:pPr lvl="1" algn="just">
              <a:buFontTx/>
              <a:buNone/>
              <a:defRPr/>
            </a:pPr>
            <a:endParaRPr lang="en-GB" dirty="0" smtClean="0">
              <a:ea typeface="+mn-ea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6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21" name="Slide Number Placeholder 7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224767A-534A-448C-A2BC-61661582A7C0}" type="slidenum">
              <a:rPr lang="en-US"/>
              <a:pPr/>
              <a:t>46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Actions versus associations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467600" cy="4800600"/>
          </a:xfrm>
        </p:spPr>
        <p:txBody>
          <a:bodyPr/>
          <a:lstStyle/>
          <a:p>
            <a:pPr lvl="1" algn="just">
              <a:defRPr/>
            </a:pPr>
            <a:r>
              <a:rPr lang="en-GB" sz="2000" dirty="0" smtClean="0">
                <a:ea typeface="+mn-ea"/>
              </a:rPr>
              <a:t>A common mistake is to represent </a:t>
            </a:r>
            <a:r>
              <a:rPr lang="en-GB" sz="2000" i="1" dirty="0" smtClean="0">
                <a:ea typeface="+mn-ea"/>
              </a:rPr>
              <a:t>actions</a:t>
            </a:r>
            <a:r>
              <a:rPr lang="en-GB" sz="2000" dirty="0" smtClean="0">
                <a:ea typeface="+mn-ea"/>
              </a:rPr>
              <a:t> as if they were associations</a:t>
            </a:r>
            <a:r>
              <a:rPr lang="en-US" sz="2000" dirty="0" smtClean="0">
                <a:ea typeface="+mn-ea"/>
                <a:cs typeface="Times New Roman" charset="0"/>
              </a:rPr>
              <a:t> </a:t>
            </a:r>
          </a:p>
          <a:p>
            <a:pPr marL="0" indent="0">
              <a:defRPr/>
            </a:pPr>
            <a:endParaRPr lang="en-US" sz="2000" dirty="0" smtClean="0">
              <a:ea typeface="+mn-ea"/>
              <a:cs typeface="+mn-cs"/>
            </a:endParaRPr>
          </a:p>
        </p:txBody>
      </p:sp>
      <p:pic>
        <p:nvPicPr>
          <p:cNvPr id="265279" name="Picture 6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2438400"/>
            <a:ext cx="2057400" cy="1724025"/>
          </a:xfrm>
        </p:spPr>
      </p:pic>
      <p:sp>
        <p:nvSpPr>
          <p:cNvPr id="108551" name="Rectangle 18"/>
          <p:cNvSpPr>
            <a:spLocks noChangeArrowheads="1"/>
          </p:cNvSpPr>
          <p:nvPr/>
        </p:nvSpPr>
        <p:spPr bwMode="auto">
          <a:xfrm>
            <a:off x="1516063" y="4556125"/>
            <a:ext cx="28559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</a:rPr>
              <a:t>Bad, due to the use of associations </a:t>
            </a:r>
            <a:endParaRPr lang="en-CA"/>
          </a:p>
        </p:txBody>
      </p:sp>
      <p:sp>
        <p:nvSpPr>
          <p:cNvPr id="108552" name="Rectangle 19"/>
          <p:cNvSpPr>
            <a:spLocks noChangeArrowheads="1"/>
          </p:cNvSpPr>
          <p:nvPr/>
        </p:nvSpPr>
        <p:spPr bwMode="auto">
          <a:xfrm>
            <a:off x="1516063" y="4757738"/>
            <a:ext cx="12303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</a:rPr>
              <a:t>that are actions</a:t>
            </a:r>
            <a:endParaRPr lang="en-CA"/>
          </a:p>
        </p:txBody>
      </p:sp>
      <p:sp>
        <p:nvSpPr>
          <p:cNvPr id="108553" name="Rectangle 47"/>
          <p:cNvSpPr>
            <a:spLocks noChangeArrowheads="1"/>
          </p:cNvSpPr>
          <p:nvPr/>
        </p:nvSpPr>
        <p:spPr bwMode="auto">
          <a:xfrm>
            <a:off x="4552950" y="4352925"/>
            <a:ext cx="9699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</a:rPr>
              <a:t>Better: The </a:t>
            </a:r>
            <a:endParaRPr lang="en-CA"/>
          </a:p>
        </p:txBody>
      </p:sp>
      <p:sp>
        <p:nvSpPr>
          <p:cNvPr id="108554" name="Rectangle 48"/>
          <p:cNvSpPr>
            <a:spLocks noChangeArrowheads="1"/>
          </p:cNvSpPr>
          <p:nvPr/>
        </p:nvSpPr>
        <p:spPr bwMode="auto">
          <a:xfrm>
            <a:off x="5514975" y="4370388"/>
            <a:ext cx="7318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 dirty="0">
                <a:solidFill>
                  <a:srgbClr val="000000"/>
                </a:solidFill>
                <a:latin typeface="Courier" pitchFamily="-84" charset="0"/>
              </a:rPr>
              <a:t>borrow</a:t>
            </a:r>
            <a:endParaRPr lang="en-CA" dirty="0"/>
          </a:p>
        </p:txBody>
      </p:sp>
      <p:sp>
        <p:nvSpPr>
          <p:cNvPr id="108555" name="Rectangle 49"/>
          <p:cNvSpPr>
            <a:spLocks noChangeArrowheads="1"/>
          </p:cNvSpPr>
          <p:nvPr/>
        </p:nvSpPr>
        <p:spPr bwMode="auto">
          <a:xfrm>
            <a:off x="6224588" y="4352925"/>
            <a:ext cx="16240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</a:rPr>
              <a:t> operation creates a </a:t>
            </a:r>
            <a:endParaRPr lang="en-CA"/>
          </a:p>
        </p:txBody>
      </p:sp>
      <p:sp>
        <p:nvSpPr>
          <p:cNvPr id="108556" name="Rectangle 50"/>
          <p:cNvSpPr>
            <a:spLocks noChangeArrowheads="1"/>
          </p:cNvSpPr>
          <p:nvPr/>
        </p:nvSpPr>
        <p:spPr bwMode="auto">
          <a:xfrm>
            <a:off x="7843838" y="4370388"/>
            <a:ext cx="61715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 dirty="0" smtClean="0">
                <a:solidFill>
                  <a:srgbClr val="000000"/>
                </a:solidFill>
                <a:latin typeface="Courier" pitchFamily="-84" charset="0"/>
              </a:rPr>
              <a:t> Loan</a:t>
            </a:r>
            <a:endParaRPr lang="en-CA" dirty="0"/>
          </a:p>
        </p:txBody>
      </p:sp>
      <p:sp>
        <p:nvSpPr>
          <p:cNvPr id="108557" name="Rectangle 51"/>
          <p:cNvSpPr>
            <a:spLocks noChangeArrowheads="1"/>
          </p:cNvSpPr>
          <p:nvPr/>
        </p:nvSpPr>
        <p:spPr bwMode="auto">
          <a:xfrm>
            <a:off x="8458200" y="4352925"/>
            <a:ext cx="446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dirty="0">
                <a:solidFill>
                  <a:srgbClr val="000000"/>
                </a:solidFill>
              </a:rPr>
              <a:t>, </a:t>
            </a:r>
            <a:r>
              <a:rPr lang="en-CA" sz="1600" dirty="0" smtClean="0">
                <a:solidFill>
                  <a:srgbClr val="000000"/>
                </a:solidFill>
              </a:rPr>
              <a:t>and </a:t>
            </a:r>
            <a:endParaRPr lang="en-CA" dirty="0"/>
          </a:p>
        </p:txBody>
      </p:sp>
      <p:sp>
        <p:nvSpPr>
          <p:cNvPr id="108558" name="Rectangle 52"/>
          <p:cNvSpPr>
            <a:spLocks noChangeArrowheads="1"/>
          </p:cNvSpPr>
          <p:nvPr/>
        </p:nvSpPr>
        <p:spPr bwMode="auto">
          <a:xfrm>
            <a:off x="4552950" y="4556125"/>
            <a:ext cx="2984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</a:rPr>
              <a:t>the </a:t>
            </a:r>
            <a:endParaRPr lang="en-CA"/>
          </a:p>
        </p:txBody>
      </p:sp>
      <p:sp>
        <p:nvSpPr>
          <p:cNvPr id="108559" name="Rectangle 53"/>
          <p:cNvSpPr>
            <a:spLocks noChangeArrowheads="1"/>
          </p:cNvSpPr>
          <p:nvPr/>
        </p:nvSpPr>
        <p:spPr bwMode="auto">
          <a:xfrm>
            <a:off x="4856163" y="4573588"/>
            <a:ext cx="7318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>
                <a:solidFill>
                  <a:srgbClr val="000000"/>
                </a:solidFill>
                <a:latin typeface="Courier" pitchFamily="-84" charset="0"/>
              </a:rPr>
              <a:t>return</a:t>
            </a:r>
            <a:endParaRPr lang="en-CA"/>
          </a:p>
        </p:txBody>
      </p:sp>
      <p:sp>
        <p:nvSpPr>
          <p:cNvPr id="108560" name="Rectangle 54"/>
          <p:cNvSpPr>
            <a:spLocks noChangeArrowheads="1"/>
          </p:cNvSpPr>
          <p:nvPr/>
        </p:nvSpPr>
        <p:spPr bwMode="auto">
          <a:xfrm>
            <a:off x="5565775" y="4556125"/>
            <a:ext cx="152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dirty="0">
                <a:solidFill>
                  <a:srgbClr val="000000"/>
                </a:solidFill>
              </a:rPr>
              <a:t> operation sets the </a:t>
            </a:r>
            <a:endParaRPr lang="en-CA" dirty="0"/>
          </a:p>
        </p:txBody>
      </p:sp>
      <p:sp>
        <p:nvSpPr>
          <p:cNvPr id="108561" name="Rectangle 55"/>
          <p:cNvSpPr>
            <a:spLocks noChangeArrowheads="1"/>
          </p:cNvSpPr>
          <p:nvPr/>
        </p:nvSpPr>
        <p:spPr bwMode="auto">
          <a:xfrm>
            <a:off x="7146925" y="4573588"/>
            <a:ext cx="1463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b="1" dirty="0" err="1">
                <a:solidFill>
                  <a:srgbClr val="000000"/>
                </a:solidFill>
                <a:latin typeface="Courier" pitchFamily="-84" charset="0"/>
              </a:rPr>
              <a:t>returnedDate</a:t>
            </a:r>
            <a:endParaRPr lang="en-CA" dirty="0"/>
          </a:p>
        </p:txBody>
      </p:sp>
      <p:sp>
        <p:nvSpPr>
          <p:cNvPr id="108562" name="Rectangle 56"/>
          <p:cNvSpPr>
            <a:spLocks noChangeArrowheads="1"/>
          </p:cNvSpPr>
          <p:nvPr/>
        </p:nvSpPr>
        <p:spPr bwMode="auto">
          <a:xfrm>
            <a:off x="8502650" y="4556125"/>
            <a:ext cx="50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>
                <a:solidFill>
                  <a:srgbClr val="000000"/>
                </a:solidFill>
              </a:rPr>
              <a:t> </a:t>
            </a:r>
            <a:endParaRPr lang="en-CA"/>
          </a:p>
        </p:txBody>
      </p:sp>
      <p:sp>
        <p:nvSpPr>
          <p:cNvPr id="108563" name="Rectangle 57"/>
          <p:cNvSpPr>
            <a:spLocks noChangeArrowheads="1"/>
          </p:cNvSpPr>
          <p:nvPr/>
        </p:nvSpPr>
        <p:spPr bwMode="auto">
          <a:xfrm>
            <a:off x="4552950" y="4757738"/>
            <a:ext cx="728663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CA" sz="1600" dirty="0">
                <a:solidFill>
                  <a:srgbClr val="000000"/>
                </a:solidFill>
              </a:rPr>
              <a:t>attribute.</a:t>
            </a:r>
            <a:endParaRPr lang="en-CA" dirty="0"/>
          </a:p>
        </p:txBody>
      </p:sp>
      <p:pic>
        <p:nvPicPr>
          <p:cNvPr id="265282" name="Picture 66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2590800"/>
            <a:ext cx="3695700" cy="138112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33B1B542-6EB1-403E-BAC9-0831AEEF8546}" type="slidenum">
              <a:rPr lang="en-US"/>
              <a:pPr/>
              <a:t>47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Identifying attributes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algn="just">
              <a:defRPr/>
            </a:pPr>
            <a:r>
              <a:rPr lang="en-US" smtClean="0">
                <a:ea typeface="+mn-ea"/>
              </a:rPr>
              <a:t>Look for information that must be maintained about each class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smtClean="0">
                <a:ea typeface="+mn-ea"/>
                <a:cs typeface="Times New Roman" charset="0"/>
              </a:rPr>
              <a:t>S</a:t>
            </a:r>
            <a:r>
              <a:rPr lang="en-US" smtClean="0">
                <a:ea typeface="+mn-ea"/>
              </a:rPr>
              <a:t>everal nouns rejected as classes, may now become attributes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An attribute should generally contain a simple value </a:t>
            </a:r>
          </a:p>
          <a:p>
            <a:pPr lvl="2" algn="just">
              <a:defRPr/>
            </a:pPr>
            <a:r>
              <a:rPr lang="en-GB" smtClean="0">
                <a:ea typeface="+mn-ea"/>
                <a:cs typeface="Times New Roman" charset="0"/>
              </a:rPr>
              <a:t>E.g. string, number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42C8D5B5-66D3-4A55-B1AC-425BF8F93B0E}" type="slidenum">
              <a:rPr lang="en-US"/>
              <a:pPr/>
              <a:t>48</a:t>
            </a:fld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Tips about identifying and specifying valid attributes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467600" cy="4800600"/>
          </a:xfrm>
        </p:spPr>
        <p:txBody>
          <a:bodyPr/>
          <a:lstStyle/>
          <a:p>
            <a:pPr lvl="1" algn="just"/>
            <a:r>
              <a:rPr lang="en-US" sz="2000" dirty="0" smtClean="0"/>
              <a:t>It is not good to have many duplicate attributes  </a:t>
            </a:r>
          </a:p>
          <a:p>
            <a:pPr lvl="1" algn="just"/>
            <a:r>
              <a:rPr lang="en-US" sz="2000" dirty="0" smtClean="0"/>
              <a:t>If a subset of a class</a:t>
            </a:r>
            <a:r>
              <a:rPr lang="ja-JP" altLang="en-US" sz="2000" dirty="0" smtClean="0">
                <a:latin typeface="Arial" pitchFamily="34" charset="0"/>
              </a:rPr>
              <a:t>’</a:t>
            </a:r>
            <a:r>
              <a:rPr lang="en-US" altLang="ja-JP" sz="2000" dirty="0" smtClean="0"/>
              <a:t>s attributes form a coherent group, then create a distinct class containing these attributes </a:t>
            </a:r>
            <a:endParaRPr lang="en-US" sz="2000" dirty="0" smtClean="0"/>
          </a:p>
        </p:txBody>
      </p:sp>
      <p:pic>
        <p:nvPicPr>
          <p:cNvPr id="266310" name="Picture 7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2514600"/>
            <a:ext cx="7772400" cy="33147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E994FDA-7086-4398-A017-AF39A88A5CDC}" type="slidenum">
              <a:rPr lang="en-US"/>
              <a:pPr/>
              <a:t>49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 New Roman" charset="0"/>
              </a:rPr>
              <a:t>Airline example (attributes and associations)</a:t>
            </a:r>
          </a:p>
        </p:txBody>
      </p:sp>
      <p:pic>
        <p:nvPicPr>
          <p:cNvPr id="180314" name="Picture 90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905000"/>
            <a:ext cx="7543800" cy="316706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160A329-A49D-4DD2-A12C-174E4247B598}" type="slidenum">
              <a:rPr lang="en-US"/>
              <a:pPr/>
              <a:t>5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Classes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467600" cy="4800600"/>
          </a:xfrm>
        </p:spPr>
        <p:txBody>
          <a:bodyPr/>
          <a:lstStyle/>
          <a:p>
            <a:pPr marL="0" indent="0"/>
            <a:r>
              <a:rPr lang="en-GB" sz="2000" smtClean="0"/>
              <a:t>A class is simply represented as a box with the name of the class inside</a:t>
            </a:r>
            <a:r>
              <a:rPr lang="en-US" sz="2000" smtClean="0"/>
              <a:t> </a:t>
            </a:r>
          </a:p>
          <a:p>
            <a:pPr lvl="1"/>
            <a:r>
              <a:rPr lang="en-GB" sz="2000" smtClean="0"/>
              <a:t>The diagram may also show the attributes and operations</a:t>
            </a:r>
            <a:endParaRPr lang="en-US" sz="2000" smtClean="0"/>
          </a:p>
          <a:p>
            <a:pPr lvl="1"/>
            <a:r>
              <a:rPr lang="en-US" sz="2000" smtClean="0"/>
              <a:t>The complete signature of an operation is: </a:t>
            </a:r>
          </a:p>
          <a:p>
            <a:pPr lvl="2">
              <a:buFontTx/>
              <a:buNone/>
            </a:pPr>
            <a:r>
              <a:rPr lang="en-US" sz="1800" smtClean="0"/>
              <a:t>operationName(parameterName: parameterType …): returnType</a:t>
            </a:r>
            <a:r>
              <a:rPr lang="en-US" sz="2000" smtClean="0"/>
              <a:t> </a:t>
            </a:r>
          </a:p>
        </p:txBody>
      </p:sp>
      <p:pic>
        <p:nvPicPr>
          <p:cNvPr id="121865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3733800"/>
            <a:ext cx="7772400" cy="18161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38F775D-82EF-40ED-8244-5F615D63B210}" type="slidenum">
              <a:rPr lang="en-US"/>
              <a:pPr/>
              <a:t>50</a:t>
            </a:fld>
            <a:endParaRPr lang="en-US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Identifying generalizations and interfaces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algn="just">
              <a:lnSpc>
                <a:spcPct val="90000"/>
              </a:lnSpc>
              <a:defRPr/>
            </a:pPr>
            <a:r>
              <a:rPr lang="en-GB" dirty="0" smtClean="0">
                <a:ea typeface="+mn-ea"/>
              </a:rPr>
              <a:t>There are two ways to identify generalizations: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GB" dirty="0" smtClean="0">
                <a:ea typeface="+mn-ea"/>
              </a:rPr>
              <a:t>bottom-up</a:t>
            </a:r>
          </a:p>
          <a:p>
            <a:pPr lvl="3" algn="just">
              <a:lnSpc>
                <a:spcPct val="90000"/>
              </a:lnSpc>
              <a:defRPr/>
            </a:pPr>
            <a:r>
              <a:rPr lang="en-GB" dirty="0" smtClean="0">
                <a:ea typeface="+mn-ea"/>
              </a:rPr>
              <a:t>Group together similar classes creating a new superclass</a:t>
            </a:r>
            <a:r>
              <a:rPr lang="en-US" dirty="0" smtClean="0">
                <a:ea typeface="+mn-ea"/>
              </a:rPr>
              <a:t> </a:t>
            </a:r>
            <a:endParaRPr lang="en-GB" dirty="0" smtClean="0">
              <a:ea typeface="+mn-ea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en-GB" dirty="0" smtClean="0">
                <a:ea typeface="+mn-ea"/>
              </a:rPr>
              <a:t>top-down</a:t>
            </a:r>
          </a:p>
          <a:p>
            <a:pPr lvl="3" algn="just">
              <a:lnSpc>
                <a:spcPct val="90000"/>
              </a:lnSpc>
              <a:defRPr/>
            </a:pPr>
            <a:r>
              <a:rPr lang="en-US" dirty="0" smtClean="0">
                <a:ea typeface="+mn-ea"/>
                <a:cs typeface="Times New Roman" charset="0"/>
              </a:rPr>
              <a:t>Look for more general classes first, specialize them if needed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Create an </a:t>
            </a:r>
            <a:r>
              <a:rPr lang="en-US" i="1" dirty="0" smtClean="0">
                <a:ea typeface="+mn-ea"/>
              </a:rPr>
              <a:t>interface</a:t>
            </a:r>
            <a:r>
              <a:rPr lang="en-US" dirty="0" smtClean="0">
                <a:ea typeface="+mn-ea"/>
              </a:rPr>
              <a:t>, instead of a  superclass if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The classes are very dissimilar except for having a few operations in common</a:t>
            </a:r>
            <a:r>
              <a:rPr lang="en-US" dirty="0" smtClean="0">
                <a:ea typeface="+mn-ea"/>
                <a:cs typeface="Times New Roman" charset="0"/>
              </a:rPr>
              <a:t>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 dirty="0" smtClean="0">
                <a:ea typeface="+mn-ea"/>
              </a:rPr>
              <a:t>One or more of the  classes already have their own </a:t>
            </a:r>
            <a:r>
              <a:rPr lang="en-US" dirty="0" err="1" smtClean="0">
                <a:ea typeface="+mn-ea"/>
              </a:rPr>
              <a:t>superclasses</a:t>
            </a:r>
            <a:r>
              <a:rPr lang="en-US" smtClean="0">
                <a:ea typeface="+mn-ea"/>
                <a:cs typeface="Times New Roman" charset="0"/>
              </a:rPr>
              <a:t> </a:t>
            </a:r>
            <a:endParaRPr lang="en-US" dirty="0" smtClean="0">
              <a:ea typeface="+mn-ea"/>
              <a:cs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EEAA094-3B8B-469F-A5D7-1B24F8752AA7}" type="slidenum">
              <a:rPr lang="en-US"/>
              <a:pPr/>
              <a:t>51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 New Roman" charset="0"/>
              </a:rPr>
              <a:t>An example (generalization)</a:t>
            </a:r>
          </a:p>
        </p:txBody>
      </p:sp>
      <p:pic>
        <p:nvPicPr>
          <p:cNvPr id="182384" name="Picture 1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1295400"/>
            <a:ext cx="7543800" cy="461327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E04B4C5B-005D-4590-9A29-CD4A45A40B49}" type="slidenum">
              <a:rPr lang="en-US"/>
              <a:pPr/>
              <a:t>52</a:t>
            </a:fld>
            <a:endParaRPr lang="en-US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Allocating responsibilities to classes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defRPr/>
            </a:pPr>
            <a:r>
              <a:rPr lang="en-US" sz="2000" smtClean="0">
                <a:ea typeface="+mn-ea"/>
                <a:cs typeface="+mn-cs"/>
              </a:rPr>
              <a:t>A </a:t>
            </a:r>
            <a:r>
              <a:rPr lang="en-US" sz="2000" i="1" smtClean="0">
                <a:ea typeface="+mn-ea"/>
                <a:cs typeface="+mn-cs"/>
              </a:rPr>
              <a:t>responsibility</a:t>
            </a:r>
            <a:r>
              <a:rPr lang="en-US" sz="2000" smtClean="0">
                <a:ea typeface="+mn-ea"/>
                <a:cs typeface="+mn-cs"/>
              </a:rPr>
              <a:t> is something that the system is required to do.</a:t>
            </a:r>
            <a:r>
              <a:rPr lang="en-US" sz="2000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sz="2000" smtClean="0">
                <a:ea typeface="+mn-ea"/>
              </a:rPr>
              <a:t>Each functional requirement must be attributed to one of the classes</a:t>
            </a:r>
            <a:endParaRPr lang="en-US" sz="2000" smtClean="0">
              <a:ea typeface="+mn-ea"/>
              <a:cs typeface="Times New Roman" charset="0"/>
            </a:endParaRPr>
          </a:p>
          <a:p>
            <a:pPr lvl="2" algn="just">
              <a:lnSpc>
                <a:spcPct val="90000"/>
              </a:lnSpc>
              <a:defRPr/>
            </a:pPr>
            <a:r>
              <a:rPr lang="en-US" sz="2000" smtClean="0">
                <a:ea typeface="+mn-ea"/>
              </a:rPr>
              <a:t>All the responsibilities of a given class should be </a:t>
            </a:r>
            <a:r>
              <a:rPr lang="en-US" sz="2000" i="1" smtClean="0">
                <a:ea typeface="+mn-ea"/>
              </a:rPr>
              <a:t>clearly related</a:t>
            </a:r>
            <a:r>
              <a:rPr lang="en-US" sz="2000" smtClean="0">
                <a:ea typeface="+mn-ea"/>
              </a:rPr>
              <a:t>.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 sz="2000" smtClean="0">
                <a:ea typeface="+mn-ea"/>
              </a:rPr>
              <a:t>If a class has too many responsibilities, consider </a:t>
            </a:r>
            <a:r>
              <a:rPr lang="en-US" sz="2000" i="1" smtClean="0">
                <a:ea typeface="+mn-ea"/>
              </a:rPr>
              <a:t>splitting</a:t>
            </a:r>
            <a:r>
              <a:rPr lang="en-US" sz="2000" smtClean="0">
                <a:ea typeface="+mn-ea"/>
              </a:rPr>
              <a:t> it into distinct classes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 sz="2000" smtClean="0">
                <a:ea typeface="+mn-ea"/>
              </a:rPr>
              <a:t>If a class has no responsibilities attached to it, then it is probably </a:t>
            </a:r>
            <a:r>
              <a:rPr lang="en-US" sz="2000" i="1" smtClean="0">
                <a:ea typeface="+mn-ea"/>
              </a:rPr>
              <a:t>useless</a:t>
            </a:r>
            <a:r>
              <a:rPr lang="en-US" sz="2000" smtClean="0">
                <a:ea typeface="+mn-ea"/>
              </a:rPr>
              <a:t>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 sz="2000" smtClean="0">
                <a:ea typeface="+mn-ea"/>
              </a:rPr>
              <a:t>When a responsibility cannot be attributed to any of the existing classes, then a </a:t>
            </a:r>
            <a:r>
              <a:rPr lang="en-US" sz="2000" i="1" smtClean="0">
                <a:ea typeface="+mn-ea"/>
              </a:rPr>
              <a:t>new class</a:t>
            </a:r>
            <a:r>
              <a:rPr lang="en-US" sz="2000" smtClean="0">
                <a:ea typeface="+mn-ea"/>
              </a:rPr>
              <a:t> should be created</a:t>
            </a:r>
            <a:r>
              <a:rPr lang="en-US" sz="2000" smtClean="0">
                <a:ea typeface="+mn-ea"/>
                <a:cs typeface="Times New Roman" charset="0"/>
              </a:rPr>
              <a:t> </a:t>
            </a:r>
          </a:p>
          <a:p>
            <a:pPr lvl="2" algn="just">
              <a:lnSpc>
                <a:spcPct val="90000"/>
              </a:lnSpc>
              <a:defRPr/>
            </a:pPr>
            <a:endParaRPr lang="en-US" sz="2000" smtClean="0">
              <a:ea typeface="+mn-ea"/>
              <a:cs typeface="Times New Roman" charset="0"/>
            </a:endParaRPr>
          </a:p>
          <a:p>
            <a:pPr lvl="1" algn="just">
              <a:lnSpc>
                <a:spcPct val="90000"/>
              </a:lnSpc>
              <a:defRPr/>
            </a:pPr>
            <a:r>
              <a:rPr lang="en-US" sz="2000" smtClean="0">
                <a:ea typeface="+mn-ea"/>
              </a:rPr>
              <a:t>To determine responsibilities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 sz="2000" smtClean="0">
                <a:ea typeface="+mn-ea"/>
              </a:rPr>
              <a:t>Perform use case analysis</a:t>
            </a:r>
            <a:r>
              <a:rPr lang="en-US" sz="2000" smtClean="0">
                <a:ea typeface="+mn-ea"/>
                <a:cs typeface="Times New Roman" charset="0"/>
              </a:rPr>
              <a:t> </a:t>
            </a:r>
          </a:p>
          <a:p>
            <a:pPr lvl="2" algn="just">
              <a:lnSpc>
                <a:spcPct val="90000"/>
              </a:lnSpc>
              <a:defRPr/>
            </a:pPr>
            <a:r>
              <a:rPr lang="en-US" sz="2000" smtClean="0">
                <a:ea typeface="+mn-ea"/>
              </a:rPr>
              <a:t>Look for verbs and nouns describing </a:t>
            </a:r>
            <a:r>
              <a:rPr lang="en-US" sz="2000" i="1" smtClean="0">
                <a:ea typeface="+mn-ea"/>
              </a:rPr>
              <a:t>actions</a:t>
            </a:r>
            <a:r>
              <a:rPr lang="en-US" sz="2000" smtClean="0">
                <a:ea typeface="+mn-ea"/>
              </a:rPr>
              <a:t> in the system description</a:t>
            </a:r>
            <a:r>
              <a:rPr lang="en-US" sz="2000" smtClean="0">
                <a:ea typeface="+mn-ea"/>
                <a:cs typeface="Times New Roman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FA89292-3D9C-4284-8E4F-FAD9E2F1B11F}" type="slidenum">
              <a:rPr lang="en-US"/>
              <a:pPr/>
              <a:t>53</a:t>
            </a:fld>
            <a:endParaRPr lang="en-US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 New Roman" charset="0"/>
              </a:rPr>
              <a:t>Categories of responsibilities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lvl="1" algn="just">
              <a:defRPr/>
            </a:pPr>
            <a:r>
              <a:rPr lang="en-US" smtClean="0">
                <a:ea typeface="+mn-ea"/>
              </a:rPr>
              <a:t>Setting and getting the values of attributes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Creating and initializing new instances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smtClean="0">
                <a:ea typeface="+mn-ea"/>
              </a:rPr>
              <a:t>Loading to and saving from persistent storage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Destroying instances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Adding and deleting links of associations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>
              <a:defRPr/>
            </a:pPr>
            <a:r>
              <a:rPr lang="en-GB" smtClean="0">
                <a:ea typeface="+mn-ea"/>
              </a:rPr>
              <a:t>Copying, converting, transforming, transmitting or outputting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smtClean="0">
                <a:ea typeface="+mn-ea"/>
              </a:rPr>
              <a:t>Computing numerical results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Navigating and searching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GB" smtClean="0">
                <a:ea typeface="+mn-ea"/>
              </a:rPr>
              <a:t>Other specialized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028BC1A4-C283-421F-8E95-1113A20889BE}" type="slidenum">
              <a:rPr lang="en-US"/>
              <a:pPr/>
              <a:t>54</a:t>
            </a:fld>
            <a:endParaRPr lang="en-US"/>
          </a:p>
        </p:txBody>
      </p:sp>
      <p:pic>
        <p:nvPicPr>
          <p:cNvPr id="248972" name="Picture 14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33800" y="1447800"/>
            <a:ext cx="5257800" cy="4222750"/>
          </a:xfrm>
        </p:spPr>
      </p:pic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An example (responsibilities)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3695700" cy="4800600"/>
          </a:xfrm>
        </p:spPr>
        <p:txBody>
          <a:bodyPr/>
          <a:lstStyle/>
          <a:p>
            <a:pPr marL="292100" indent="-292100">
              <a:buFontTx/>
              <a:buChar char="•"/>
              <a:defRPr/>
            </a:pPr>
            <a:r>
              <a:rPr lang="en-US" sz="2000" b="0" smtClean="0">
                <a:ea typeface="+mn-ea"/>
                <a:cs typeface="+mn-cs"/>
              </a:rPr>
              <a:t>Creating a new regular flight</a:t>
            </a:r>
          </a:p>
          <a:p>
            <a:pPr marL="292100" indent="-292100">
              <a:buFontTx/>
              <a:buChar char="•"/>
              <a:defRPr/>
            </a:pPr>
            <a:r>
              <a:rPr lang="en-US" sz="2000" b="0" smtClean="0">
                <a:ea typeface="+mn-ea"/>
                <a:cs typeface="+mn-cs"/>
              </a:rPr>
              <a:t>Searching for a flight</a:t>
            </a:r>
          </a:p>
          <a:p>
            <a:pPr marL="292100" indent="-292100">
              <a:buFontTx/>
              <a:buChar char="•"/>
              <a:defRPr/>
            </a:pPr>
            <a:r>
              <a:rPr lang="en-US" sz="2000" b="0" smtClean="0">
                <a:ea typeface="+mn-ea"/>
                <a:cs typeface="+mn-cs"/>
              </a:rPr>
              <a:t>Modifying attributes of a flight</a:t>
            </a:r>
          </a:p>
          <a:p>
            <a:pPr marL="292100" indent="-292100">
              <a:buFontTx/>
              <a:buChar char="•"/>
              <a:defRPr/>
            </a:pPr>
            <a:r>
              <a:rPr lang="en-US" sz="2000" b="0" smtClean="0">
                <a:ea typeface="+mn-ea"/>
                <a:cs typeface="+mn-cs"/>
              </a:rPr>
              <a:t>Creating a specific flight</a:t>
            </a:r>
          </a:p>
          <a:p>
            <a:pPr marL="292100" indent="-292100">
              <a:buFontTx/>
              <a:buChar char="•"/>
              <a:defRPr/>
            </a:pPr>
            <a:r>
              <a:rPr lang="en-US" sz="2000" b="0" smtClean="0">
                <a:ea typeface="+mn-ea"/>
                <a:cs typeface="+mn-cs"/>
              </a:rPr>
              <a:t>Booking a passenger</a:t>
            </a:r>
          </a:p>
          <a:p>
            <a:pPr marL="292100" indent="-292100">
              <a:buFontTx/>
              <a:buChar char="•"/>
              <a:defRPr/>
            </a:pPr>
            <a:r>
              <a:rPr lang="en-US" sz="2000" b="0" smtClean="0">
                <a:ea typeface="+mn-ea"/>
                <a:cs typeface="+mn-cs"/>
              </a:rPr>
              <a:t>Canceling a booking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57E40C22-9DEE-4B8B-BEEB-CD083389EA55}" type="slidenum">
              <a:rPr lang="en-US"/>
              <a:pPr/>
              <a:t>55</a:t>
            </a:fld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Prototyping a class diagram on paper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>
              <a:defRPr/>
            </a:pPr>
            <a:r>
              <a:rPr lang="en-GB" smtClean="0">
                <a:ea typeface="+mn-ea"/>
              </a:rPr>
              <a:t>As you identify classes, you write their names on small cards</a:t>
            </a:r>
          </a:p>
          <a:p>
            <a:pPr lvl="1">
              <a:defRPr/>
            </a:pPr>
            <a:r>
              <a:rPr lang="en-GB" smtClean="0">
                <a:ea typeface="+mn-ea"/>
              </a:rPr>
              <a:t>As you identify attributes and responsibilities, you list them on the cards </a:t>
            </a:r>
          </a:p>
          <a:p>
            <a:pPr lvl="2">
              <a:defRPr/>
            </a:pPr>
            <a:r>
              <a:rPr lang="en-GB" smtClean="0">
                <a:ea typeface="+mn-ea"/>
              </a:rPr>
              <a:t> If you cannot fit all the responsibilities on one card:</a:t>
            </a:r>
          </a:p>
          <a:p>
            <a:pPr lvl="3">
              <a:defRPr/>
            </a:pPr>
            <a:r>
              <a:rPr lang="en-GB" smtClean="0">
                <a:ea typeface="+mn-ea"/>
              </a:rPr>
              <a:t>this suggests you should split the class into two related classes.</a:t>
            </a:r>
            <a:r>
              <a:rPr lang="en-US" smtClean="0">
                <a:ea typeface="+mn-ea"/>
              </a:rPr>
              <a:t> </a:t>
            </a:r>
            <a:endParaRPr lang="en-GB" smtClean="0">
              <a:ea typeface="+mn-ea"/>
            </a:endParaRPr>
          </a:p>
          <a:p>
            <a:pPr lvl="1" algn="just">
              <a:defRPr/>
            </a:pPr>
            <a:r>
              <a:rPr lang="en-GB" smtClean="0">
                <a:ea typeface="+mn-ea"/>
                <a:cs typeface="Times New Roman" charset="0"/>
              </a:rPr>
              <a:t>Move the cards around on a whiteboard to arrange them into a class diagram. </a:t>
            </a:r>
          </a:p>
          <a:p>
            <a:pPr lvl="1" algn="just">
              <a:defRPr/>
            </a:pPr>
            <a:r>
              <a:rPr lang="en-GB" smtClean="0">
                <a:ea typeface="+mn-ea"/>
                <a:cs typeface="Times New Roman" charset="0"/>
              </a:rPr>
              <a:t>Draw lines among the cards to represent associations and generalizations.</a:t>
            </a:r>
            <a:r>
              <a:rPr lang="en-US" smtClean="0"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Example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6" name="Picture 2" descr="C:\Users\Asad\Desktop\Farming Class Diagra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114800"/>
            <a:ext cx="4191001" cy="2514600"/>
          </a:xfrm>
          <a:prstGeom prst="rect">
            <a:avLst/>
          </a:prstGeom>
          <a:noFill/>
        </p:spPr>
      </p:pic>
      <p:pic>
        <p:nvPicPr>
          <p:cNvPr id="1027" name="Picture 3" descr="C:\Users\Asad\Desktop\Farming CRC Card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4114800"/>
            <a:ext cx="4343400" cy="2514600"/>
          </a:xfrm>
          <a:prstGeom prst="rect">
            <a:avLst/>
          </a:prstGeom>
          <a:noFill/>
        </p:spPr>
      </p:pic>
      <p:pic>
        <p:nvPicPr>
          <p:cNvPr id="1028" name="Picture 4" descr="C:\Users\Asad\Desktop\Figure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1295400"/>
            <a:ext cx="8610600" cy="2667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39DF3C5E-2986-46EA-B45C-57AD1CD10F64}" type="slidenum">
              <a:rPr lang="en-US"/>
              <a:pPr/>
              <a:t>57</a:t>
            </a:fld>
            <a:endParaRPr lang="en-US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Identifying operations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 New Roman" charset="0"/>
              </a:rPr>
              <a:t> 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defRPr/>
            </a:pPr>
            <a:r>
              <a:rPr lang="en-US" smtClean="0">
                <a:ea typeface="+mn-ea"/>
                <a:cs typeface="+mn-cs"/>
              </a:rPr>
              <a:t>Operations are needed to realize the responsibilities of each class 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There may be several operations per responsibility</a:t>
            </a:r>
            <a:r>
              <a:rPr lang="en-US" smtClean="0">
                <a:ea typeface="+mn-ea"/>
                <a:cs typeface="Times New Roman" charset="0"/>
              </a:rPr>
              <a:t> 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The main operations that implement a responsibility are normally declared </a:t>
            </a:r>
            <a:r>
              <a:rPr lang="en-GB" b="1" smtClean="0">
                <a:latin typeface="Times New Roman" charset="0"/>
                <a:ea typeface="+mn-ea"/>
              </a:rPr>
              <a:t>public</a:t>
            </a:r>
          </a:p>
          <a:p>
            <a:pPr lvl="1" algn="just">
              <a:defRPr/>
            </a:pPr>
            <a:r>
              <a:rPr lang="en-US" smtClean="0">
                <a:ea typeface="+mn-ea"/>
              </a:rPr>
              <a:t>Other methods that collaborate to perform the responsibility must be as private as possible</a:t>
            </a:r>
            <a:r>
              <a:rPr lang="en-US" smtClean="0">
                <a:latin typeface="Courier" charset="0"/>
                <a:ea typeface="+mn-ea"/>
              </a:rPr>
              <a:t> </a:t>
            </a:r>
            <a:r>
              <a:rPr lang="en-US" smtClean="0">
                <a:ea typeface="+mn-ea"/>
                <a:cs typeface="Times New Roman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322BF65E-0710-446F-A765-91F273CC09D6}" type="slidenum">
              <a:rPr lang="en-US"/>
              <a:pPr/>
              <a:t>58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Times New Roman" charset="0"/>
              </a:rPr>
              <a:t>An example (class collaboration)</a:t>
            </a:r>
          </a:p>
        </p:txBody>
      </p:sp>
      <p:pic>
        <p:nvPicPr>
          <p:cNvPr id="189523" name="Picture 8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781175"/>
            <a:ext cx="7543800" cy="398145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70691621-64D8-4CB8-AC91-CE791EA3BDD7}" type="slidenum">
              <a:rPr lang="en-US"/>
              <a:pPr/>
              <a:t>59</a:t>
            </a:fld>
            <a:endParaRPr lang="en-US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Class collaboration </a:t>
            </a:r>
            <a:r>
              <a:rPr lang="en-GB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‘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en-GB" alt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’</a:t>
            </a:r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620000" cy="4114800"/>
          </a:xfrm>
        </p:spPr>
        <p:txBody>
          <a:bodyPr>
            <a:noAutofit/>
          </a:bodyPr>
          <a:lstStyle/>
          <a:p>
            <a:pPr marL="381000" indent="-381000" algn="just">
              <a:lnSpc>
                <a:spcPct val="90000"/>
              </a:lnSpc>
              <a:buNone/>
            </a:pPr>
            <a:r>
              <a:rPr lang="en-US" sz="2400" i="1" dirty="0" smtClean="0">
                <a:cs typeface="Times New Roman" pitchFamily="18" charset="0"/>
              </a:rPr>
              <a:t>Making a bi-directional link between two existing objects</a:t>
            </a:r>
            <a:r>
              <a:rPr lang="en-US" sz="2400" b="0" dirty="0" smtClean="0">
                <a:cs typeface="Times New Roman" pitchFamily="18" charset="0"/>
              </a:rPr>
              <a:t>; </a:t>
            </a:r>
          </a:p>
          <a:p>
            <a:pPr marL="381000" indent="-381000" algn="just">
              <a:lnSpc>
                <a:spcPct val="90000"/>
              </a:lnSpc>
              <a:buNone/>
            </a:pPr>
            <a:r>
              <a:rPr lang="en-US" sz="2400" b="0" dirty="0" smtClean="0">
                <a:cs typeface="Times New Roman" pitchFamily="18" charset="0"/>
              </a:rPr>
              <a:t>e.g. adding a link between an instance of </a:t>
            </a:r>
            <a:r>
              <a:rPr lang="en-GB" sz="2400" b="0" dirty="0" err="1" smtClean="0">
                <a:cs typeface="Times New Roman" pitchFamily="18" charset="0"/>
              </a:rPr>
              <a:t>SpecificFlight</a:t>
            </a:r>
            <a:r>
              <a:rPr lang="en-US" sz="2400" b="0" dirty="0" smtClean="0">
                <a:cs typeface="Times New Roman" pitchFamily="18" charset="0"/>
              </a:rPr>
              <a:t> and an instance of </a:t>
            </a:r>
            <a:r>
              <a:rPr lang="en-GB" sz="2400" b="0" dirty="0" smtClean="0">
                <a:cs typeface="Times New Roman" pitchFamily="18" charset="0"/>
              </a:rPr>
              <a:t>Airplane</a:t>
            </a:r>
            <a:r>
              <a:rPr lang="en-US" sz="2400" b="0" dirty="0" smtClean="0">
                <a:cs typeface="Times New Roman" pitchFamily="18" charset="0"/>
              </a:rPr>
              <a:t>.</a:t>
            </a:r>
            <a:endParaRPr lang="en-GB" sz="2400" b="0" dirty="0" smtClean="0">
              <a:cs typeface="Times New Roman" pitchFamily="18" charset="0"/>
            </a:endParaRPr>
          </a:p>
          <a:p>
            <a:pPr marL="381000" indent="-381000" algn="just">
              <a:lnSpc>
                <a:spcPct val="90000"/>
              </a:lnSpc>
              <a:buNone/>
            </a:pPr>
            <a:r>
              <a:rPr lang="en-US" sz="2400" b="0" dirty="0" smtClean="0">
                <a:cs typeface="Times New Roman" pitchFamily="18" charset="0"/>
              </a:rPr>
              <a:t> </a:t>
            </a:r>
            <a:endParaRPr lang="en-GB" sz="2400" b="0" dirty="0" smtClean="0">
              <a:cs typeface="Times New Roman" pitchFamily="18" charset="0"/>
            </a:endParaRPr>
          </a:p>
          <a:p>
            <a:pPr marL="381000" indent="-381000" algn="just">
              <a:lnSpc>
                <a:spcPct val="90000"/>
              </a:lnSpc>
              <a:buNone/>
            </a:pPr>
            <a:r>
              <a:rPr lang="en-US" sz="2400" b="0" dirty="0" smtClean="0">
                <a:cs typeface="Times New Roman" pitchFamily="18" charset="0"/>
              </a:rPr>
              <a:t>1.	(public) The instance of </a:t>
            </a:r>
            <a:r>
              <a:rPr lang="en-GB" sz="2400" b="0" dirty="0" err="1" smtClean="0">
                <a:cs typeface="Times New Roman" pitchFamily="18" charset="0"/>
              </a:rPr>
              <a:t>SpecificFlight</a:t>
            </a:r>
            <a:endParaRPr lang="en-US" sz="2400" b="0" dirty="0" smtClean="0">
              <a:cs typeface="Times New Roman" pitchFamily="18" charset="0"/>
            </a:endParaRPr>
          </a:p>
          <a:p>
            <a:pPr marL="957263" lvl="2" indent="-381000" algn="just">
              <a:lnSpc>
                <a:spcPct val="90000"/>
              </a:lnSpc>
            </a:pPr>
            <a:r>
              <a:rPr lang="en-US" b="1" dirty="0" smtClean="0">
                <a:cs typeface="Times New Roman" pitchFamily="18" charset="0"/>
              </a:rPr>
              <a:t>makes a one-directional link to the instance of 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Airplane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957263" lvl="2" indent="-381000" algn="just">
              <a:lnSpc>
                <a:spcPct val="90000"/>
              </a:lnSpc>
            </a:pPr>
            <a:r>
              <a:rPr lang="en-US" b="1" dirty="0" smtClean="0">
                <a:cs typeface="Times New Roman" pitchFamily="18" charset="0"/>
              </a:rPr>
              <a:t>then calls operation 2.</a:t>
            </a:r>
            <a:endParaRPr lang="en-GB" b="1" dirty="0" smtClean="0">
              <a:cs typeface="Times New Roman" pitchFamily="18" charset="0"/>
            </a:endParaRPr>
          </a:p>
          <a:p>
            <a:pPr marL="381000" indent="-381000" algn="just">
              <a:lnSpc>
                <a:spcPct val="90000"/>
              </a:lnSpc>
              <a:buNone/>
            </a:pPr>
            <a:r>
              <a:rPr lang="en-US" sz="2400" b="0" dirty="0" smtClean="0">
                <a:cs typeface="Times New Roman" pitchFamily="18" charset="0"/>
              </a:rPr>
              <a:t>2.	(non-public) The instance of </a:t>
            </a:r>
            <a:r>
              <a:rPr lang="en-GB" sz="2400" dirty="0" smtClean="0">
                <a:latin typeface="Times New Roman" pitchFamily="18" charset="0"/>
                <a:cs typeface="Times New Roman" pitchFamily="18" charset="0"/>
              </a:rPr>
              <a:t>Airplane</a:t>
            </a:r>
            <a:endParaRPr lang="en-US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957263" lvl="2" indent="-381000" algn="just">
              <a:lnSpc>
                <a:spcPct val="90000"/>
              </a:lnSpc>
            </a:pPr>
            <a:r>
              <a:rPr lang="en-US" b="1" dirty="0" smtClean="0">
                <a:cs typeface="Times New Roman" pitchFamily="18" charset="0"/>
              </a:rPr>
              <a:t>makes a one-directional link back to the instance of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SpecificFlight</a:t>
            </a:r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4150" name="Rectangle 7"/>
          <p:cNvSpPr>
            <a:spLocks noChangeArrowheads="1"/>
          </p:cNvSpPr>
          <p:nvPr/>
        </p:nvSpPr>
        <p:spPr bwMode="auto">
          <a:xfrm>
            <a:off x="7239000" y="1143000"/>
            <a:ext cx="1035050" cy="681038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151" name="Rectangle 9"/>
          <p:cNvSpPr>
            <a:spLocks noChangeArrowheads="1"/>
          </p:cNvSpPr>
          <p:nvPr/>
        </p:nvSpPr>
        <p:spPr bwMode="auto">
          <a:xfrm>
            <a:off x="7543800" y="1371600"/>
            <a:ext cx="6096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Arial" pitchFamily="34" charset="0"/>
              </a:rPr>
              <a:t>Airplane</a:t>
            </a:r>
            <a:endParaRPr lang="en-US" dirty="0"/>
          </a:p>
        </p:txBody>
      </p:sp>
      <p:sp>
        <p:nvSpPr>
          <p:cNvPr id="134152" name="Rectangle 11"/>
          <p:cNvSpPr>
            <a:spLocks noChangeArrowheads="1"/>
          </p:cNvSpPr>
          <p:nvPr/>
        </p:nvSpPr>
        <p:spPr bwMode="auto">
          <a:xfrm>
            <a:off x="5181600" y="1143000"/>
            <a:ext cx="1219200" cy="681038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153" name="Rectangle 13"/>
          <p:cNvSpPr>
            <a:spLocks noChangeArrowheads="1"/>
          </p:cNvSpPr>
          <p:nvPr/>
        </p:nvSpPr>
        <p:spPr bwMode="auto">
          <a:xfrm>
            <a:off x="5257800" y="1447800"/>
            <a:ext cx="9985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b="1" dirty="0" err="1">
                <a:solidFill>
                  <a:srgbClr val="000000"/>
                </a:solidFill>
                <a:latin typeface="Arial" pitchFamily="34" charset="0"/>
              </a:rPr>
              <a:t>SpecificFlight</a:t>
            </a:r>
            <a:endParaRPr lang="en-US" dirty="0"/>
          </a:p>
        </p:txBody>
      </p:sp>
      <p:sp>
        <p:nvSpPr>
          <p:cNvPr id="134154" name="Line 15"/>
          <p:cNvSpPr>
            <a:spLocks noChangeShapeType="1"/>
          </p:cNvSpPr>
          <p:nvPr/>
        </p:nvSpPr>
        <p:spPr bwMode="auto">
          <a:xfrm flipH="1">
            <a:off x="6400800" y="1524000"/>
            <a:ext cx="84613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155" name="Rectangle 16"/>
          <p:cNvSpPr>
            <a:spLocks noChangeArrowheads="1"/>
          </p:cNvSpPr>
          <p:nvPr/>
        </p:nvSpPr>
        <p:spPr bwMode="auto">
          <a:xfrm>
            <a:off x="6477000" y="1295400"/>
            <a:ext cx="282575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itchFamily="34" charset="0"/>
              </a:rPr>
              <a:t>*</a:t>
            </a:r>
            <a:endParaRPr lang="en-US" dirty="0"/>
          </a:p>
        </p:txBody>
      </p:sp>
      <p:sp>
        <p:nvSpPr>
          <p:cNvPr id="134156" name="Rectangle 17"/>
          <p:cNvSpPr>
            <a:spLocks noChangeArrowheads="1"/>
          </p:cNvSpPr>
          <p:nvPr/>
        </p:nvSpPr>
        <p:spPr bwMode="auto">
          <a:xfrm>
            <a:off x="6934200" y="1219200"/>
            <a:ext cx="23336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Arial" pitchFamily="34" charset="0"/>
              </a:rPr>
              <a:t>0..1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5503117A-0BA0-4A0B-9FEF-D78936A32C6C}" type="slidenum">
              <a:rPr lang="en-US"/>
              <a:pPr/>
              <a:t>6</a:t>
            </a:fld>
            <a:endParaRPr 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ea typeface="+mj-ea"/>
                <a:cs typeface="+mj-cs"/>
              </a:rPr>
              <a:t> </a:t>
            </a: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Associations and Multiplicity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391400" cy="4800600"/>
          </a:xfrm>
        </p:spPr>
        <p:txBody>
          <a:bodyPr/>
          <a:lstStyle/>
          <a:p>
            <a:pPr marL="0" indent="0">
              <a:defRPr/>
            </a:pPr>
            <a:r>
              <a:rPr lang="en-GB" sz="2000" smtClean="0">
                <a:ea typeface="+mn-ea"/>
                <a:cs typeface="+mn-cs"/>
              </a:rPr>
              <a:t>An</a:t>
            </a:r>
            <a:r>
              <a:rPr lang="en-GB" sz="2000" i="1" smtClean="0">
                <a:ea typeface="+mn-ea"/>
                <a:cs typeface="+mn-cs"/>
              </a:rPr>
              <a:t> association</a:t>
            </a:r>
            <a:r>
              <a:rPr lang="en-GB" sz="2000" smtClean="0">
                <a:ea typeface="+mn-ea"/>
                <a:cs typeface="+mn-cs"/>
              </a:rPr>
              <a:t> is used to show how two classes are related to each other</a:t>
            </a:r>
          </a:p>
          <a:p>
            <a:pPr lvl="1">
              <a:defRPr/>
            </a:pPr>
            <a:r>
              <a:rPr lang="en-GB" sz="2000" smtClean="0">
                <a:ea typeface="+mn-ea"/>
              </a:rPr>
              <a:t>Symbols indicating </a:t>
            </a:r>
            <a:r>
              <a:rPr lang="en-GB" sz="2000" i="1" smtClean="0">
                <a:ea typeface="+mn-ea"/>
              </a:rPr>
              <a:t>multiplicity</a:t>
            </a:r>
            <a:r>
              <a:rPr lang="en-GB" sz="2000" smtClean="0">
                <a:ea typeface="+mn-ea"/>
              </a:rPr>
              <a:t> are shown at each end of the association</a:t>
            </a:r>
            <a:r>
              <a:rPr lang="en-US" sz="2000" smtClean="0">
                <a:ea typeface="+mn-ea"/>
              </a:rPr>
              <a:t>  </a:t>
            </a:r>
          </a:p>
        </p:txBody>
      </p:sp>
      <p:pic>
        <p:nvPicPr>
          <p:cNvPr id="123913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38400" y="2811463"/>
            <a:ext cx="4648200" cy="3055937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DA82A7E9-CD04-48C2-AFD9-C836120EE921}" type="slidenum">
              <a:rPr lang="en-US"/>
              <a:pPr/>
              <a:t>60</a:t>
            </a:fld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Class collaboration </a:t>
            </a:r>
            <a:r>
              <a:rPr lang="ja-JP" altLang="en-US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‘</a:t>
            </a:r>
            <a:r>
              <a:rPr lang="en-US" altLang="ja-JP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b</a:t>
            </a:r>
            <a:r>
              <a:rPr lang="ja-JP" altLang="en-US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’</a:t>
            </a:r>
            <a:endParaRPr lang="en-US" sz="3600" b="1" dirty="0" smtClean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229600" cy="3992563"/>
          </a:xfrm>
        </p:spPr>
        <p:txBody>
          <a:bodyPr>
            <a:noAutofit/>
          </a:bodyPr>
          <a:lstStyle/>
          <a:p>
            <a:pPr marL="381000" indent="-381000" algn="just">
              <a:lnSpc>
                <a:spcPct val="90000"/>
              </a:lnSpc>
              <a:buNone/>
            </a:pPr>
            <a:r>
              <a:rPr lang="en-US" sz="2400" i="1" dirty="0" smtClean="0">
                <a:cs typeface="Times New Roman" pitchFamily="18" charset="0"/>
              </a:rPr>
              <a:t>Creating an object and linking it to an existing object</a:t>
            </a:r>
            <a:endParaRPr lang="en-US" sz="2400" b="0" dirty="0" smtClean="0">
              <a:cs typeface="Times New Roman" pitchFamily="18" charset="0"/>
            </a:endParaRPr>
          </a:p>
          <a:p>
            <a:pPr marL="381000" indent="-381000" algn="just">
              <a:lnSpc>
                <a:spcPct val="90000"/>
              </a:lnSpc>
              <a:buNone/>
            </a:pPr>
            <a:r>
              <a:rPr lang="en-US" sz="2400" b="0" dirty="0" smtClean="0">
                <a:cs typeface="Times New Roman" pitchFamily="18" charset="0"/>
              </a:rPr>
              <a:t>	e.g. 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creating a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FlightLog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, and linking it to a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SpecificFlight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381000" indent="-381000" algn="just">
              <a:lnSpc>
                <a:spcPct val="90000"/>
              </a:lnSpc>
              <a:buNone/>
            </a:pPr>
            <a:r>
              <a:rPr lang="en-US" sz="2400" b="0" dirty="0" smtClean="0">
                <a:cs typeface="Times New Roman" pitchFamily="18" charset="0"/>
              </a:rPr>
              <a:t> </a:t>
            </a:r>
            <a:endParaRPr lang="en-GB" sz="2400" b="0" dirty="0" smtClean="0">
              <a:cs typeface="Times New Roman" pitchFamily="18" charset="0"/>
            </a:endParaRPr>
          </a:p>
          <a:p>
            <a:pPr marL="381000" indent="-381000" algn="just">
              <a:lnSpc>
                <a:spcPct val="90000"/>
              </a:lnSpc>
              <a:buNone/>
            </a:pPr>
            <a:r>
              <a:rPr lang="en-US" sz="2400" b="0" dirty="0" smtClean="0">
                <a:cs typeface="Times New Roman" pitchFamily="18" charset="0"/>
              </a:rPr>
              <a:t>1. (public) The instance of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SpecificFlight</a:t>
            </a:r>
            <a:endParaRPr lang="en-US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1185863" lvl="2" algn="just">
              <a:lnSpc>
                <a:spcPct val="90000"/>
              </a:lnSpc>
            </a:pPr>
            <a:r>
              <a:rPr lang="en-US" b="1" dirty="0" smtClean="0">
                <a:cs typeface="Times New Roman" pitchFamily="18" charset="0"/>
              </a:rPr>
              <a:t>calls the constructor of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FlightLog</a:t>
            </a:r>
            <a:r>
              <a:rPr lang="en-US" b="1" dirty="0" smtClean="0">
                <a:cs typeface="Times New Roman" pitchFamily="18" charset="0"/>
              </a:rPr>
              <a:t> (operation 2)</a:t>
            </a:r>
          </a:p>
          <a:p>
            <a:pPr marL="1185863" lvl="2" algn="just">
              <a:lnSpc>
                <a:spcPct val="90000"/>
              </a:lnSpc>
            </a:pPr>
            <a:r>
              <a:rPr lang="en-US" b="1" dirty="0" smtClean="0">
                <a:cs typeface="Times New Roman" pitchFamily="18" charset="0"/>
              </a:rPr>
              <a:t>then makes a one-directional link to the new instance of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FlightLog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marL="381000" indent="-381000" algn="just">
              <a:lnSpc>
                <a:spcPct val="90000"/>
              </a:lnSpc>
              <a:buNone/>
            </a:pPr>
            <a:r>
              <a:rPr lang="en-US" sz="2400" b="0" dirty="0" smtClean="0">
                <a:cs typeface="Times New Roman" pitchFamily="18" charset="0"/>
              </a:rPr>
              <a:t>2. (non-public) Class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FlightLog</a:t>
            </a:r>
            <a:r>
              <a:rPr lang="ja-JP" altLang="en-US" sz="2400" b="0" dirty="0" smtClean="0">
                <a:latin typeface="Arial" pitchFamily="34" charset="0"/>
                <a:cs typeface="Times New Roman" pitchFamily="18" charset="0"/>
              </a:rPr>
              <a:t>’</a:t>
            </a:r>
            <a:r>
              <a:rPr lang="en-US" altLang="ja-JP" sz="2400" b="0" dirty="0" smtClean="0">
                <a:cs typeface="Times New Roman" pitchFamily="18" charset="0"/>
              </a:rPr>
              <a:t>s constructor</a:t>
            </a:r>
          </a:p>
          <a:p>
            <a:pPr marL="1185863" lvl="2" algn="just">
              <a:lnSpc>
                <a:spcPct val="90000"/>
              </a:lnSpc>
            </a:pPr>
            <a:r>
              <a:rPr lang="en-US" b="1" dirty="0" smtClean="0">
                <a:cs typeface="Times New Roman" pitchFamily="18" charset="0"/>
              </a:rPr>
              <a:t>makes a one-directional link back to the instance of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SpecificFlight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2529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603" y="1296987"/>
            <a:ext cx="3810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6400800" y="1371600"/>
            <a:ext cx="21580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200" dirty="0">
                <a:latin typeface="Times" charset="0"/>
                <a:ea typeface="ＭＳ Ｐゴシック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DD2448E-E30D-4941-B0AE-4E70B370DF2F}" type="slidenum">
              <a:rPr lang="en-US"/>
              <a:pPr/>
              <a:t>61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Class collaboration </a:t>
            </a:r>
            <a:r>
              <a:rPr lang="ja-JP" altLang="en-US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‘</a:t>
            </a:r>
            <a:r>
              <a:rPr lang="en-US" altLang="ja-JP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</a:t>
            </a:r>
            <a:r>
              <a:rPr lang="ja-JP" altLang="en-US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’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76474"/>
            <a:ext cx="8001000" cy="4124325"/>
          </a:xfrm>
        </p:spPr>
        <p:txBody>
          <a:bodyPr>
            <a:normAutofit fontScale="92500" lnSpcReduction="20000"/>
          </a:bodyPr>
          <a:lstStyle/>
          <a:p>
            <a:pPr marL="381000" indent="-381000" algn="just">
              <a:lnSpc>
                <a:spcPct val="90000"/>
              </a:lnSpc>
              <a:buNone/>
            </a:pPr>
            <a:r>
              <a:rPr lang="en-US" sz="2600" i="1" dirty="0" smtClean="0">
                <a:cs typeface="Times New Roman" pitchFamily="18" charset="0"/>
              </a:rPr>
              <a:t>Creating an association class, given two existing objects</a:t>
            </a:r>
            <a:endParaRPr lang="en-US" sz="2600" b="0" dirty="0" smtClean="0">
              <a:cs typeface="Times New Roman" pitchFamily="18" charset="0"/>
            </a:endParaRPr>
          </a:p>
          <a:p>
            <a:pPr marL="381000" indent="-381000" algn="just">
              <a:lnSpc>
                <a:spcPct val="90000"/>
              </a:lnSpc>
              <a:buNone/>
            </a:pPr>
            <a:r>
              <a:rPr lang="en-US" sz="2600" b="0" dirty="0" smtClean="0">
                <a:cs typeface="Times New Roman" pitchFamily="18" charset="0"/>
              </a:rPr>
              <a:t>e.g. creating an instance of </a:t>
            </a:r>
            <a:r>
              <a:rPr lang="en-GB" sz="2600" b="0" dirty="0" smtClean="0">
                <a:cs typeface="Times New Roman" pitchFamily="18" charset="0"/>
              </a:rPr>
              <a:t>Booking</a:t>
            </a:r>
            <a:r>
              <a:rPr lang="en-US" sz="2600" b="0" dirty="0" smtClean="0">
                <a:cs typeface="Times New Roman" pitchFamily="18" charset="0"/>
              </a:rPr>
              <a:t>, which will link a </a:t>
            </a:r>
            <a:r>
              <a:rPr lang="en-GB" sz="2600" b="0" dirty="0" err="1" smtClean="0">
                <a:cs typeface="Times New Roman" pitchFamily="18" charset="0"/>
              </a:rPr>
              <a:t>SpecificFlight</a:t>
            </a:r>
            <a:r>
              <a:rPr lang="en-US" sz="2600" b="0" dirty="0" smtClean="0">
                <a:cs typeface="Times New Roman" pitchFamily="18" charset="0"/>
              </a:rPr>
              <a:t> to a </a:t>
            </a:r>
            <a:r>
              <a:rPr lang="en-GB" sz="2600" b="0" dirty="0" err="1" smtClean="0">
                <a:cs typeface="Times New Roman" pitchFamily="18" charset="0"/>
              </a:rPr>
              <a:t>PassengerRole</a:t>
            </a:r>
            <a:r>
              <a:rPr lang="en-US" sz="2600" b="0" dirty="0" smtClean="0">
                <a:cs typeface="Times New Roman" pitchFamily="18" charset="0"/>
              </a:rPr>
              <a:t>.</a:t>
            </a:r>
          </a:p>
          <a:p>
            <a:pPr marL="381000" indent="-381000" algn="just">
              <a:lnSpc>
                <a:spcPct val="90000"/>
              </a:lnSpc>
              <a:buNone/>
            </a:pPr>
            <a:endParaRPr lang="en-GB" sz="2600" b="0" dirty="0" smtClean="0">
              <a:cs typeface="Times New Roman" pitchFamily="18" charset="0"/>
            </a:endParaRPr>
          </a:p>
          <a:p>
            <a:pPr marL="381000" indent="-381000" algn="just">
              <a:lnSpc>
                <a:spcPct val="90000"/>
              </a:lnSpc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1.	(public) The instance of </a:t>
            </a:r>
            <a:r>
              <a:rPr lang="en-GB" sz="2000" b="0" dirty="0" err="1" smtClean="0">
                <a:latin typeface="Times New Roman" pitchFamily="18" charset="0"/>
                <a:cs typeface="Times New Roman" pitchFamily="18" charset="0"/>
              </a:rPr>
              <a:t>PassengerRole</a:t>
            </a:r>
            <a:endParaRPr lang="en-US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957263" lvl="2" indent="-381000" algn="just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calls the constructor of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Booking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(operation 2).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81000" indent="-381000" algn="just">
              <a:lnSpc>
                <a:spcPct val="90000"/>
              </a:lnSpc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2.	(non-public) Class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Booking</a:t>
            </a:r>
            <a:r>
              <a:rPr lang="ja-JP" altLang="en-US" sz="2000" b="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altLang="ja-JP" sz="2000" b="0" dirty="0" smtClean="0">
                <a:latin typeface="Times New Roman" pitchFamily="18" charset="0"/>
                <a:cs typeface="Times New Roman" pitchFamily="18" charset="0"/>
              </a:rPr>
              <a:t>s constructor, among its other actions</a:t>
            </a:r>
          </a:p>
          <a:p>
            <a:pPr marL="957263" lvl="2" indent="-381000" algn="just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makes a one-directional link back to the instance of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PassengerRole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57263" lvl="2" indent="-381000" algn="just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makes a one-directional link to the instance of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SpecificFlight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957263" lvl="2" indent="-381000" algn="just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calls operations 3 and 4.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81000" indent="-381000" algn="just">
              <a:lnSpc>
                <a:spcPct val="90000"/>
              </a:lnSpc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3.	(non-public) The instance of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SpecificFlight</a:t>
            </a:r>
            <a:endParaRPr lang="en-US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957263" lvl="2" indent="-381000" algn="just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makes a one-directional link to the instance of </a:t>
            </a: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Booking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81000" indent="-381000" algn="just">
              <a:lnSpc>
                <a:spcPct val="90000"/>
              </a:lnSpc>
              <a:buNone/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4.	(non-public) The instance of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PassengerRole</a:t>
            </a:r>
            <a:endParaRPr lang="en-US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957263" lvl="2" indent="-381000" algn="just">
              <a:lnSpc>
                <a:spcPct val="90000"/>
              </a:lnSpc>
            </a:pPr>
            <a:r>
              <a:rPr lang="en-US" sz="2000" dirty="0" smtClean="0">
                <a:cs typeface="Times New Roman" pitchFamily="18" charset="0"/>
              </a:rPr>
              <a:t>makes a one-directional link to the instance of </a:t>
            </a:r>
            <a:r>
              <a:rPr lang="en-GB" sz="2000" b="1" dirty="0" smtClean="0">
                <a:latin typeface="Courier" pitchFamily="-84" charset="0"/>
                <a:cs typeface="Times New Roman" pitchFamily="18" charset="0"/>
              </a:rPr>
              <a:t>Booking</a:t>
            </a:r>
            <a:r>
              <a:rPr lang="en-US" dirty="0" smtClean="0">
                <a:cs typeface="Times New Roman" pitchFamily="18" charset="0"/>
              </a:rPr>
              <a:t>.</a:t>
            </a:r>
          </a:p>
        </p:txBody>
      </p:sp>
      <p:pic>
        <p:nvPicPr>
          <p:cNvPr id="2539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9" y="1295400"/>
            <a:ext cx="5029201" cy="856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6657975" y="1541771"/>
            <a:ext cx="247650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tIns="82296">
            <a:spAutoFit/>
          </a:bodyPr>
          <a:lstStyle/>
          <a:p>
            <a:pPr>
              <a:defRPr/>
            </a:pPr>
            <a:r>
              <a:rPr lang="en-US" sz="1000" dirty="0">
                <a:latin typeface="Times" charset="0"/>
                <a:ea typeface="ＭＳ Ｐゴシック" charset="0"/>
              </a:rPr>
              <a:t>1</a:t>
            </a:r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5029200" y="1600200"/>
            <a:ext cx="2476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00" dirty="0">
                <a:latin typeface="Times" charset="0"/>
                <a:ea typeface="ＭＳ Ｐゴシック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7FC5F769-D86C-473E-9A9D-D3A58E5CFE86}" type="slidenum">
              <a:rPr lang="en-US"/>
              <a:pPr/>
              <a:t>62</a:t>
            </a:fld>
            <a:endParaRPr lang="en-US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Class collaboration </a:t>
            </a:r>
            <a:r>
              <a:rPr lang="ja-JP" altLang="en-US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‘</a:t>
            </a:r>
            <a:r>
              <a:rPr lang="en-US" altLang="ja-JP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d</a:t>
            </a:r>
            <a:r>
              <a:rPr lang="ja-JP" altLang="en-US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’</a:t>
            </a:r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979" y="2031147"/>
            <a:ext cx="7543800" cy="4343400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600" i="1" dirty="0" smtClean="0">
                <a:cs typeface="Times New Roman" pitchFamily="18" charset="0"/>
              </a:rPr>
              <a:t>Changing the destination of a link</a:t>
            </a:r>
            <a:endParaRPr lang="en-US" sz="2600" b="0" dirty="0" smtClean="0">
              <a:cs typeface="Times New Roman" pitchFamily="18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600" b="0" dirty="0" smtClean="0">
                <a:cs typeface="Times New Roman" pitchFamily="18" charset="0"/>
              </a:rPr>
              <a:t>e.g. changing the </a:t>
            </a:r>
            <a:r>
              <a:rPr lang="en-GB" sz="2600" dirty="0" smtClean="0">
                <a:cs typeface="Times New Roman" pitchFamily="18" charset="0"/>
              </a:rPr>
              <a:t>Airplane</a:t>
            </a:r>
            <a:r>
              <a:rPr lang="en-US" sz="2600" b="0" dirty="0" smtClean="0">
                <a:cs typeface="Times New Roman" pitchFamily="18" charset="0"/>
              </a:rPr>
              <a:t> of to a </a:t>
            </a:r>
            <a:r>
              <a:rPr lang="en-GB" sz="2600" dirty="0" err="1" smtClean="0">
                <a:cs typeface="Times New Roman" pitchFamily="18" charset="0"/>
              </a:rPr>
              <a:t>SpecificFlight</a:t>
            </a:r>
            <a:r>
              <a:rPr lang="en-US" sz="2600" b="0" dirty="0" smtClean="0">
                <a:cs typeface="Times New Roman" pitchFamily="18" charset="0"/>
              </a:rPr>
              <a:t>, from </a:t>
            </a:r>
            <a:r>
              <a:rPr lang="en-GB" sz="2600" dirty="0" smtClean="0">
                <a:cs typeface="Times New Roman" pitchFamily="18" charset="0"/>
              </a:rPr>
              <a:t>airplane1</a:t>
            </a:r>
            <a:r>
              <a:rPr lang="en-US" sz="2600" b="0" dirty="0" smtClean="0">
                <a:cs typeface="Times New Roman" pitchFamily="18" charset="0"/>
              </a:rPr>
              <a:t> to </a:t>
            </a:r>
            <a:r>
              <a:rPr lang="en-GB" sz="2600" dirty="0" smtClean="0">
                <a:cs typeface="Times New Roman" pitchFamily="18" charset="0"/>
              </a:rPr>
              <a:t>airplane2</a:t>
            </a:r>
            <a:endParaRPr lang="en-GB" sz="2600" b="0" dirty="0" smtClean="0">
              <a:cs typeface="Times New Roman" pitchFamily="18" charset="0"/>
            </a:endParaRPr>
          </a:p>
          <a:p>
            <a:pPr marL="381000" indent="-381000" algn="just">
              <a:lnSpc>
                <a:spcPct val="90000"/>
              </a:lnSpc>
            </a:pP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1. (public) The instance of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SpecificFlight</a:t>
            </a:r>
            <a:endParaRPr lang="en-US" sz="2000" b="0" dirty="0" smtClean="0">
              <a:latin typeface="Times New Roman" pitchFamily="18" charset="0"/>
              <a:cs typeface="Times New Roman" pitchFamily="18" charset="0"/>
            </a:endParaRPr>
          </a:p>
          <a:p>
            <a:pPr marL="1185863" lvl="2" algn="just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deletes the link to </a:t>
            </a:r>
            <a:r>
              <a:rPr lang="en-GB" sz="2100" b="1" dirty="0" smtClean="0">
                <a:latin typeface="Times New Roman" pitchFamily="18" charset="0"/>
                <a:cs typeface="Times New Roman" pitchFamily="18" charset="0"/>
              </a:rPr>
              <a:t>airplane1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1185863" lvl="2" algn="just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makes a one-directional link to </a:t>
            </a:r>
            <a:r>
              <a:rPr lang="en-GB" sz="2100" b="1" dirty="0" smtClean="0">
                <a:latin typeface="Times New Roman" pitchFamily="18" charset="0"/>
                <a:cs typeface="Times New Roman" pitchFamily="18" charset="0"/>
              </a:rPr>
              <a:t>airplane2</a:t>
            </a:r>
            <a:endParaRPr lang="en-US" sz="2100" dirty="0" smtClean="0">
              <a:latin typeface="Times New Roman" pitchFamily="18" charset="0"/>
              <a:cs typeface="Times New Roman" pitchFamily="18" charset="0"/>
            </a:endParaRPr>
          </a:p>
          <a:p>
            <a:pPr marL="1185863" lvl="2" algn="just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calls operation 2</a:t>
            </a:r>
          </a:p>
          <a:p>
            <a:pPr marL="1185863" lvl="2" algn="just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then calls operation 3.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81000" indent="-381000" algn="just">
              <a:lnSpc>
                <a:spcPct val="90000"/>
              </a:lnSpc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2. (non-public) </a:t>
            </a:r>
            <a:r>
              <a:rPr lang="en-GB" sz="2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airplane1</a:t>
            </a:r>
            <a:endParaRPr lang="en-US" sz="21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85863" lvl="2" algn="just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deletes its one-directional link to the instance of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SpecificFlight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81000" indent="-381000" algn="just">
              <a:lnSpc>
                <a:spcPct val="90000"/>
              </a:lnSpc>
            </a:pPr>
            <a:r>
              <a:rPr lang="en-US" sz="2000" b="0" dirty="0" smtClean="0">
                <a:latin typeface="Times New Roman" pitchFamily="18" charset="0"/>
                <a:cs typeface="Times New Roman" pitchFamily="18" charset="0"/>
              </a:rPr>
              <a:t>3. (non-public) </a:t>
            </a:r>
            <a:r>
              <a:rPr lang="en-GB" sz="2100" b="1" dirty="0" smtClean="0">
                <a:latin typeface="Times New Roman" pitchFamily="18" charset="0"/>
                <a:cs typeface="Times New Roman" pitchFamily="18" charset="0"/>
              </a:rPr>
              <a:t>airplane2</a:t>
            </a:r>
            <a:endParaRPr lang="en-US" sz="21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185863" lvl="2" algn="just">
              <a:lnSpc>
                <a:spcPct val="90000"/>
              </a:lnSpc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makes a one-directional link to the instance of </a:t>
            </a:r>
            <a:r>
              <a:rPr lang="en-GB" sz="2000" b="1" dirty="0" err="1" smtClean="0">
                <a:latin typeface="Times New Roman" pitchFamily="18" charset="0"/>
                <a:cs typeface="Times New Roman" pitchFamily="18" charset="0"/>
              </a:rPr>
              <a:t>SpecificFlight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7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99" y="1142999"/>
            <a:ext cx="5242505" cy="888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12CA8589-3856-4EF0-9089-99B3B2DD999A}" type="slidenum">
              <a:rPr lang="en-US"/>
              <a:pPr/>
              <a:t>63</a:t>
            </a:fld>
            <a:endParaRPr lang="en-US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Class collaboration </a:t>
            </a:r>
            <a:r>
              <a:rPr lang="ja-JP" altLang="en-US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‘</a:t>
            </a:r>
            <a:r>
              <a:rPr lang="en-US" altLang="ja-JP" dirty="0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e</a:t>
            </a:r>
            <a:r>
              <a:rPr lang="ja-JP" altLang="en-US" smtClean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’</a:t>
            </a:r>
            <a:endParaRPr lang="en-GB" dirty="0" smtClean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62200"/>
            <a:ext cx="8229600" cy="3763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i="1" dirty="0" smtClean="0">
                <a:cs typeface="Times New Roman" pitchFamily="18" charset="0"/>
              </a:rPr>
              <a:t>Searching for an associated instance</a:t>
            </a:r>
            <a:endParaRPr lang="en-US" sz="2400" b="0" dirty="0" smtClean="0"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e.g. searching for a crew member associated with a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SpecificFlight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that has a certain name.</a:t>
            </a:r>
            <a:endParaRPr lang="en-GB" sz="2400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1.	(public) The instance of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SpecificFlight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57263" lvl="2" indent="-38100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creates an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Iterator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over all the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crewMember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links of the 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SpecificFlight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957263" lvl="2" indent="-381000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each of them call operation 2, until it finds a match.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2. (may be public) The instance of </a:t>
            </a:r>
            <a:r>
              <a:rPr lang="en-GB" sz="2400" dirty="0" err="1" smtClean="0">
                <a:latin typeface="Times New Roman" pitchFamily="18" charset="0"/>
                <a:cs typeface="Times New Roman" pitchFamily="18" charset="0"/>
              </a:rPr>
              <a:t>EmployeeRole</a:t>
            </a:r>
            <a:r>
              <a:rPr lang="en-US" sz="2400" b="0" dirty="0" smtClean="0">
                <a:latin typeface="Times New Roman" pitchFamily="18" charset="0"/>
                <a:cs typeface="Times New Roman" pitchFamily="18" charset="0"/>
              </a:rPr>
              <a:t> returns its name.</a:t>
            </a:r>
          </a:p>
        </p:txBody>
      </p:sp>
      <p:pic>
        <p:nvPicPr>
          <p:cNvPr id="259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71600"/>
            <a:ext cx="4776524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40E49C0D-C9C7-4563-9400-8670B06D8D74}" type="slidenum">
              <a:rPr lang="en-US"/>
              <a:pPr/>
              <a:t>64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Implementing Class Diagrams in Java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Times New Roman" charset="0"/>
            </a:endParaRP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543800" cy="4800600"/>
          </a:xfrm>
        </p:spPr>
        <p:txBody>
          <a:bodyPr/>
          <a:lstStyle/>
          <a:p>
            <a:pPr lvl="1" algn="just"/>
            <a:r>
              <a:rPr lang="en-GB" sz="2000" dirty="0" smtClean="0">
                <a:latin typeface="Times New Roman" pitchFamily="18" charset="0"/>
              </a:rPr>
              <a:t>Attributes are implemented as instance variables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/>
            <a:r>
              <a:rPr lang="en-GB" sz="2000" dirty="0" smtClean="0">
                <a:latin typeface="Times New Roman" pitchFamily="18" charset="0"/>
              </a:rPr>
              <a:t>Generalizations are implemented using extends </a:t>
            </a:r>
          </a:p>
          <a:p>
            <a:pPr lvl="1" algn="just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Interfaces are implemented using implements</a:t>
            </a:r>
          </a:p>
          <a:p>
            <a:pPr lvl="1" algn="just"/>
            <a:r>
              <a:rPr lang="en-GB" sz="2000" dirty="0" smtClean="0">
                <a:latin typeface="Times New Roman" pitchFamily="18" charset="0"/>
              </a:rPr>
              <a:t>Associations are normally implemented using instance variables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2" algn="just">
              <a:buFontTx/>
              <a:buChar char="•"/>
            </a:pP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Divide each two-way association into two one-way associations</a:t>
            </a:r>
          </a:p>
          <a:p>
            <a:pPr lvl="3" algn="just">
              <a:buFontTx/>
              <a:buChar char="—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so each associated class has an instance variable.</a:t>
            </a:r>
          </a:p>
          <a:p>
            <a:pPr lvl="2" algn="just">
              <a:buFontTx/>
              <a:buChar char="•"/>
            </a:pPr>
            <a:r>
              <a:rPr lang="en-GB" sz="2000" dirty="0" smtClean="0">
                <a:latin typeface="Times New Roman" pitchFamily="18" charset="0"/>
              </a:rPr>
              <a:t>For a one-way association where the multiplicity at the other end is </a:t>
            </a:r>
            <a:r>
              <a:rPr lang="en-GB" altLang="en-US" sz="2000" dirty="0" smtClean="0">
                <a:latin typeface="Times New Roman" pitchFamily="18" charset="0"/>
              </a:rPr>
              <a:t>‘</a:t>
            </a:r>
            <a:r>
              <a:rPr lang="en-GB" sz="2000" dirty="0" smtClean="0">
                <a:latin typeface="Times New Roman" pitchFamily="18" charset="0"/>
              </a:rPr>
              <a:t>one</a:t>
            </a:r>
            <a:r>
              <a:rPr lang="en-GB" altLang="en-US" sz="2000" dirty="0" smtClean="0">
                <a:latin typeface="Times New Roman" pitchFamily="18" charset="0"/>
              </a:rPr>
              <a:t>’</a:t>
            </a:r>
            <a:r>
              <a:rPr lang="en-GB" sz="2000" dirty="0" smtClean="0">
                <a:latin typeface="Times New Roman" pitchFamily="18" charset="0"/>
              </a:rPr>
              <a:t> or </a:t>
            </a:r>
            <a:r>
              <a:rPr lang="en-GB" altLang="en-US" sz="2000" dirty="0" smtClean="0">
                <a:latin typeface="Times New Roman" pitchFamily="18" charset="0"/>
              </a:rPr>
              <a:t>‘</a:t>
            </a:r>
            <a:r>
              <a:rPr lang="en-GB" sz="2000" dirty="0" smtClean="0">
                <a:latin typeface="Times New Roman" pitchFamily="18" charset="0"/>
              </a:rPr>
              <a:t>optional</a:t>
            </a:r>
            <a:r>
              <a:rPr lang="en-GB" altLang="en-US" sz="2000" dirty="0" smtClean="0">
                <a:latin typeface="Times New Roman" pitchFamily="18" charset="0"/>
              </a:rPr>
              <a:t>’</a:t>
            </a:r>
            <a:endParaRPr lang="en-GB" sz="2000" dirty="0" smtClean="0">
              <a:latin typeface="Times New Roman" pitchFamily="18" charset="0"/>
            </a:endParaRPr>
          </a:p>
          <a:p>
            <a:pPr lvl="3" algn="just">
              <a:buFontTx/>
              <a:buChar char="—"/>
            </a:pPr>
            <a:r>
              <a:rPr lang="en-GB" sz="1800" dirty="0" smtClean="0">
                <a:latin typeface="Times New Roman" pitchFamily="18" charset="0"/>
              </a:rPr>
              <a:t>declare a variable of that class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(a reference)</a:t>
            </a: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>
              <a:buFontTx/>
              <a:buChar char="•"/>
            </a:pPr>
            <a:r>
              <a:rPr lang="en-GB" sz="2000" dirty="0" smtClean="0">
                <a:latin typeface="Times New Roman" pitchFamily="18" charset="0"/>
              </a:rPr>
              <a:t>For a one-way association where the multiplicity at the other end is </a:t>
            </a:r>
            <a:r>
              <a:rPr lang="en-GB" altLang="en-US" sz="2000" dirty="0" smtClean="0">
                <a:latin typeface="Times New Roman" pitchFamily="18" charset="0"/>
              </a:rPr>
              <a:t>‘</a:t>
            </a:r>
            <a:r>
              <a:rPr lang="en-GB" sz="2000" dirty="0" smtClean="0">
                <a:latin typeface="Times New Roman" pitchFamily="18" charset="0"/>
              </a:rPr>
              <a:t>many</a:t>
            </a:r>
            <a:r>
              <a:rPr lang="en-GB" altLang="en-US" sz="2000" dirty="0" smtClean="0">
                <a:latin typeface="Times New Roman" pitchFamily="18" charset="0"/>
              </a:rPr>
              <a:t>’</a:t>
            </a:r>
            <a:r>
              <a:rPr lang="en-GB" sz="2000" dirty="0" smtClean="0">
                <a:latin typeface="Times New Roman" pitchFamily="18" charset="0"/>
              </a:rPr>
              <a:t>:</a:t>
            </a:r>
          </a:p>
          <a:p>
            <a:pPr lvl="3" algn="just">
              <a:buFontTx/>
              <a:buChar char="—"/>
            </a:pPr>
            <a:r>
              <a:rPr lang="en-GB" sz="1800" dirty="0" smtClean="0">
                <a:latin typeface="Times New Roman" pitchFamily="18" charset="0"/>
              </a:rPr>
              <a:t>use a collection class implementing List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such as </a:t>
            </a:r>
            <a:r>
              <a:rPr lang="en-GB" sz="1800" dirty="0" smtClean="0">
                <a:latin typeface="Times New Roman" pitchFamily="18" charset="0"/>
              </a:rPr>
              <a:t>Vector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BCD62E3-E4CA-4A5E-9518-7832E1D200CE}" type="slidenum">
              <a:rPr lang="en-US"/>
              <a:pPr/>
              <a:t>65</a:t>
            </a:fld>
            <a:endParaRPr lang="en-US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Example: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SpecificFlight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262155" name="Rectangle 11"/>
          <p:cNvSpPr>
            <a:spLocks noChangeArrowheads="1"/>
          </p:cNvSpPr>
          <p:nvPr/>
        </p:nvSpPr>
        <p:spPr bwMode="auto">
          <a:xfrm>
            <a:off x="1066800" y="1436688"/>
            <a:ext cx="73152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class SpecificFlight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{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private Calendar date;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private RegularFlight regularFlight;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...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// Constructor that should only be called from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// addSpecificFlight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SpecificFlight( Calendar aDate, RegularFlight aRegularFlight)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{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  date = aDate;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  regularFlight = aRegularFlight;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}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5801FC90-5E01-4C83-9C94-5AF8ACAA1FFA}" type="slidenum">
              <a:rPr lang="en-US"/>
              <a:pPr/>
              <a:t>66</a:t>
            </a:fld>
            <a:endParaRPr lang="en-US"/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Example: </a:t>
            </a:r>
            <a:r>
              <a:rPr lang="en-GB" dirty="0" err="1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RegularFlight</a:t>
            </a: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1219200" y="1371600"/>
            <a:ext cx="7391400" cy="405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class RegularFlight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{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 private List specificFlights;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 ...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 // Method that has primary responsibility 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 public void addSpecificFlight(Calendar aDate)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{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     SpecificFlight newSpecificFlight;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     newSpecificFlight = new SpecificFlight(aDate, this);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     specificFlights.add(newSpecificFlight);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 }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      ...</a:t>
            </a:r>
          </a:p>
          <a:p>
            <a:pPr>
              <a:defRPr/>
            </a:pPr>
            <a:r>
              <a:rPr lang="en-US" sz="2000">
                <a:latin typeface="Times" charset="0"/>
                <a:ea typeface="ＭＳ Ｐゴシック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F3239377-036C-44B9-A67A-ED28C7FBC7EC}" type="slidenum">
              <a:rPr lang="en-US"/>
              <a:pPr/>
              <a:t>67</a:t>
            </a:fld>
            <a:endParaRPr lang="en-US"/>
          </a:p>
        </p:txBody>
      </p:sp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sz="2800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Difficulties and Risks when creating class diagrams</a:t>
            </a:r>
            <a:endParaRPr lang="en-US" sz="2800" dirty="0" smtClean="0">
              <a:solidFill>
                <a:schemeClr val="tx2">
                  <a:lumMod val="60000"/>
                  <a:lumOff val="4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US" smtClean="0">
                <a:ea typeface="+mn-ea"/>
              </a:rPr>
              <a:t>Modeling is particularly difficult skill </a:t>
            </a:r>
          </a:p>
          <a:p>
            <a:pPr lvl="2">
              <a:defRPr/>
            </a:pPr>
            <a:r>
              <a:rPr lang="en-GB" i="1" smtClean="0">
                <a:ea typeface="+mn-ea"/>
              </a:rPr>
              <a:t>Even excellent programmers have difficulty thinking at the appropriate level of abstraction</a:t>
            </a:r>
          </a:p>
          <a:p>
            <a:pPr lvl="2">
              <a:defRPr/>
            </a:pPr>
            <a:r>
              <a:rPr lang="en-GB" i="1" smtClean="0">
                <a:ea typeface="+mn-ea"/>
              </a:rPr>
              <a:t>Education traditionally focus more on design and programming than modeling</a:t>
            </a:r>
          </a:p>
          <a:p>
            <a:pPr lvl="1">
              <a:defRPr/>
            </a:pPr>
            <a:r>
              <a:rPr lang="en-GB" smtClean="0">
                <a:ea typeface="+mn-ea"/>
              </a:rPr>
              <a:t>Resolution: </a:t>
            </a:r>
          </a:p>
          <a:p>
            <a:pPr lvl="2">
              <a:defRPr/>
            </a:pPr>
            <a:r>
              <a:rPr lang="en-GB" i="1" smtClean="0">
                <a:ea typeface="+mn-ea"/>
              </a:rPr>
              <a:t>Ensure that tem members have adequate training </a:t>
            </a:r>
          </a:p>
          <a:p>
            <a:pPr lvl="2">
              <a:defRPr/>
            </a:pPr>
            <a:r>
              <a:rPr lang="en-GB" i="1" smtClean="0">
                <a:ea typeface="+mn-ea"/>
              </a:rPr>
              <a:t>Have experienced modeler as part of the team</a:t>
            </a:r>
          </a:p>
          <a:p>
            <a:pPr lvl="2">
              <a:defRPr/>
            </a:pPr>
            <a:r>
              <a:rPr lang="en-GB" i="1" smtClean="0">
                <a:ea typeface="+mn-ea"/>
              </a:rPr>
              <a:t>Review all models thoroughly </a:t>
            </a:r>
            <a:endParaRPr lang="en-US" smtClean="0"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A96F1DC6-5C6C-43BE-B671-2117587E2E22}" type="slidenum">
              <a:rPr lang="en-US"/>
              <a:pPr/>
              <a:t>7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Labelling associations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 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371600"/>
            <a:ext cx="7391400" cy="4800600"/>
          </a:xfrm>
        </p:spPr>
        <p:txBody>
          <a:bodyPr/>
          <a:lstStyle/>
          <a:p>
            <a:pPr lvl="1">
              <a:defRPr/>
            </a:pPr>
            <a:r>
              <a:rPr lang="en-GB" sz="2000" smtClean="0">
                <a:ea typeface="+mn-ea"/>
              </a:rPr>
              <a:t>Each association can be labelled, to make explicit the nature of the association</a:t>
            </a:r>
            <a:r>
              <a:rPr lang="en-US" sz="2000" smtClean="0">
                <a:ea typeface="+mn-ea"/>
              </a:rPr>
              <a:t> </a:t>
            </a:r>
          </a:p>
        </p:txBody>
      </p:sp>
      <p:pic>
        <p:nvPicPr>
          <p:cNvPr id="125964" name="Picture 1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09800" y="2209800"/>
            <a:ext cx="5538788" cy="37099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57A774A4-EF25-4D13-AAAF-CFE0B5E12107}" type="slidenum">
              <a:rPr lang="en-US"/>
              <a:pPr/>
              <a:t>8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Analyzing and validating associations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b="1" dirty="0" smtClean="0"/>
              <a:t>Many-to-one</a:t>
            </a:r>
          </a:p>
          <a:p>
            <a:pPr lvl="2"/>
            <a:r>
              <a:rPr lang="en-GB" dirty="0" smtClean="0"/>
              <a:t>A company has many employees, </a:t>
            </a:r>
          </a:p>
          <a:p>
            <a:pPr lvl="2"/>
            <a:r>
              <a:rPr lang="en-GB" dirty="0" smtClean="0"/>
              <a:t>An employee can only work for one company.</a:t>
            </a:r>
          </a:p>
          <a:p>
            <a:pPr lvl="3"/>
            <a:r>
              <a:rPr lang="en-GB" dirty="0" smtClean="0"/>
              <a:t>This company will not store data about the moonlighting activities of employees! </a:t>
            </a:r>
          </a:p>
          <a:p>
            <a:pPr lvl="2"/>
            <a:r>
              <a:rPr lang="en-GB" dirty="0" smtClean="0"/>
              <a:t>A company can have zero employees</a:t>
            </a:r>
          </a:p>
          <a:p>
            <a:pPr lvl="3"/>
            <a:r>
              <a:rPr lang="en-GB" dirty="0" smtClean="0"/>
              <a:t>E.g. a </a:t>
            </a:r>
            <a:r>
              <a:rPr lang="en-GB" altLang="en-US" dirty="0" smtClean="0"/>
              <a:t>‘</a:t>
            </a:r>
            <a:r>
              <a:rPr lang="en-GB" dirty="0" smtClean="0"/>
              <a:t>shell</a:t>
            </a:r>
            <a:r>
              <a:rPr lang="en-GB" altLang="en-US" dirty="0" smtClean="0"/>
              <a:t>’</a:t>
            </a:r>
            <a:r>
              <a:rPr lang="en-GB" dirty="0" smtClean="0"/>
              <a:t> company</a:t>
            </a:r>
          </a:p>
          <a:p>
            <a:pPr lvl="2"/>
            <a:r>
              <a:rPr lang="en-GB" dirty="0" smtClean="0"/>
              <a:t>It is not possible to be an employee unless you work for a company</a:t>
            </a:r>
            <a:endParaRPr lang="en-US" dirty="0" smtClean="0"/>
          </a:p>
        </p:txBody>
      </p:sp>
      <p:sp>
        <p:nvSpPr>
          <p:cNvPr id="31750" name="AutoShape 6"/>
          <p:cNvSpPr>
            <a:spLocks noChangeAspect="1" noChangeArrowheads="1" noTextEdit="1"/>
          </p:cNvSpPr>
          <p:nvPr/>
        </p:nvSpPr>
        <p:spPr bwMode="auto">
          <a:xfrm>
            <a:off x="2362200" y="5105400"/>
            <a:ext cx="6248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2743200" y="5715000"/>
            <a:ext cx="40481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5165725" y="5105400"/>
            <a:ext cx="660400" cy="274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Rectangle 12"/>
          <p:cNvSpPr>
            <a:spLocks noChangeArrowheads="1"/>
          </p:cNvSpPr>
          <p:nvPr/>
        </p:nvSpPr>
        <p:spPr bwMode="auto">
          <a:xfrm>
            <a:off x="7419975" y="5178425"/>
            <a:ext cx="17463" cy="2381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Rectangle 9"/>
          <p:cNvSpPr>
            <a:spLocks noChangeArrowheads="1"/>
          </p:cNvSpPr>
          <p:nvPr/>
        </p:nvSpPr>
        <p:spPr bwMode="auto">
          <a:xfrm>
            <a:off x="2822575" y="5592762"/>
            <a:ext cx="635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Arial" pitchFamily="34" charset="0"/>
              </a:rPr>
              <a:t>*</a:t>
            </a:r>
            <a:endParaRPr lang="en-US"/>
          </a:p>
        </p:txBody>
      </p:sp>
      <p:sp>
        <p:nvSpPr>
          <p:cNvPr id="31754" name="Rectangle 11"/>
          <p:cNvSpPr>
            <a:spLocks noChangeArrowheads="1"/>
          </p:cNvSpPr>
          <p:nvPr/>
        </p:nvSpPr>
        <p:spPr bwMode="auto">
          <a:xfrm>
            <a:off x="4489450" y="5495925"/>
            <a:ext cx="6270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itchFamily="34" charset="0"/>
              </a:rPr>
              <a:t>worksFor</a:t>
            </a:r>
            <a:endParaRPr lang="en-US"/>
          </a:p>
        </p:txBody>
      </p:sp>
      <p:sp>
        <p:nvSpPr>
          <p:cNvPr id="31756" name="Rectangle 13"/>
          <p:cNvSpPr>
            <a:spLocks noChangeArrowheads="1"/>
          </p:cNvSpPr>
          <p:nvPr/>
        </p:nvSpPr>
        <p:spPr bwMode="auto">
          <a:xfrm>
            <a:off x="1676400" y="5486400"/>
            <a:ext cx="1081088" cy="530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Rectangle 14"/>
          <p:cNvSpPr>
            <a:spLocks noChangeArrowheads="1"/>
          </p:cNvSpPr>
          <p:nvPr/>
        </p:nvSpPr>
        <p:spPr bwMode="auto">
          <a:xfrm>
            <a:off x="1776413" y="5568950"/>
            <a:ext cx="8397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>
                <a:solidFill>
                  <a:srgbClr val="000000"/>
                </a:solidFill>
                <a:latin typeface="Arial" pitchFamily="34" charset="0"/>
              </a:rPr>
              <a:t>Employee</a:t>
            </a:r>
            <a:endParaRPr lang="en-US"/>
          </a:p>
        </p:txBody>
      </p:sp>
      <p:sp>
        <p:nvSpPr>
          <p:cNvPr id="31758" name="Rectangle 15"/>
          <p:cNvSpPr>
            <a:spLocks noChangeArrowheads="1"/>
          </p:cNvSpPr>
          <p:nvPr/>
        </p:nvSpPr>
        <p:spPr bwMode="auto">
          <a:xfrm>
            <a:off x="6781800" y="5486400"/>
            <a:ext cx="1081087" cy="53022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9" name="Rectangle 16"/>
          <p:cNvSpPr>
            <a:spLocks noChangeArrowheads="1"/>
          </p:cNvSpPr>
          <p:nvPr/>
        </p:nvSpPr>
        <p:spPr bwMode="auto">
          <a:xfrm>
            <a:off x="6962775" y="5568950"/>
            <a:ext cx="8096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rial" pitchFamily="34" charset="0"/>
              </a:rPr>
              <a:t>Company</a:t>
            </a:r>
            <a:endParaRPr lang="en-US" dirty="0"/>
          </a:p>
        </p:txBody>
      </p:sp>
      <p:sp>
        <p:nvSpPr>
          <p:cNvPr id="31760" name="Rectangle 17"/>
          <p:cNvSpPr>
            <a:spLocks noChangeArrowheads="1"/>
          </p:cNvSpPr>
          <p:nvPr/>
        </p:nvSpPr>
        <p:spPr bwMode="auto">
          <a:xfrm>
            <a:off x="6553200" y="5486400"/>
            <a:ext cx="920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Arial" pitchFamily="34" charset="0"/>
              </a:rPr>
              <a:t>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fld id="{6550D36D-80BC-4E48-B454-4A3541391D38}" type="slidenum">
              <a:rPr lang="en-US"/>
              <a:pPr/>
              <a:t>9</a:t>
            </a:fld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 smtClean="0">
                <a:solidFill>
                  <a:schemeClr val="tx2">
                    <a:lumMod val="60000"/>
                    <a:lumOff val="40000"/>
                  </a:schemeClr>
                </a:solidFill>
                <a:ea typeface="+mj-ea"/>
                <a:cs typeface="+mj-cs"/>
              </a:rPr>
              <a:t>Analyzing and validating associations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defRPr/>
            </a:pPr>
            <a:r>
              <a:rPr lang="en-GB" b="1" dirty="0" smtClean="0">
                <a:ea typeface="+mn-ea"/>
              </a:rPr>
              <a:t>Many-to-many</a:t>
            </a:r>
            <a:endParaRPr lang="en-GB" dirty="0" smtClean="0">
              <a:ea typeface="+mn-ea"/>
            </a:endParaRPr>
          </a:p>
          <a:p>
            <a:pPr lvl="2">
              <a:defRPr/>
            </a:pPr>
            <a:r>
              <a:rPr lang="en-GB" dirty="0" smtClean="0">
                <a:ea typeface="+mn-ea"/>
              </a:rPr>
              <a:t>An assistant can work for many managers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A manager can have many assistants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Assistants can work in pools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Managers can have a group of assistants</a:t>
            </a:r>
          </a:p>
          <a:p>
            <a:pPr lvl="2">
              <a:defRPr/>
            </a:pPr>
            <a:r>
              <a:rPr lang="en-GB" dirty="0" smtClean="0">
                <a:ea typeface="+mn-ea"/>
              </a:rPr>
              <a:t>Some managers might have zero assistants. </a:t>
            </a:r>
          </a:p>
          <a:p>
            <a:pPr lvl="2">
              <a:defRPr/>
            </a:pPr>
            <a:r>
              <a:rPr lang="en-GB" dirty="0" smtClean="0">
                <a:solidFill>
                  <a:srgbClr val="FF0000"/>
                </a:solidFill>
                <a:ea typeface="+mn-ea"/>
              </a:rPr>
              <a:t>Is it possible for an assistant to have, perhaps temporarily, zero managers?</a:t>
            </a:r>
            <a:endParaRPr lang="en-US" dirty="0" smtClean="0">
              <a:solidFill>
                <a:srgbClr val="FF0000"/>
              </a:solidFill>
              <a:ea typeface="+mn-ea"/>
            </a:endParaRPr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1447800" y="5181600"/>
            <a:ext cx="7315200" cy="642938"/>
            <a:chOff x="960" y="3120"/>
            <a:chExt cx="4608" cy="405"/>
          </a:xfrm>
        </p:grpSpPr>
        <p:sp>
          <p:nvSpPr>
            <p:cNvPr id="33800" name="AutoShape 5"/>
            <p:cNvSpPr>
              <a:spLocks noChangeAspect="1" noChangeArrowheads="1" noTextEdit="1"/>
            </p:cNvSpPr>
            <p:nvPr/>
          </p:nvSpPr>
          <p:spPr bwMode="auto">
            <a:xfrm>
              <a:off x="960" y="3120"/>
              <a:ext cx="4608" cy="4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Line 7"/>
            <p:cNvSpPr>
              <a:spLocks noChangeShapeType="1"/>
            </p:cNvSpPr>
            <p:nvPr/>
          </p:nvSpPr>
          <p:spPr bwMode="auto">
            <a:xfrm>
              <a:off x="1771" y="3323"/>
              <a:ext cx="2986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Rectangle 8"/>
            <p:cNvSpPr>
              <a:spLocks noChangeArrowheads="1"/>
            </p:cNvSpPr>
            <p:nvPr/>
          </p:nvSpPr>
          <p:spPr bwMode="auto">
            <a:xfrm>
              <a:off x="1838" y="3147"/>
              <a:ext cx="4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/>
            </a:p>
          </p:txBody>
        </p:sp>
        <p:sp>
          <p:nvSpPr>
            <p:cNvPr id="33803" name="Rectangle 9"/>
            <p:cNvSpPr>
              <a:spLocks noChangeArrowheads="1"/>
            </p:cNvSpPr>
            <p:nvPr/>
          </p:nvSpPr>
          <p:spPr bwMode="auto">
            <a:xfrm>
              <a:off x="4203" y="3336"/>
              <a:ext cx="517" cy="1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Arial" pitchFamily="34" charset="0"/>
                </a:rPr>
                <a:t>supervisor</a:t>
              </a:r>
              <a:endParaRPr lang="en-US"/>
            </a:p>
          </p:txBody>
        </p:sp>
        <p:sp>
          <p:nvSpPr>
            <p:cNvPr id="33804" name="Rectangle 10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Rectangle 11"/>
            <p:cNvSpPr>
              <a:spLocks noChangeArrowheads="1"/>
            </p:cNvSpPr>
            <p:nvPr/>
          </p:nvSpPr>
          <p:spPr bwMode="auto">
            <a:xfrm>
              <a:off x="4636" y="3147"/>
              <a:ext cx="4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/>
            </a:p>
          </p:txBody>
        </p:sp>
        <p:sp>
          <p:nvSpPr>
            <p:cNvPr id="33806" name="Rectangle 12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Rectangle 13"/>
            <p:cNvSpPr>
              <a:spLocks noChangeArrowheads="1"/>
            </p:cNvSpPr>
            <p:nvPr/>
          </p:nvSpPr>
          <p:spPr bwMode="auto">
            <a:xfrm>
              <a:off x="4636" y="3147"/>
              <a:ext cx="4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/>
            </a:p>
          </p:txBody>
        </p:sp>
        <p:sp>
          <p:nvSpPr>
            <p:cNvPr id="33808" name="Rectangle 14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Rectangle 15"/>
            <p:cNvSpPr>
              <a:spLocks noChangeArrowheads="1"/>
            </p:cNvSpPr>
            <p:nvPr/>
          </p:nvSpPr>
          <p:spPr bwMode="auto">
            <a:xfrm>
              <a:off x="4636" y="3147"/>
              <a:ext cx="4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/>
            </a:p>
          </p:txBody>
        </p:sp>
        <p:sp>
          <p:nvSpPr>
            <p:cNvPr id="33810" name="Rectangle 16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Rectangle 17"/>
            <p:cNvSpPr>
              <a:spLocks noChangeArrowheads="1"/>
            </p:cNvSpPr>
            <p:nvPr/>
          </p:nvSpPr>
          <p:spPr bwMode="auto">
            <a:xfrm>
              <a:off x="4636" y="3147"/>
              <a:ext cx="4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/>
            </a:p>
          </p:txBody>
        </p:sp>
        <p:sp>
          <p:nvSpPr>
            <p:cNvPr id="33812" name="Rectangle 18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Rectangle 19"/>
            <p:cNvSpPr>
              <a:spLocks noChangeArrowheads="1"/>
            </p:cNvSpPr>
            <p:nvPr/>
          </p:nvSpPr>
          <p:spPr bwMode="auto">
            <a:xfrm>
              <a:off x="4636" y="3147"/>
              <a:ext cx="4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*</a:t>
              </a:r>
              <a:endParaRPr lang="en-US"/>
            </a:p>
          </p:txBody>
        </p:sp>
        <p:sp>
          <p:nvSpPr>
            <p:cNvPr id="33814" name="Rectangle 20"/>
            <p:cNvSpPr>
              <a:spLocks noChangeArrowheads="1"/>
            </p:cNvSpPr>
            <p:nvPr/>
          </p:nvSpPr>
          <p:spPr bwMode="auto">
            <a:xfrm>
              <a:off x="4636" y="3147"/>
              <a:ext cx="67" cy="17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Rectangle 21"/>
            <p:cNvSpPr>
              <a:spLocks noChangeArrowheads="1"/>
            </p:cNvSpPr>
            <p:nvPr/>
          </p:nvSpPr>
          <p:spPr bwMode="auto">
            <a:xfrm>
              <a:off x="4473" y="3147"/>
              <a:ext cx="180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  <a:latin typeface="Arial" pitchFamily="34" charset="0"/>
                </a:rPr>
                <a:t>1..*</a:t>
              </a:r>
              <a:endParaRPr lang="en-US"/>
            </a:p>
          </p:txBody>
        </p:sp>
        <p:sp>
          <p:nvSpPr>
            <p:cNvPr id="33816" name="Rectangle 22"/>
            <p:cNvSpPr>
              <a:spLocks noChangeArrowheads="1"/>
            </p:cNvSpPr>
            <p:nvPr/>
          </p:nvSpPr>
          <p:spPr bwMode="auto">
            <a:xfrm>
              <a:off x="967" y="3127"/>
              <a:ext cx="797" cy="39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Rectangle 23"/>
            <p:cNvSpPr>
              <a:spLocks noChangeArrowheads="1"/>
            </p:cNvSpPr>
            <p:nvPr/>
          </p:nvSpPr>
          <p:spPr bwMode="auto">
            <a:xfrm>
              <a:off x="1055" y="3188"/>
              <a:ext cx="57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 dirty="0">
                  <a:latin typeface="Arial" pitchFamily="34" charset="0"/>
                </a:rPr>
                <a:t>Assistant</a:t>
              </a:r>
            </a:p>
          </p:txBody>
        </p:sp>
        <p:sp>
          <p:nvSpPr>
            <p:cNvPr id="33818" name="Rectangle 24"/>
            <p:cNvSpPr>
              <a:spLocks noChangeArrowheads="1"/>
            </p:cNvSpPr>
            <p:nvPr/>
          </p:nvSpPr>
          <p:spPr bwMode="auto">
            <a:xfrm>
              <a:off x="4764" y="3127"/>
              <a:ext cx="797" cy="391"/>
            </a:xfrm>
            <a:prstGeom prst="rect">
              <a:avLst/>
            </a:prstGeom>
            <a:noFill/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Rectangle 25"/>
            <p:cNvSpPr>
              <a:spLocks noChangeArrowheads="1"/>
            </p:cNvSpPr>
            <p:nvPr/>
          </p:nvSpPr>
          <p:spPr bwMode="auto">
            <a:xfrm>
              <a:off x="4892" y="3188"/>
              <a:ext cx="559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Manager</a:t>
              </a:r>
              <a:endParaRPr lang="en-US"/>
            </a:p>
          </p:txBody>
        </p:sp>
      </p:grpSp>
      <p:sp>
        <p:nvSpPr>
          <p:cNvPr id="33799" name="TextBox 27"/>
          <p:cNvSpPr txBox="1">
            <a:spLocks noChangeArrowheads="1"/>
          </p:cNvSpPr>
          <p:nvPr/>
        </p:nvSpPr>
        <p:spPr bwMode="auto">
          <a:xfrm>
            <a:off x="7380288" y="5805488"/>
            <a:ext cx="16081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hlinkClick r:id="rId3"/>
              </a:rPr>
              <a:t>Open in Umple</a:t>
            </a: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3536</Words>
  <Application>Microsoft Office PowerPoint</Application>
  <PresentationFormat>On-screen Show (4:3)</PresentationFormat>
  <Paragraphs>660</Paragraphs>
  <Slides>67</Slides>
  <Notes>62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ＭＳ Ｐゴシック</vt:lpstr>
      <vt:lpstr>Arial</vt:lpstr>
      <vt:lpstr>Arial Narrow</vt:lpstr>
      <vt:lpstr>Calibri</vt:lpstr>
      <vt:lpstr>Courier</vt:lpstr>
      <vt:lpstr>Times</vt:lpstr>
      <vt:lpstr>Times New Roman</vt:lpstr>
      <vt:lpstr>Office Theme</vt:lpstr>
      <vt:lpstr>PowerPoint Presentation</vt:lpstr>
      <vt:lpstr> What is UML? </vt:lpstr>
      <vt:lpstr>UML diagrams</vt:lpstr>
      <vt:lpstr> Essentials of UML Class Diagrams </vt:lpstr>
      <vt:lpstr>Classes</vt:lpstr>
      <vt:lpstr> Associations and Multiplicity </vt:lpstr>
      <vt:lpstr>Labelling associations </vt:lpstr>
      <vt:lpstr>Analyzing and validating associations</vt:lpstr>
      <vt:lpstr>Analyzing and validating associations</vt:lpstr>
      <vt:lpstr>Analyzing and validating associations</vt:lpstr>
      <vt:lpstr>Analyzing and validating associations</vt:lpstr>
      <vt:lpstr>A more complex example</vt:lpstr>
      <vt:lpstr>Association classes </vt:lpstr>
      <vt:lpstr>Reflexive associations</vt:lpstr>
      <vt:lpstr>Directionality in associations </vt:lpstr>
      <vt:lpstr> Generalization </vt:lpstr>
      <vt:lpstr>Avoiding unnecessary generalizations </vt:lpstr>
      <vt:lpstr>Avoiding unnecessary generalizations (cont)</vt:lpstr>
      <vt:lpstr>Handling multiple discriminators</vt:lpstr>
      <vt:lpstr>Handling multiple discriminators</vt:lpstr>
      <vt:lpstr>Avoiding having instances change class</vt:lpstr>
      <vt:lpstr> Object Diagrams </vt:lpstr>
      <vt:lpstr>Associations versus generalizations in object diagrams </vt:lpstr>
      <vt:lpstr> More Advanced Features: Aggregation </vt:lpstr>
      <vt:lpstr>When to use an aggregation </vt:lpstr>
      <vt:lpstr>Composition</vt:lpstr>
      <vt:lpstr>Aggregation hierarchy </vt:lpstr>
      <vt:lpstr>Propagation</vt:lpstr>
      <vt:lpstr>Interfaces </vt:lpstr>
      <vt:lpstr>Notes and descriptive text </vt:lpstr>
      <vt:lpstr> Object Constraint Language (OCL) </vt:lpstr>
      <vt:lpstr>OCL statements</vt:lpstr>
      <vt:lpstr>An example: constraints on Polygons</vt:lpstr>
      <vt:lpstr> The Process of Developing  Class Diagrams </vt:lpstr>
      <vt:lpstr>System domain model vs System model</vt:lpstr>
      <vt:lpstr>System domain model vs System model</vt:lpstr>
      <vt:lpstr>Suggested sequence of activities </vt:lpstr>
      <vt:lpstr>Identifying classes </vt:lpstr>
      <vt:lpstr>A simple technique for discovering domain classes </vt:lpstr>
      <vt:lpstr>Airline Reservation System</vt:lpstr>
      <vt:lpstr>Q&amp;A</vt:lpstr>
      <vt:lpstr>Q&amp;A</vt:lpstr>
      <vt:lpstr>Q&amp;A</vt:lpstr>
      <vt:lpstr>Identifying associations and attributes </vt:lpstr>
      <vt:lpstr>Tips about identifying and specifying valid associations  </vt:lpstr>
      <vt:lpstr>Actions versus associations</vt:lpstr>
      <vt:lpstr>Identifying attributes </vt:lpstr>
      <vt:lpstr>Tips about identifying and specifying valid attributes </vt:lpstr>
      <vt:lpstr>Airline example (attributes and associations)</vt:lpstr>
      <vt:lpstr>Identifying generalizations and interfaces </vt:lpstr>
      <vt:lpstr>An example (generalization)</vt:lpstr>
      <vt:lpstr>Allocating responsibilities to classes </vt:lpstr>
      <vt:lpstr>Categories of responsibilities</vt:lpstr>
      <vt:lpstr>An example (responsibilities)</vt:lpstr>
      <vt:lpstr>Prototyping a class diagram on paper</vt:lpstr>
      <vt:lpstr>Example</vt:lpstr>
      <vt:lpstr>Identifying operations </vt:lpstr>
      <vt:lpstr>An example (class collaboration)</vt:lpstr>
      <vt:lpstr>Class collaboration ‘a’</vt:lpstr>
      <vt:lpstr>Class collaboration ‘b’</vt:lpstr>
      <vt:lpstr>Class collaboration ‘c’</vt:lpstr>
      <vt:lpstr>Class collaboration ‘d’</vt:lpstr>
      <vt:lpstr>Class collaboration ‘e’</vt:lpstr>
      <vt:lpstr>Implementing Class Diagrams in Java</vt:lpstr>
      <vt:lpstr>Example: SpecificFlight </vt:lpstr>
      <vt:lpstr>Example: RegularFlight</vt:lpstr>
      <vt:lpstr> Difficulties and Risks when creating class diagrams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Jakaria</dc:creator>
  <cp:lastModifiedBy>Microsoft account</cp:lastModifiedBy>
  <cp:revision>84</cp:revision>
  <dcterms:created xsi:type="dcterms:W3CDTF">2006-08-16T00:00:00Z</dcterms:created>
  <dcterms:modified xsi:type="dcterms:W3CDTF">2016-04-10T16:00:29Z</dcterms:modified>
</cp:coreProperties>
</file>