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4" r:id="rId14"/>
    <p:sldId id="275" r:id="rId15"/>
    <p:sldId id="277" r:id="rId16"/>
    <p:sldId id="278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92" r:id="rId28"/>
    <p:sldId id="304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99C9-552E-41F4-8039-14CBB9CF8AE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4E62-E57E-4156-B095-D88C877C3F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EA2EEAE-39CF-4CE3-8B99-0601BC47C6C2}" type="slidenum">
              <a:rPr lang="en-US"/>
              <a:pPr/>
              <a:t>1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1FD8D0D-24CC-479D-8E1A-CF0C7CDE7B33}" type="slidenum">
              <a:rPr lang="en-US"/>
              <a:pPr/>
              <a:t>10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3AE5ED1-6E4C-4CAB-A5B6-97200DBDFE85}" type="slidenum">
              <a:rPr lang="en-US"/>
              <a:pPr/>
              <a:t>11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6E868A1-50ED-4261-89BC-1EF4EF925EB0}" type="slidenum">
              <a:rPr lang="en-US"/>
              <a:pPr/>
              <a:t>12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9192EE4-2E2C-425F-AB16-5952DE660952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5E3439E-1D5D-4607-8887-BAE97C99F7A8}" type="slidenum">
              <a:rPr lang="en-US"/>
              <a:pPr/>
              <a:t>14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267E504-55C6-4BFF-8118-0C555816C2D1}" type="slidenum">
              <a:rPr lang="en-US"/>
              <a:pPr/>
              <a:t>15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43A5219-7D12-43A3-A72E-8B30924BCDBF}" type="slidenum">
              <a:rPr lang="en-US"/>
              <a:pPr/>
              <a:t>16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6958DAC-0F25-471B-820A-1621D7CA1C45}" type="slidenum">
              <a:rPr lang="en-US"/>
              <a:pPr/>
              <a:t>17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9DE10AD-3042-4209-B5BE-A24AF7713F79}" type="slidenum">
              <a:rPr lang="en-US"/>
              <a:pPr/>
              <a:t>18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6FBF8B8-8DD4-4101-BB2A-6A5236473598}" type="slidenum">
              <a:rPr lang="en-US"/>
              <a:pPr/>
              <a:t>19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A7F324F-FA82-4424-A45C-71EACBA9C215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F148A26-9F49-41BA-B263-D146E15CF22E}" type="slidenum">
              <a:rPr lang="en-US"/>
              <a:pPr/>
              <a:t>20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32B9E0D-B0E8-4888-B07F-ECB122FC5F95}" type="slidenum">
              <a:rPr lang="en-US"/>
              <a:pPr/>
              <a:t>21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93E5759-9FE5-48E1-908B-68124A7A215F}" type="slidenum">
              <a:rPr lang="en-US"/>
              <a:pPr/>
              <a:t>22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972A562-D743-4C23-B733-D8AF223B7517}" type="slidenum">
              <a:rPr lang="en-US"/>
              <a:pPr/>
              <a:t>23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1E0712D-5328-4065-8F2B-A09EDECCF87A}" type="slidenum">
              <a:rPr lang="en-US"/>
              <a:pPr/>
              <a:t>24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18FDCC7-D682-44A9-B845-A736BF162FB6}" type="slidenum">
              <a:rPr lang="en-US"/>
              <a:pPr/>
              <a:t>25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722CC5F-45B2-4654-B0CE-BC93FC82343A}" type="slidenum">
              <a:rPr lang="en-US"/>
              <a:pPr/>
              <a:t>26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8A5770E-CFE2-4C0E-AF45-B587798D72BA}" type="slidenum">
              <a:rPr lang="en-US"/>
              <a:pPr/>
              <a:t>27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83F5D3F-FAF3-453D-9CE5-D3C853320941}" type="slidenum">
              <a:rPr lang="en-US"/>
              <a:pPr/>
              <a:t>28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19D29F1-0780-441B-AE42-E734D8BB260C}" type="slidenum">
              <a:rPr lang="en-US"/>
              <a:pPr/>
              <a:t>29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9503581-5A90-4563-AEAC-8BDC5201A617}" type="slidenum">
              <a:rPr lang="en-US"/>
              <a:pPr/>
              <a:t>3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85A75CB-3034-432D-8410-A08231A6E82D}" type="slidenum">
              <a:rPr lang="en-US"/>
              <a:pPr/>
              <a:t>4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FF93889-154E-4D2D-8B49-A2E6DD9F40E6}" type="slidenum">
              <a:rPr lang="en-US"/>
              <a:pPr/>
              <a:t>5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41CFCC4-BC91-4577-B904-1C4FC5031A6D}" type="slidenum">
              <a:rPr lang="en-US"/>
              <a:pPr/>
              <a:t>6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223D650-B8CF-4E3E-82CC-138FB9CBCE93}" type="slidenum">
              <a:rPr lang="en-US"/>
              <a:pPr/>
              <a:t>7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1B7ABCE-9A68-4561-BBC4-A3EA01EA304A}" type="slidenum">
              <a:rPr lang="en-US"/>
              <a:pPr/>
              <a:t>8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604BC81-219A-4811-890B-8C3078228077}" type="slidenum">
              <a:rPr lang="en-US"/>
              <a:pPr/>
              <a:t>9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/>
              <a:t>© Lethbridge/Laganière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C1E14-B61F-4995-8CDA-D85BF9EC8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Object-Oriented Software Engineering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Practical Software Development using UML and Java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Chapter 6: </a:t>
            </a:r>
          </a:p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+mn-ea"/>
                <a:cs typeface="Times" charset="0"/>
              </a:rPr>
              <a:t>Using Design Patterns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E9B0A70-00AE-4173-8BC8-FEC7377758D7}" type="slidenum">
              <a:rPr lang="en-US"/>
              <a:pPr/>
              <a:t>10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Player-Role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371600"/>
            <a:ext cx="7162800" cy="4800600"/>
          </a:xfrm>
        </p:spPr>
        <p:txBody>
          <a:bodyPr/>
          <a:lstStyle/>
          <a:p>
            <a:pPr lvl="1">
              <a:defRPr/>
            </a:pPr>
            <a:r>
              <a:rPr lang="en-GB" sz="2000" b="1" i="1">
                <a:ea typeface="+mn-ea"/>
                <a:cs typeface="Times" charset="0"/>
              </a:rPr>
              <a:t>Forces</a:t>
            </a:r>
            <a:r>
              <a:rPr lang="en-GB" sz="200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>
                <a:ea typeface="+mn-ea"/>
                <a:cs typeface="Times" charset="0"/>
              </a:rPr>
              <a:t>It is desirable to improve encapsulation by capturing the information associated with each separate role in a class</a:t>
            </a:r>
            <a:r>
              <a:rPr lang="en-US" sz="2000">
                <a:ea typeface="+mn-ea"/>
              </a:rPr>
              <a:t>.</a:t>
            </a:r>
          </a:p>
          <a:p>
            <a:pPr lvl="2">
              <a:defRPr/>
            </a:pPr>
            <a:r>
              <a:rPr lang="en-US" sz="2000">
                <a:ea typeface="+mn-ea"/>
                <a:cs typeface="Times" charset="0"/>
              </a:rPr>
              <a:t>You</a:t>
            </a:r>
            <a:r>
              <a:rPr lang="en-GB" sz="2000">
                <a:ea typeface="+mn-ea"/>
                <a:cs typeface="Times" charset="0"/>
              </a:rPr>
              <a:t> want to avoid multiple inheritance. </a:t>
            </a:r>
          </a:p>
          <a:p>
            <a:pPr lvl="2">
              <a:defRPr/>
            </a:pPr>
            <a:r>
              <a:rPr lang="en-GB" sz="2000">
                <a:ea typeface="+mn-ea"/>
                <a:cs typeface="Times" charset="0"/>
              </a:rPr>
              <a:t>You cannot allow an instance to change class</a:t>
            </a:r>
            <a:r>
              <a:rPr lang="en-US" sz="180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000" b="1" i="1">
                <a:ea typeface="+mn-ea"/>
              </a:rPr>
              <a:t>Solution</a:t>
            </a:r>
            <a:r>
              <a:rPr lang="en-US" sz="2000" i="1">
                <a:ea typeface="+mn-ea"/>
              </a:rPr>
              <a:t>:</a:t>
            </a:r>
            <a:endParaRPr lang="en-US" sz="2000">
              <a:ea typeface="+mn-ea"/>
            </a:endParaRPr>
          </a:p>
          <a:p>
            <a:pPr marL="0" indent="0" algn="just">
              <a:lnSpc>
                <a:spcPct val="90000"/>
              </a:lnSpc>
              <a:defRPr/>
            </a:pPr>
            <a:endParaRPr lang="en-US" sz="2000">
              <a:ea typeface="+mn-ea"/>
              <a:cs typeface="+mn-cs"/>
            </a:endParaRPr>
          </a:p>
        </p:txBody>
      </p:sp>
      <p:pic>
        <p:nvPicPr>
          <p:cNvPr id="209001" name="Picture 1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3429000"/>
            <a:ext cx="5029200" cy="20923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E616377-2B6F-4FFF-8248-C314F3014DAF}" type="slidenum">
              <a:rPr lang="en-US"/>
              <a:pPr/>
              <a:t>11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Player-Role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z="2000">
                <a:ea typeface="+mn-ea"/>
                <a:cs typeface="+mn-cs"/>
              </a:rPr>
              <a:t>Example 1:</a:t>
            </a:r>
          </a:p>
        </p:txBody>
      </p:sp>
      <p:pic>
        <p:nvPicPr>
          <p:cNvPr id="279592" name="Picture 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287588"/>
            <a:ext cx="7620000" cy="20558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3CC649B-7AAC-4B64-9F03-94FBD252EB5A}" type="slidenum">
              <a:rPr lang="en-US"/>
              <a:pPr/>
              <a:t>12</a:t>
            </a:fld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Player-Role</a:t>
            </a:r>
          </a:p>
        </p:txBody>
      </p:sp>
      <p:sp>
        <p:nvSpPr>
          <p:cNvPr id="286728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z="2000">
                <a:ea typeface="+mn-ea"/>
                <a:cs typeface="+mn-cs"/>
              </a:rPr>
              <a:t>Example 2:</a:t>
            </a:r>
          </a:p>
        </p:txBody>
      </p:sp>
      <p:pic>
        <p:nvPicPr>
          <p:cNvPr id="286733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319338"/>
            <a:ext cx="8001000" cy="17192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A33A90E-FC53-42A0-9671-B9AA43011B6F}" type="slidenum">
              <a:rPr lang="en-US"/>
              <a:pPr/>
              <a:t>13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Singleton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Pattern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  <a:defRPr/>
            </a:pPr>
            <a:r>
              <a:rPr lang="en-GB" b="1" i="1">
                <a:ea typeface="+mn-ea"/>
                <a:cs typeface="Times" charset="0"/>
              </a:rPr>
              <a:t>Context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It is very common to find classes for which only one instance should exist</a:t>
            </a:r>
            <a:r>
              <a:rPr lang="en-US">
                <a:ea typeface="+mn-ea"/>
                <a:cs typeface="Times" charset="0"/>
              </a:rPr>
              <a:t> </a:t>
            </a:r>
            <a:r>
              <a:rPr lang="en-GB">
                <a:ea typeface="+mn-ea"/>
                <a:cs typeface="Times" charset="0"/>
              </a:rPr>
              <a:t>(</a:t>
            </a:r>
            <a:r>
              <a:rPr lang="en-GB" i="1">
                <a:ea typeface="+mn-ea"/>
                <a:cs typeface="Times" charset="0"/>
              </a:rPr>
              <a:t>singleton)</a:t>
            </a:r>
            <a:r>
              <a:rPr lang="en-US">
                <a:ea typeface="+mn-ea"/>
              </a:rPr>
              <a:t> </a:t>
            </a:r>
          </a:p>
          <a:p>
            <a:pPr lvl="1">
              <a:defRPr/>
            </a:pPr>
            <a:r>
              <a:rPr lang="en-GB" b="1" i="1">
                <a:ea typeface="+mn-ea"/>
                <a:cs typeface="Times" charset="0"/>
              </a:rPr>
              <a:t>Problem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>
                <a:ea typeface="+mn-ea"/>
                <a:cs typeface="Times" charset="0"/>
              </a:rPr>
              <a:t>How do you ensure that it is never possible to create more than one instance of a singleton class?</a:t>
            </a:r>
            <a:r>
              <a:rPr lang="en-US">
                <a:ea typeface="+mn-ea"/>
              </a:rPr>
              <a:t> </a:t>
            </a:r>
          </a:p>
          <a:p>
            <a:pPr lvl="1">
              <a:defRPr/>
            </a:pPr>
            <a:r>
              <a:rPr lang="en-GB" b="1" i="1">
                <a:ea typeface="+mn-ea"/>
                <a:cs typeface="Times" charset="0"/>
              </a:rPr>
              <a:t>Forces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>
                <a:ea typeface="+mn-ea"/>
                <a:cs typeface="Times" charset="0"/>
              </a:rPr>
              <a:t>The use of a public constructor cannot guarantee that no more than one instance will be created.</a:t>
            </a:r>
            <a:r>
              <a:rPr lang="en-US">
                <a:ea typeface="+mn-ea"/>
              </a:rPr>
              <a:t> </a:t>
            </a:r>
          </a:p>
          <a:p>
            <a:pPr lvl="2">
              <a:defRPr/>
            </a:pPr>
            <a:r>
              <a:rPr lang="en-GB">
                <a:ea typeface="+mn-ea"/>
                <a:cs typeface="Times" charset="0"/>
              </a:rPr>
              <a:t>The singleton instance must also be accessible to all classes that require it</a:t>
            </a:r>
            <a:r>
              <a:rPr lang="en-US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F886FCD-7749-4787-8E45-D93255770DBD}" type="slidenum">
              <a:rPr lang="en-US"/>
              <a:pPr/>
              <a:t>14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Singleton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000" b="1" i="1">
                <a:ea typeface="+mn-ea"/>
              </a:rPr>
              <a:t>Solution:</a:t>
            </a:r>
          </a:p>
        </p:txBody>
      </p:sp>
      <p:pic>
        <p:nvPicPr>
          <p:cNvPr id="213023" name="Picture 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981200"/>
            <a:ext cx="6324600" cy="37496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1E64677-F008-4249-BAAC-A14E9D5E74A9}" type="slidenum">
              <a:rPr lang="en-US"/>
              <a:pPr/>
              <a:t>15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The Observer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Pattern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defRPr/>
            </a:pPr>
            <a:r>
              <a:rPr lang="en-GB" b="1" i="1">
                <a:ea typeface="+mn-ea"/>
                <a:cs typeface="Times" charset="0"/>
              </a:rPr>
              <a:t>Context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When an association is created between two classes, the code for the classes becomes inseparable.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>
                <a:ea typeface="+mn-ea"/>
                <a:cs typeface="Times" charset="0"/>
              </a:rPr>
              <a:t>I</a:t>
            </a:r>
            <a:r>
              <a:rPr lang="en-GB">
                <a:ea typeface="+mn-ea"/>
                <a:cs typeface="Times" charset="0"/>
              </a:rPr>
              <a:t>f you want to reuse one class, then you also have to reuse the other.</a:t>
            </a:r>
            <a:endParaRPr lang="en-US">
              <a:ea typeface="+mn-ea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b="1" i="1">
                <a:ea typeface="+mn-ea"/>
                <a:cs typeface="Times" charset="0"/>
              </a:rPr>
              <a:t>Problem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How do you reduce the interconnection between classes, especially between classes that belong to different modules or subsystems</a:t>
            </a:r>
            <a:r>
              <a:rPr lang="en-US">
                <a:ea typeface="+mn-ea"/>
              </a:rPr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en-GB" b="1" i="1">
                <a:ea typeface="+mn-ea"/>
                <a:cs typeface="Times" charset="0"/>
              </a:rPr>
              <a:t>Forces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You want to maximize the flexibility of the system to the greatest extent possible</a:t>
            </a:r>
            <a:r>
              <a:rPr lang="en-US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592B0C6-2C02-4FBE-B526-141D1AA89EDE}" type="slidenum">
              <a:rPr lang="en-US"/>
              <a:pPr/>
              <a:t>16</a:t>
            </a:fld>
            <a:endParaRPr lang="en-US"/>
          </a:p>
        </p:txBody>
      </p:sp>
      <p:pic>
        <p:nvPicPr>
          <p:cNvPr id="217097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600200"/>
            <a:ext cx="5410200" cy="4314825"/>
          </a:xfrm>
        </p:spPr>
      </p:pic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Observer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000" b="1" i="1">
                <a:ea typeface="+mn-ea"/>
              </a:rPr>
              <a:t>Solution:</a:t>
            </a:r>
            <a:endParaRPr lang="en-US" sz="2000"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1F6A517-EB8E-4F7F-9B15-0B5D0C8FEB4A}" type="slidenum">
              <a:rPr lang="en-US"/>
              <a:pPr/>
              <a:t>17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Delegation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Pattern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defRPr/>
            </a:pPr>
            <a:r>
              <a:rPr lang="en-GB" b="1" i="1">
                <a:ea typeface="+mn-ea"/>
                <a:cs typeface="Times" charset="0"/>
              </a:rPr>
              <a:t>Context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You are designing a method in a class</a:t>
            </a:r>
          </a:p>
          <a:p>
            <a:pPr lvl="2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You realize that another class has a method which provides the required service</a:t>
            </a:r>
            <a:r>
              <a:rPr lang="en-US">
                <a:ea typeface="+mn-ea"/>
              </a:rPr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en-US">
                <a:ea typeface="+mn-ea"/>
                <a:cs typeface="Times" charset="0"/>
              </a:rPr>
              <a:t>Inheritance</a:t>
            </a:r>
            <a:r>
              <a:rPr lang="en-GB">
                <a:ea typeface="+mn-ea"/>
                <a:cs typeface="Times" charset="0"/>
              </a:rPr>
              <a:t> is not appropriate </a:t>
            </a:r>
          </a:p>
          <a:p>
            <a:pPr lvl="3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E.g. because the isa rule does not apply</a:t>
            </a:r>
            <a:r>
              <a:rPr lang="en-US">
                <a:ea typeface="+mn-ea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b="1" i="1">
                <a:ea typeface="+mn-ea"/>
                <a:cs typeface="Times" charset="0"/>
              </a:rPr>
              <a:t>Problem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How can you most effectively make use of a method that already exists in the other class?</a:t>
            </a:r>
            <a:r>
              <a:rPr lang="en-US">
                <a:ea typeface="+mn-ea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b="1" i="1">
                <a:ea typeface="+mn-ea"/>
                <a:cs typeface="Times" charset="0"/>
              </a:rPr>
              <a:t>Forces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en-GB">
                <a:ea typeface="+mn-ea"/>
                <a:cs typeface="Times" charset="0"/>
              </a:rPr>
              <a:t>You want to minimize development cost by reusing methods</a:t>
            </a:r>
            <a:r>
              <a:rPr lang="en-US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8638F79-E346-4200-9C16-B03A98DC4541}" type="slidenum">
              <a:rPr lang="en-US"/>
              <a:pPr/>
              <a:t>18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Delegation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3695700" cy="4800600"/>
          </a:xfrm>
        </p:spPr>
        <p:txBody>
          <a:bodyPr/>
          <a:lstStyle/>
          <a:p>
            <a:pPr lvl="1">
              <a:defRPr/>
            </a:pPr>
            <a:r>
              <a:rPr lang="en-US" sz="2000" b="1" i="1">
                <a:ea typeface="+mn-ea"/>
              </a:rPr>
              <a:t>Solution:</a:t>
            </a:r>
          </a:p>
        </p:txBody>
      </p:sp>
      <p:pic>
        <p:nvPicPr>
          <p:cNvPr id="221343" name="Picture 15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05000"/>
            <a:ext cx="7010400" cy="38671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CED15EA-2D2D-4069-8C35-5D94EB79D0B1}" type="slidenum">
              <a:rPr lang="en-US"/>
              <a:pPr/>
              <a:t>19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Delegation</a:t>
            </a:r>
          </a:p>
        </p:txBody>
      </p:sp>
      <p:sp>
        <p:nvSpPr>
          <p:cNvPr id="275520" name="Rectangle 64"/>
          <p:cNvSpPr>
            <a:spLocks noChangeArrowheads="1"/>
          </p:cNvSpPr>
          <p:nvPr/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b="1">
                <a:latin typeface="Times" charset="0"/>
                <a:ea typeface="ＭＳ Ｐゴシック" charset="0"/>
              </a:rPr>
              <a:t>Example:</a:t>
            </a:r>
          </a:p>
        </p:txBody>
      </p:sp>
      <p:pic>
        <p:nvPicPr>
          <p:cNvPr id="275525" name="Picture 6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443163"/>
            <a:ext cx="7543800" cy="265588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80BE95A-A154-4AB5-B648-6AF9F6BF75C9}" type="slidenum">
              <a:rPr lang="en-US"/>
              <a:pPr/>
              <a:t>2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Introduction to Patterns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defRPr/>
            </a:pPr>
            <a:r>
              <a:rPr lang="en-US" sz="2000" dirty="0">
                <a:ea typeface="+mn-ea"/>
                <a:cs typeface="Times" charset="0"/>
              </a:rPr>
              <a:t>The recurring aspects of designs are called </a:t>
            </a:r>
            <a:r>
              <a:rPr lang="en-US" sz="2000" i="1" dirty="0">
                <a:ea typeface="+mn-ea"/>
                <a:cs typeface="Times" charset="0"/>
              </a:rPr>
              <a:t>design patterns.</a:t>
            </a:r>
            <a:r>
              <a:rPr lang="en-US" sz="2000" dirty="0">
                <a:ea typeface="+mn-ea"/>
                <a:cs typeface="+mn-cs"/>
              </a:rPr>
              <a:t> </a:t>
            </a:r>
          </a:p>
          <a:p>
            <a:pPr lvl="1" algn="just">
              <a:defRPr/>
            </a:pPr>
            <a:r>
              <a:rPr lang="en-US" sz="2000" dirty="0">
                <a:ea typeface="+mn-ea"/>
                <a:cs typeface="Times" charset="0"/>
              </a:rPr>
              <a:t>A </a:t>
            </a:r>
            <a:r>
              <a:rPr lang="en-US" sz="2000" i="1" dirty="0">
                <a:ea typeface="+mn-ea"/>
                <a:cs typeface="Times" charset="0"/>
              </a:rPr>
              <a:t>pattern</a:t>
            </a:r>
            <a:r>
              <a:rPr lang="en-US" sz="2000" dirty="0">
                <a:ea typeface="+mn-ea"/>
                <a:cs typeface="Times" charset="0"/>
              </a:rPr>
              <a:t> is the outline of a reusable solution to a general problem encountered in a particular context</a:t>
            </a:r>
            <a:r>
              <a:rPr lang="en-US" sz="2000" dirty="0">
                <a:ea typeface="+mn-ea"/>
              </a:rPr>
              <a:t> </a:t>
            </a:r>
          </a:p>
          <a:p>
            <a:pPr lvl="1" algn="just">
              <a:defRPr/>
            </a:pPr>
            <a:r>
              <a:rPr lang="en-US" sz="2000" dirty="0">
                <a:ea typeface="+mn-ea"/>
                <a:cs typeface="Times" charset="0"/>
              </a:rPr>
              <a:t>Many of them have been systematically documented for all software developers to use</a:t>
            </a:r>
            <a:r>
              <a:rPr lang="en-US" sz="2000" dirty="0">
                <a:ea typeface="+mn-ea"/>
              </a:rPr>
              <a:t> </a:t>
            </a:r>
          </a:p>
          <a:p>
            <a:pPr lvl="1" algn="just">
              <a:defRPr/>
            </a:pPr>
            <a:r>
              <a:rPr lang="en-US" sz="2000" dirty="0">
                <a:ea typeface="+mn-ea"/>
                <a:cs typeface="Times" charset="0"/>
              </a:rPr>
              <a:t>A good pattern should</a:t>
            </a:r>
          </a:p>
          <a:p>
            <a:pPr lvl="2" algn="just">
              <a:defRPr/>
            </a:pPr>
            <a:r>
              <a:rPr lang="en-US" sz="2000" dirty="0">
                <a:ea typeface="+mn-ea"/>
                <a:cs typeface="Times" charset="0"/>
              </a:rPr>
              <a:t>Be as general as possible</a:t>
            </a:r>
          </a:p>
          <a:p>
            <a:pPr lvl="2" algn="just">
              <a:defRPr/>
            </a:pPr>
            <a:r>
              <a:rPr lang="en-US" sz="2000" dirty="0">
                <a:ea typeface="+mn-ea"/>
                <a:cs typeface="Times" charset="0"/>
              </a:rPr>
              <a:t>Contain a solution that has been proven to effectively solve the problem in the indicated context. </a:t>
            </a:r>
          </a:p>
          <a:p>
            <a:pPr lvl="1" algn="just">
              <a:buFontTx/>
              <a:buNone/>
              <a:defRPr/>
            </a:pPr>
            <a:r>
              <a:rPr lang="en-US" sz="2000" i="1" dirty="0">
                <a:ea typeface="+mn-ea"/>
                <a:cs typeface="Times" charset="0"/>
              </a:rPr>
              <a:t>Studying patterns is an effective way to learn from the experience of others</a:t>
            </a:r>
            <a:r>
              <a:rPr lang="en-US" sz="2000" i="1" dirty="0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238E900-A339-43CC-9E98-5C16BDDEC717}" type="slidenum">
              <a:rPr lang="en-US"/>
              <a:pPr/>
              <a:t>20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Adapter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Pattern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GB" sz="2000" b="1" i="1" dirty="0">
                <a:ea typeface="+mn-ea"/>
                <a:cs typeface="Times" charset="0"/>
              </a:rPr>
              <a:t>Context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000" dirty="0">
                <a:ea typeface="+mn-ea"/>
                <a:cs typeface="Times" charset="0"/>
              </a:rPr>
              <a:t>You are building an inheritance hierarchy and want to incorporate  into it an existing class. </a:t>
            </a:r>
          </a:p>
          <a:p>
            <a:pPr lvl="2">
              <a:lnSpc>
                <a:spcPct val="90000"/>
              </a:lnSpc>
              <a:defRPr/>
            </a:pPr>
            <a:r>
              <a:rPr lang="en-GB" sz="2000" dirty="0">
                <a:ea typeface="+mn-ea"/>
                <a:cs typeface="Times" charset="0"/>
              </a:rPr>
              <a:t>The reused class is also often already part of its own inheritance hierarchy.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sz="2000" b="1" i="1" dirty="0">
                <a:ea typeface="+mn-ea"/>
                <a:cs typeface="Times" charset="0"/>
              </a:rPr>
              <a:t>Problem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z="2000" dirty="0">
                <a:ea typeface="+mn-ea"/>
                <a:cs typeface="Times" charset="0"/>
              </a:rPr>
              <a:t>How </a:t>
            </a:r>
            <a:r>
              <a:rPr lang="en-US" sz="2000" dirty="0">
                <a:ea typeface="+mn-ea"/>
                <a:cs typeface="Times" charset="0"/>
              </a:rPr>
              <a:t>to</a:t>
            </a:r>
            <a:r>
              <a:rPr lang="en-GB" sz="2000" dirty="0">
                <a:ea typeface="+mn-ea"/>
                <a:cs typeface="Times" charset="0"/>
              </a:rPr>
              <a:t> obtain the power of polymorphism when reusing a class whose methods</a:t>
            </a:r>
          </a:p>
          <a:p>
            <a:pPr lvl="3" algn="just">
              <a:lnSpc>
                <a:spcPct val="90000"/>
              </a:lnSpc>
              <a:defRPr/>
            </a:pPr>
            <a:r>
              <a:rPr lang="en-GB" sz="1800" dirty="0">
                <a:ea typeface="+mn-ea"/>
                <a:cs typeface="Times" charset="0"/>
              </a:rPr>
              <a:t>have the same function</a:t>
            </a:r>
          </a:p>
          <a:p>
            <a:pPr lvl="3" algn="just">
              <a:lnSpc>
                <a:spcPct val="90000"/>
              </a:lnSpc>
              <a:defRPr/>
            </a:pPr>
            <a:r>
              <a:rPr lang="en-GB" sz="1800" dirty="0">
                <a:ea typeface="+mn-ea"/>
                <a:cs typeface="Times" charset="0"/>
              </a:rPr>
              <a:t>but </a:t>
            </a:r>
            <a:r>
              <a:rPr lang="en-GB" sz="1800" i="1" dirty="0">
                <a:ea typeface="+mn-ea"/>
                <a:cs typeface="Times" charset="0"/>
              </a:rPr>
              <a:t>not</a:t>
            </a:r>
            <a:r>
              <a:rPr lang="en-GB" sz="1800" dirty="0">
                <a:ea typeface="+mn-ea"/>
                <a:cs typeface="Times" charset="0"/>
              </a:rPr>
              <a:t> the same signature</a:t>
            </a:r>
          </a:p>
          <a:p>
            <a:pPr lvl="2" algn="just">
              <a:lnSpc>
                <a:spcPct val="90000"/>
              </a:lnSpc>
              <a:buFontTx/>
              <a:buNone/>
              <a:defRPr/>
            </a:pPr>
            <a:r>
              <a:rPr lang="en-GB" sz="2000" dirty="0">
                <a:ea typeface="+mn-ea"/>
                <a:cs typeface="Times" charset="0"/>
              </a:rPr>
              <a:t>	as the other methods in the hierarchy?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sz="2000" b="1" i="1" dirty="0">
                <a:ea typeface="+mn-ea"/>
                <a:cs typeface="Times" charset="0"/>
              </a:rPr>
              <a:t>Forces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z="2000" dirty="0">
                <a:ea typeface="+mn-ea"/>
                <a:cs typeface="Times" charset="0"/>
              </a:rPr>
              <a:t>You do not have access to multiple inheritance or you do not want to use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B514BA9-19AF-428E-A5C3-1725766C1F1A}" type="slidenum">
              <a:rPr lang="en-US"/>
              <a:pPr/>
              <a:t>21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Adapter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6300" y="1371600"/>
            <a:ext cx="3695700" cy="4800600"/>
          </a:xfrm>
        </p:spPr>
        <p:txBody>
          <a:bodyPr/>
          <a:lstStyle/>
          <a:p>
            <a:pPr lvl="1">
              <a:defRPr/>
            </a:pPr>
            <a:r>
              <a:rPr lang="en-US" sz="2000" b="1" i="1">
                <a:ea typeface="+mn-ea"/>
                <a:cs typeface="Times" charset="0"/>
              </a:rPr>
              <a:t>Solution:</a:t>
            </a:r>
            <a:endParaRPr lang="en-US" sz="2000">
              <a:ea typeface="+mn-ea"/>
              <a:cs typeface="Times" charset="0"/>
            </a:endParaRPr>
          </a:p>
        </p:txBody>
      </p:sp>
      <p:pic>
        <p:nvPicPr>
          <p:cNvPr id="225358" name="Picture 7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057400"/>
            <a:ext cx="6096000" cy="298767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E82281B-B774-4392-AACB-113FBBF8A4AF}" type="slidenum">
              <a:rPr lang="en-US"/>
              <a:pPr/>
              <a:t>22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Adapter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z="2000">
                <a:ea typeface="+mn-ea"/>
                <a:cs typeface="+mn-cs"/>
              </a:rPr>
              <a:t>Example:</a:t>
            </a:r>
          </a:p>
        </p:txBody>
      </p:sp>
      <p:pic>
        <p:nvPicPr>
          <p:cNvPr id="278572" name="Picture 4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05000"/>
            <a:ext cx="6629400" cy="31781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CF22EE7-741A-49B3-B20F-FF2401184649}" type="slidenum">
              <a:rPr lang="en-US"/>
              <a:pPr/>
              <a:t>23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Façade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Pattern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sz="2000" b="1" i="1">
                <a:ea typeface="+mn-ea"/>
                <a:cs typeface="Times" charset="0"/>
              </a:rPr>
              <a:t>Context</a:t>
            </a:r>
            <a:r>
              <a:rPr lang="en-GB" sz="200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>
                <a:ea typeface="+mn-ea"/>
                <a:cs typeface="Times" charset="0"/>
              </a:rPr>
              <a:t>Often, an application contains several complex packages. </a:t>
            </a:r>
          </a:p>
          <a:p>
            <a:pPr lvl="2">
              <a:defRPr/>
            </a:pPr>
            <a:r>
              <a:rPr lang="en-GB" sz="2000">
                <a:ea typeface="+mn-ea"/>
                <a:cs typeface="Times" charset="0"/>
              </a:rPr>
              <a:t>A programmer working with such packages has to manipulate many different classes</a:t>
            </a:r>
            <a:r>
              <a:rPr lang="en-US" sz="200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000" b="1" i="1">
                <a:ea typeface="+mn-ea"/>
                <a:cs typeface="Times" charset="0"/>
              </a:rPr>
              <a:t>Problem</a:t>
            </a:r>
            <a:r>
              <a:rPr lang="en-GB" sz="200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>
                <a:ea typeface="+mn-ea"/>
                <a:cs typeface="Times" charset="0"/>
              </a:rPr>
              <a:t>How do you simplify the view that programmers have of a complex package?</a:t>
            </a:r>
            <a:r>
              <a:rPr lang="en-US" sz="2000">
                <a:ea typeface="+mn-ea"/>
                <a:cs typeface="Times" charset="0"/>
              </a:rPr>
              <a:t> </a:t>
            </a:r>
          </a:p>
          <a:p>
            <a:pPr lvl="1" algn="just">
              <a:defRPr/>
            </a:pPr>
            <a:r>
              <a:rPr lang="en-GB" sz="2000" b="1" i="1">
                <a:ea typeface="+mn-ea"/>
                <a:cs typeface="Times" charset="0"/>
              </a:rPr>
              <a:t>Forces</a:t>
            </a:r>
            <a:r>
              <a:rPr lang="en-GB" sz="2000">
                <a:ea typeface="+mn-ea"/>
                <a:cs typeface="Times" charset="0"/>
              </a:rPr>
              <a:t>: </a:t>
            </a:r>
          </a:p>
          <a:p>
            <a:pPr lvl="2" algn="just">
              <a:defRPr/>
            </a:pPr>
            <a:r>
              <a:rPr lang="en-GB" sz="2000">
                <a:ea typeface="+mn-ea"/>
                <a:cs typeface="Times" charset="0"/>
              </a:rPr>
              <a:t>It is hard for a programmer to understand and use an entire subsystem </a:t>
            </a:r>
          </a:p>
          <a:p>
            <a:pPr lvl="2" algn="just">
              <a:defRPr/>
            </a:pPr>
            <a:r>
              <a:rPr lang="en-GB" sz="2000">
                <a:ea typeface="+mn-ea"/>
                <a:cs typeface="Times" charset="0"/>
              </a:rPr>
              <a:t>If several different application classes call methods of the complex package, then any modifications made to the package will necessitate a complete review of all these classes.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99C1F1C-EF57-410A-8681-A43E9091278E}" type="slidenum">
              <a:rPr lang="en-US"/>
              <a:pPr/>
              <a:t>24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Façade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71600"/>
            <a:ext cx="3695700" cy="4800600"/>
          </a:xfrm>
        </p:spPr>
        <p:txBody>
          <a:bodyPr/>
          <a:lstStyle/>
          <a:p>
            <a:pPr lvl="1">
              <a:defRPr/>
            </a:pPr>
            <a:r>
              <a:rPr lang="en-US" sz="2000" b="1" i="1">
                <a:ea typeface="+mn-ea"/>
                <a:cs typeface="Times" charset="0"/>
              </a:rPr>
              <a:t>Solution:</a:t>
            </a:r>
          </a:p>
        </p:txBody>
      </p:sp>
      <p:pic>
        <p:nvPicPr>
          <p:cNvPr id="22938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905000"/>
            <a:ext cx="6400800" cy="404177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F96546A-7AB1-49DC-A172-70AFB027E771}" type="slidenum">
              <a:rPr lang="en-US"/>
              <a:pPr/>
              <a:t>25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The Read-only Interface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Pattern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sz="2000" b="1" i="1">
                <a:ea typeface="+mn-ea"/>
                <a:cs typeface="Times" charset="0"/>
              </a:rPr>
              <a:t>Context</a:t>
            </a:r>
            <a:r>
              <a:rPr lang="en-GB" sz="2000">
                <a:ea typeface="+mn-ea"/>
                <a:cs typeface="Times" charset="0"/>
              </a:rPr>
              <a:t>: </a:t>
            </a:r>
            <a:endParaRPr lang="en-US" sz="2000"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sz="2000">
                <a:ea typeface="+mn-ea"/>
                <a:cs typeface="Times" charset="0"/>
              </a:rPr>
              <a:t>You sometimes want certain privileged classes to be able to modify attributes of objects that are otherwise immutable</a:t>
            </a:r>
            <a:r>
              <a:rPr lang="en-US" sz="2000">
                <a:ea typeface="+mn-ea"/>
                <a:cs typeface="Times" charset="0"/>
              </a:rPr>
              <a:t> </a:t>
            </a:r>
          </a:p>
          <a:p>
            <a:pPr lvl="1" algn="just">
              <a:defRPr/>
            </a:pPr>
            <a:r>
              <a:rPr lang="en-GB" sz="2000" b="1" i="1">
                <a:ea typeface="+mn-ea"/>
                <a:cs typeface="Times" charset="0"/>
              </a:rPr>
              <a:t>Problem</a:t>
            </a:r>
            <a:r>
              <a:rPr lang="en-GB" sz="2000">
                <a:ea typeface="+mn-ea"/>
                <a:cs typeface="Times" charset="0"/>
              </a:rPr>
              <a:t>: </a:t>
            </a:r>
          </a:p>
          <a:p>
            <a:pPr lvl="2" algn="just">
              <a:defRPr/>
            </a:pPr>
            <a:r>
              <a:rPr lang="en-GB" sz="2000">
                <a:ea typeface="+mn-ea"/>
                <a:cs typeface="Times" charset="0"/>
              </a:rPr>
              <a:t>How do you create a situation where some classes see a class as read-only whereas others are able to make modifications?</a:t>
            </a:r>
          </a:p>
          <a:p>
            <a:pPr lvl="1">
              <a:defRPr/>
            </a:pPr>
            <a:r>
              <a:rPr lang="en-GB" sz="2000" b="1" i="1">
                <a:ea typeface="+mn-ea"/>
                <a:cs typeface="Times" charset="0"/>
              </a:rPr>
              <a:t>Forces</a:t>
            </a:r>
            <a:r>
              <a:rPr lang="en-GB" sz="200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>
                <a:ea typeface="+mn-ea"/>
                <a:cs typeface="Times" charset="0"/>
              </a:rPr>
              <a:t>Restricting access by using the </a:t>
            </a:r>
            <a:r>
              <a:rPr lang="en-GB" sz="2000" b="1">
                <a:latin typeface="Courier" charset="0"/>
                <a:ea typeface="+mn-ea"/>
                <a:cs typeface="Times" charset="0"/>
              </a:rPr>
              <a:t>public</a:t>
            </a:r>
            <a:r>
              <a:rPr lang="en-GB" sz="2000">
                <a:ea typeface="+mn-ea"/>
                <a:cs typeface="Times" charset="0"/>
              </a:rPr>
              <a:t>, </a:t>
            </a:r>
            <a:r>
              <a:rPr lang="en-GB" sz="2000" b="1">
                <a:latin typeface="Courier" charset="0"/>
                <a:ea typeface="+mn-ea"/>
                <a:cs typeface="Times" charset="0"/>
              </a:rPr>
              <a:t>protected</a:t>
            </a:r>
            <a:r>
              <a:rPr lang="en-GB" sz="2000">
                <a:ea typeface="+mn-ea"/>
                <a:cs typeface="Times" charset="0"/>
              </a:rPr>
              <a:t> and </a:t>
            </a:r>
            <a:r>
              <a:rPr lang="en-GB" sz="2000" b="1">
                <a:latin typeface="Courier" charset="0"/>
                <a:ea typeface="+mn-ea"/>
                <a:cs typeface="Times" charset="0"/>
              </a:rPr>
              <a:t>private</a:t>
            </a:r>
            <a:r>
              <a:rPr lang="en-GB" sz="2000">
                <a:ea typeface="+mn-ea"/>
                <a:cs typeface="Times" charset="0"/>
              </a:rPr>
              <a:t> keywords is not adequately selective. </a:t>
            </a:r>
          </a:p>
          <a:p>
            <a:pPr lvl="2">
              <a:defRPr/>
            </a:pPr>
            <a:r>
              <a:rPr lang="en-GB" sz="2000">
                <a:ea typeface="+mn-ea"/>
                <a:cs typeface="Times" charset="0"/>
              </a:rPr>
              <a:t>Making access </a:t>
            </a:r>
            <a:r>
              <a:rPr lang="en-GB" sz="2000" b="1">
                <a:latin typeface="Courier" charset="0"/>
                <a:ea typeface="+mn-ea"/>
                <a:cs typeface="Times" charset="0"/>
              </a:rPr>
              <a:t>public</a:t>
            </a:r>
            <a:r>
              <a:rPr lang="en-GB" sz="2000">
                <a:ea typeface="+mn-ea"/>
                <a:cs typeface="Times" charset="0"/>
              </a:rPr>
              <a:t> makes it public for both reading and writing</a:t>
            </a:r>
            <a:r>
              <a:rPr lang="en-US" sz="2000"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33284AF-7958-42A6-A4F8-6BA97C6532AC}" type="slidenum">
              <a:rPr lang="en-US"/>
              <a:pPr/>
              <a:t>26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Read-only Interface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3695700" cy="4800600"/>
          </a:xfrm>
        </p:spPr>
        <p:txBody>
          <a:bodyPr/>
          <a:lstStyle/>
          <a:p>
            <a:pPr lvl="1">
              <a:defRPr/>
            </a:pPr>
            <a:r>
              <a:rPr lang="en-US" sz="2000" b="1" i="1">
                <a:ea typeface="+mn-ea"/>
                <a:cs typeface="Times" charset="0"/>
              </a:rPr>
              <a:t>Solution:</a:t>
            </a:r>
          </a:p>
        </p:txBody>
      </p:sp>
      <p:pic>
        <p:nvPicPr>
          <p:cNvPr id="235642" name="Picture 1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938338"/>
            <a:ext cx="6553200" cy="415766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AE06CE4-FB22-43FC-A143-35A536D4FC11}" type="slidenum">
              <a:rPr lang="en-US"/>
              <a:pPr/>
              <a:t>27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Read-only Interface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z="2000">
                <a:ea typeface="+mn-ea"/>
                <a:cs typeface="+mn-cs"/>
              </a:rPr>
              <a:t>Example:</a:t>
            </a:r>
          </a:p>
        </p:txBody>
      </p:sp>
      <p:pic>
        <p:nvPicPr>
          <p:cNvPr id="280620" name="Picture 4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371600"/>
            <a:ext cx="2047875" cy="45434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E318D65-4052-47A4-AF0A-2ADEAD48FE01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Difficulties and Risks When Creating Class Diagrams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GB" b="1" dirty="0">
                <a:ea typeface="+mn-ea"/>
                <a:cs typeface="Times" charset="0"/>
              </a:rPr>
              <a:t>Patterns are not a panacea</a:t>
            </a:r>
            <a:r>
              <a:rPr lang="en-GB" b="1" dirty="0">
                <a:ea typeface="+mn-ea"/>
                <a:cs typeface="Times New Roman" charset="0"/>
              </a:rPr>
              <a:t>:</a:t>
            </a:r>
            <a:r>
              <a:rPr lang="en-GB" dirty="0">
                <a:ea typeface="+mn-ea"/>
                <a:cs typeface="Times New Roman" charset="0"/>
              </a:rPr>
              <a:t> </a:t>
            </a:r>
          </a:p>
          <a:p>
            <a:pPr lvl="2" algn="just">
              <a:defRPr/>
            </a:pPr>
            <a:r>
              <a:rPr lang="en-GB" dirty="0">
                <a:ea typeface="+mn-ea"/>
                <a:cs typeface="Times" charset="0"/>
              </a:rPr>
              <a:t>Whenever you see an indication that a pattern should be applied, you might be tempted to blindly apply the pattern.</a:t>
            </a:r>
          </a:p>
          <a:p>
            <a:pPr lvl="2" algn="just">
              <a:defRPr/>
            </a:pPr>
            <a:r>
              <a:rPr lang="en-GB" dirty="0">
                <a:ea typeface="+mn-ea"/>
                <a:cs typeface="Times" charset="0"/>
              </a:rPr>
              <a:t>This can lead to unwise design decisions</a:t>
            </a:r>
            <a:r>
              <a:rPr lang="en-US" dirty="0">
                <a:ea typeface="+mn-ea"/>
                <a:cs typeface="Times New Roman" charset="0"/>
              </a:rPr>
              <a:t> </a:t>
            </a:r>
            <a:r>
              <a:rPr lang="en-GB" dirty="0">
                <a:ea typeface="+mn-ea"/>
                <a:cs typeface="Times New Roman" charset="0"/>
              </a:rPr>
              <a:t>. </a:t>
            </a:r>
          </a:p>
          <a:p>
            <a:pPr lvl="1">
              <a:defRPr/>
            </a:pPr>
            <a:r>
              <a:rPr lang="en-GB" i="1" dirty="0">
                <a:ea typeface="+mn-ea"/>
                <a:cs typeface="Times" charset="0"/>
              </a:rPr>
              <a:t>Resolution:</a:t>
            </a:r>
          </a:p>
          <a:p>
            <a:pPr lvl="2">
              <a:defRPr/>
            </a:pPr>
            <a:r>
              <a:rPr lang="en-GB" i="1" dirty="0">
                <a:ea typeface="+mn-ea"/>
                <a:cs typeface="Times" charset="0"/>
              </a:rPr>
              <a:t> Always understand in depth the forces that need to be balanced, and when other patterns better balance the forces. </a:t>
            </a:r>
            <a:endParaRPr lang="en-US" i="1" dirty="0">
              <a:ea typeface="+mn-ea"/>
              <a:cs typeface="Times" charset="0"/>
            </a:endParaRPr>
          </a:p>
          <a:p>
            <a:pPr lvl="2">
              <a:defRPr/>
            </a:pPr>
            <a:r>
              <a:rPr lang="en-US" i="1" dirty="0">
                <a:ea typeface="+mn-ea"/>
                <a:cs typeface="Times" charset="0"/>
              </a:rPr>
              <a:t>Make</a:t>
            </a:r>
            <a:r>
              <a:rPr lang="en-GB" i="1" dirty="0">
                <a:ea typeface="+mn-ea"/>
                <a:cs typeface="Times" charset="0"/>
              </a:rPr>
              <a:t> sure you justify each design decision carefully.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21F8097-ADCC-49E6-B323-83BED5A6FE86}" type="slidenum">
              <a:rPr lang="en-US"/>
              <a:pPr/>
              <a:t>29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Difficulties and Risks When Creating Class Diagrams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Times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>
                <a:ea typeface="+mn-ea"/>
                <a:cs typeface="Times" charset="0"/>
              </a:rPr>
              <a:t>Developing patterns is hard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Writing a good pattern takes considerable work. 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A poor pattern can be hard to apply correctly</a:t>
            </a:r>
          </a:p>
          <a:p>
            <a:pPr lvl="1">
              <a:defRPr/>
            </a:pPr>
            <a:r>
              <a:rPr lang="en-GB" i="1" dirty="0">
                <a:ea typeface="+mn-ea"/>
                <a:cs typeface="Times" charset="0"/>
              </a:rPr>
              <a:t>Resolution: </a:t>
            </a:r>
          </a:p>
          <a:p>
            <a:pPr lvl="2">
              <a:defRPr/>
            </a:pPr>
            <a:r>
              <a:rPr lang="en-GB" i="1" dirty="0">
                <a:ea typeface="+mn-ea"/>
                <a:cs typeface="Times" charset="0"/>
              </a:rPr>
              <a:t>Do not write patterns for others to use until you have considerable experience both in software design and in the use of patterns. </a:t>
            </a:r>
          </a:p>
          <a:p>
            <a:pPr lvl="2">
              <a:defRPr/>
            </a:pPr>
            <a:r>
              <a:rPr lang="en-GB" i="1" dirty="0">
                <a:ea typeface="+mn-ea"/>
                <a:cs typeface="Times" charset="0"/>
              </a:rPr>
              <a:t>Take an in-depth course on patterns.</a:t>
            </a:r>
            <a:endParaRPr lang="en-US" i="1" dirty="0"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i="1" dirty="0">
                <a:ea typeface="+mn-ea"/>
                <a:cs typeface="Times" charset="0"/>
              </a:rPr>
              <a:t>Iteratively refine your patterns, and have them peer reviewed at each iteration.</a:t>
            </a:r>
            <a:r>
              <a:rPr lang="en-US" dirty="0">
                <a:ea typeface="+mn-ea"/>
                <a:cs typeface="Times" charset="0"/>
              </a:rPr>
              <a:t>   </a:t>
            </a:r>
            <a:r>
              <a:rPr lang="en-GB" i="1" dirty="0">
                <a:ea typeface="+mn-ea"/>
                <a:cs typeface="Times" charset="0"/>
              </a:rPr>
              <a:t> </a:t>
            </a:r>
          </a:p>
          <a:p>
            <a:pPr marL="0" indent="0"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FBF8724-5B46-4618-8B7F-F993E00D1682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Pattern description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480060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/>
              <a:t>Context</a:t>
            </a:r>
            <a:r>
              <a:rPr lang="en-US" sz="2000" dirty="0"/>
              <a:t>: </a:t>
            </a:r>
          </a:p>
          <a:p>
            <a:pPr lvl="2" algn="just">
              <a:lnSpc>
                <a:spcPct val="90000"/>
              </a:lnSpc>
              <a:buFontTx/>
              <a:buChar char="•"/>
            </a:pPr>
            <a:r>
              <a:rPr lang="en-US" sz="2000" dirty="0"/>
              <a:t>The general situation in which the pattern applies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>
                <a:cs typeface="Times New Roman" pitchFamily="18" charset="0"/>
              </a:rPr>
              <a:t>Problem</a:t>
            </a:r>
            <a:r>
              <a:rPr lang="en-US" sz="2000" dirty="0">
                <a:cs typeface="Times New Roman" pitchFamily="18" charset="0"/>
              </a:rPr>
              <a:t>: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 short sentence or two raising the main difficulty.</a:t>
            </a:r>
            <a:endParaRPr lang="en-GB" sz="2000" dirty="0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/>
              <a:t>Forces</a:t>
            </a:r>
            <a:r>
              <a:rPr lang="en-US" sz="2000" dirty="0"/>
              <a:t>: </a:t>
            </a:r>
          </a:p>
          <a:p>
            <a:pPr lvl="2" algn="just">
              <a:lnSpc>
                <a:spcPct val="90000"/>
              </a:lnSpc>
              <a:buFontTx/>
              <a:buChar char="•"/>
            </a:pPr>
            <a:r>
              <a:rPr lang="en-US" sz="2000" dirty="0"/>
              <a:t>The issues or concerns to consider when solving the problem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/>
              <a:t>Solution</a:t>
            </a:r>
            <a:r>
              <a:rPr lang="en-US" sz="2000" dirty="0"/>
              <a:t>: </a:t>
            </a:r>
          </a:p>
          <a:p>
            <a:pPr lvl="2" algn="just">
              <a:lnSpc>
                <a:spcPct val="90000"/>
              </a:lnSpc>
              <a:buFontTx/>
              <a:buChar char="•"/>
            </a:pPr>
            <a:r>
              <a:rPr lang="en-US" sz="2000" dirty="0"/>
              <a:t>The recommended way to solve the problem in the given context. </a:t>
            </a:r>
          </a:p>
          <a:p>
            <a:pPr lvl="3" algn="just">
              <a:lnSpc>
                <a:spcPct val="90000"/>
              </a:lnSpc>
              <a:buFontTx/>
              <a:buChar char="—"/>
            </a:pPr>
            <a:r>
              <a:rPr lang="ja-JP" altLang="en-US" sz="1800">
                <a:latin typeface="Arial" pitchFamily="34" charset="0"/>
              </a:rPr>
              <a:t>‘</a:t>
            </a:r>
            <a:r>
              <a:rPr lang="en-US" altLang="ja-JP" sz="1800" dirty="0"/>
              <a:t>to balance the forces</a:t>
            </a:r>
            <a:r>
              <a:rPr lang="ja-JP" altLang="en-US" sz="1800">
                <a:latin typeface="Arial" pitchFamily="34" charset="0"/>
              </a:rPr>
              <a:t>’</a:t>
            </a:r>
            <a:endParaRPr lang="en-US" altLang="ja-JP" sz="1800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 err="1"/>
              <a:t>Antipatterns</a:t>
            </a:r>
            <a:r>
              <a:rPr lang="en-US" sz="2000" dirty="0"/>
              <a:t>: (Optional)</a:t>
            </a:r>
          </a:p>
          <a:p>
            <a:pPr lvl="2" algn="just">
              <a:lnSpc>
                <a:spcPct val="90000"/>
              </a:lnSpc>
              <a:buFontTx/>
              <a:buChar char="•"/>
            </a:pPr>
            <a:r>
              <a:rPr lang="en-US" sz="2000" dirty="0"/>
              <a:t> Solutions that are inferior or do not work in this context.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/>
              <a:t>Related patterns</a:t>
            </a:r>
            <a:r>
              <a:rPr lang="en-US" sz="2000" dirty="0"/>
              <a:t>: (Optional) </a:t>
            </a:r>
          </a:p>
          <a:p>
            <a:pPr lvl="2" algn="just">
              <a:lnSpc>
                <a:spcPct val="90000"/>
              </a:lnSpc>
              <a:buFontTx/>
              <a:buChar char="•"/>
            </a:pPr>
            <a:r>
              <a:rPr lang="en-US" sz="2000" dirty="0"/>
              <a:t>Patterns that are similar to this pattern.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dirty="0"/>
              <a:t>References</a:t>
            </a:r>
            <a:r>
              <a:rPr lang="en-US" sz="2000" dirty="0"/>
              <a:t>:</a:t>
            </a:r>
          </a:p>
          <a:p>
            <a:pPr lvl="2" algn="just">
              <a:lnSpc>
                <a:spcPct val="90000"/>
              </a:lnSpc>
              <a:buFontTx/>
              <a:buChar char="•"/>
            </a:pPr>
            <a:r>
              <a:rPr lang="en-US" sz="2000" dirty="0"/>
              <a:t> Who developed or inspired the pattern.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2AC3684-43FD-470E-94E7-21B9E4916EAF}" type="slidenum">
              <a:rPr lang="en-US"/>
              <a:pPr/>
              <a:t>4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The Abstraction-Occurrence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Pattern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GB" sz="2000" b="1" i="1"/>
              <a:t>Context</a:t>
            </a:r>
            <a:r>
              <a:rPr lang="en-GB" sz="2000"/>
              <a:t>: </a:t>
            </a:r>
          </a:p>
          <a:p>
            <a:pPr lvl="2" algn="just"/>
            <a:r>
              <a:rPr lang="en-GB" sz="2000">
                <a:cs typeface="Times New Roman" pitchFamily="18" charset="0"/>
              </a:rPr>
              <a:t>Often in a domain model you find a set of related objects </a:t>
            </a:r>
            <a:r>
              <a:rPr lang="en-US" sz="2000">
                <a:cs typeface="Times New Roman" pitchFamily="18" charset="0"/>
              </a:rPr>
              <a:t>(</a:t>
            </a:r>
            <a:r>
              <a:rPr lang="en-GB" sz="2000" i="1">
                <a:cs typeface="Times New Roman" pitchFamily="18" charset="0"/>
              </a:rPr>
              <a:t>occurrences)</a:t>
            </a:r>
            <a:r>
              <a:rPr lang="en-GB" sz="2000">
                <a:cs typeface="Times New Roman" pitchFamily="18" charset="0"/>
              </a:rPr>
              <a:t>.</a:t>
            </a:r>
          </a:p>
          <a:p>
            <a:pPr lvl="2" algn="just"/>
            <a:r>
              <a:rPr lang="en-GB" sz="2000">
                <a:cs typeface="Times New Roman" pitchFamily="18" charset="0"/>
              </a:rPr>
              <a:t>The members of such a set share common information</a:t>
            </a:r>
          </a:p>
          <a:p>
            <a:pPr lvl="3" algn="just"/>
            <a:r>
              <a:rPr lang="en-GB" sz="1800">
                <a:cs typeface="Times New Roman" pitchFamily="18" charset="0"/>
              </a:rPr>
              <a:t>but also differ from each other in important ways.</a:t>
            </a:r>
          </a:p>
          <a:p>
            <a:pPr lvl="1" algn="just"/>
            <a:r>
              <a:rPr lang="en-GB" sz="2000" b="1" i="1"/>
              <a:t>Problem</a:t>
            </a:r>
            <a:r>
              <a:rPr lang="en-GB" sz="2000"/>
              <a:t>: </a:t>
            </a:r>
          </a:p>
          <a:p>
            <a:pPr lvl="2" algn="just"/>
            <a:r>
              <a:rPr lang="en-GB" sz="2000"/>
              <a:t>What is the best way to represent such sets of occurrences in a class diagram?</a:t>
            </a:r>
          </a:p>
          <a:p>
            <a:pPr lvl="1" algn="just"/>
            <a:r>
              <a:rPr lang="en-GB" sz="2000" b="1" i="1">
                <a:cs typeface="Times New Roman" pitchFamily="18" charset="0"/>
              </a:rPr>
              <a:t> </a:t>
            </a:r>
            <a:r>
              <a:rPr lang="en-GB" sz="2000" b="1" i="1"/>
              <a:t>Forces</a:t>
            </a:r>
            <a:r>
              <a:rPr lang="en-GB" sz="2000"/>
              <a:t>: </a:t>
            </a:r>
          </a:p>
          <a:p>
            <a:pPr lvl="2" algn="just"/>
            <a:r>
              <a:rPr lang="en-GB" sz="2000"/>
              <a:t>You want to represent the members of each set of occurrences without duplicating the common information</a:t>
            </a:r>
            <a:endParaRPr lang="en-GB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03BDD24-A000-4C5A-8716-E0AE247C7336}" type="slidenum">
              <a:rPr lang="en-US"/>
              <a:pPr/>
              <a:t>5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Abstraction-Occurrence 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algn="just">
              <a:lnSpc>
                <a:spcPct val="90000"/>
              </a:lnSpc>
              <a:defRPr/>
            </a:pPr>
            <a:r>
              <a:rPr lang="en-GB" sz="2000" b="1" i="1">
                <a:ea typeface="+mn-ea"/>
                <a:cs typeface="Times New Roman" charset="0"/>
              </a:rPr>
              <a:t>Solution:</a:t>
            </a:r>
            <a:endParaRPr lang="en-GB" sz="2000">
              <a:ea typeface="+mn-ea"/>
              <a:cs typeface="Times New Roman" charset="0"/>
            </a:endParaRPr>
          </a:p>
        </p:txBody>
      </p:sp>
      <p:pic>
        <p:nvPicPr>
          <p:cNvPr id="200776" name="Picture 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524000"/>
            <a:ext cx="4876800" cy="45037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2D7680E-03DD-46AF-873E-12A06EAD3F17}" type="slidenum">
              <a:rPr lang="en-US"/>
              <a:pPr/>
              <a:t>6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General Hierarchy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Pattern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800600"/>
          </a:xfrm>
        </p:spPr>
        <p:txBody>
          <a:bodyPr/>
          <a:lstStyle/>
          <a:p>
            <a:pPr lvl="1" algn="just">
              <a:defRPr/>
            </a:pPr>
            <a:r>
              <a:rPr lang="en-GB" sz="2000" b="1" i="1" dirty="0">
                <a:ea typeface="+mn-ea"/>
                <a:cs typeface="Times" charset="0"/>
              </a:rPr>
              <a:t>Context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 algn="just">
              <a:defRPr/>
            </a:pPr>
            <a:r>
              <a:rPr lang="en-US" sz="2000" dirty="0">
                <a:ea typeface="+mn-ea"/>
                <a:cs typeface="Times" charset="0"/>
              </a:rPr>
              <a:t>O</a:t>
            </a:r>
            <a:r>
              <a:rPr lang="en-GB" sz="2000" dirty="0" err="1">
                <a:ea typeface="+mn-ea"/>
                <a:cs typeface="Times" charset="0"/>
              </a:rPr>
              <a:t>bjects</a:t>
            </a:r>
            <a:r>
              <a:rPr lang="en-GB" sz="2000" dirty="0">
                <a:ea typeface="+mn-ea"/>
                <a:cs typeface="Times" charset="0"/>
              </a:rPr>
              <a:t> in a hierarchy can have one or more objects above them (superiors), </a:t>
            </a:r>
          </a:p>
          <a:p>
            <a:pPr lvl="3" algn="just">
              <a:defRPr/>
            </a:pPr>
            <a:r>
              <a:rPr lang="en-GB" sz="1800" dirty="0">
                <a:ea typeface="+mn-ea"/>
                <a:cs typeface="Times" charset="0"/>
              </a:rPr>
              <a:t>and one or more objects below them (subordinates). </a:t>
            </a:r>
          </a:p>
          <a:p>
            <a:pPr lvl="2" algn="just">
              <a:defRPr/>
            </a:pPr>
            <a:r>
              <a:rPr lang="en-GB" sz="2000" dirty="0">
                <a:ea typeface="+mn-ea"/>
                <a:cs typeface="Times" charset="0"/>
              </a:rPr>
              <a:t>Some objects cannot have any subordinates </a:t>
            </a:r>
            <a:endParaRPr lang="en-GB" sz="2000" dirty="0">
              <a:ea typeface="+mn-ea"/>
              <a:cs typeface="Times New Roman" charset="0"/>
            </a:endParaRPr>
          </a:p>
          <a:p>
            <a:pPr lvl="1" algn="just">
              <a:defRPr/>
            </a:pPr>
            <a:r>
              <a:rPr lang="en-GB" sz="2000" b="1" i="1" dirty="0">
                <a:ea typeface="+mn-ea"/>
                <a:cs typeface="Times" charset="0"/>
              </a:rPr>
              <a:t>Problem</a:t>
            </a:r>
            <a:r>
              <a:rPr lang="en-GB" sz="2000" dirty="0">
                <a:ea typeface="+mn-ea"/>
                <a:cs typeface="Times" charset="0"/>
              </a:rPr>
              <a:t>: </a:t>
            </a:r>
            <a:endParaRPr lang="en-US" sz="2000" dirty="0">
              <a:ea typeface="+mn-ea"/>
              <a:cs typeface="Times" charset="0"/>
            </a:endParaRPr>
          </a:p>
          <a:p>
            <a:pPr lvl="2" algn="just">
              <a:defRPr/>
            </a:pPr>
            <a:r>
              <a:rPr lang="en-GB" sz="2000" dirty="0">
                <a:ea typeface="+mn-ea"/>
                <a:cs typeface="Times" charset="0"/>
              </a:rPr>
              <a:t>How do </a:t>
            </a:r>
            <a:r>
              <a:rPr lang="en-GB" sz="2000" dirty="0" err="1">
                <a:ea typeface="+mn-ea"/>
                <a:cs typeface="Times" charset="0"/>
              </a:rPr>
              <a:t>yo</a:t>
            </a:r>
            <a:r>
              <a:rPr lang="en-US" sz="2000" dirty="0">
                <a:ea typeface="+mn-ea"/>
                <a:cs typeface="Times" charset="0"/>
              </a:rPr>
              <a:t>u represent</a:t>
            </a:r>
            <a:r>
              <a:rPr lang="en-GB" sz="2000" dirty="0">
                <a:ea typeface="+mn-ea"/>
                <a:cs typeface="Times" charset="0"/>
              </a:rPr>
              <a:t> a hierarchy of objects, in which some objects cannot have subordinates?</a:t>
            </a:r>
            <a:r>
              <a:rPr lang="en-US" sz="2000" dirty="0">
                <a:ea typeface="+mn-ea"/>
              </a:rPr>
              <a:t> </a:t>
            </a:r>
          </a:p>
          <a:p>
            <a:pPr lvl="1" algn="just">
              <a:defRPr/>
            </a:pPr>
            <a:r>
              <a:rPr lang="en-GB" sz="2000" b="1" i="1" dirty="0">
                <a:ea typeface="+mn-ea"/>
                <a:cs typeface="Times" charset="0"/>
              </a:rPr>
              <a:t>Forces</a:t>
            </a:r>
            <a:r>
              <a:rPr lang="en-GB" sz="2000" dirty="0">
                <a:ea typeface="+mn-ea"/>
                <a:cs typeface="Times" charset="0"/>
              </a:rPr>
              <a:t>: </a:t>
            </a:r>
          </a:p>
          <a:p>
            <a:pPr lvl="2" algn="just">
              <a:defRPr/>
            </a:pPr>
            <a:r>
              <a:rPr lang="en-GB" sz="2000" dirty="0">
                <a:ea typeface="+mn-ea"/>
                <a:cs typeface="Times" charset="0"/>
              </a:rPr>
              <a:t>You want a flexible way of representing the hierarchy </a:t>
            </a:r>
          </a:p>
          <a:p>
            <a:pPr lvl="3" algn="just">
              <a:defRPr/>
            </a:pPr>
            <a:r>
              <a:rPr lang="en-GB" sz="1800" dirty="0">
                <a:ea typeface="+mn-ea"/>
                <a:cs typeface="Times" charset="0"/>
              </a:rPr>
              <a:t>that prevents certain objects from having subordinates</a:t>
            </a:r>
          </a:p>
          <a:p>
            <a:pPr lvl="2" algn="just">
              <a:defRPr/>
            </a:pPr>
            <a:r>
              <a:rPr lang="en-GB" sz="2000" dirty="0">
                <a:ea typeface="+mn-ea"/>
                <a:cs typeface="Times" charset="0"/>
              </a:rPr>
              <a:t>All the objects have many common properties and operations</a:t>
            </a:r>
            <a:r>
              <a:rPr lang="en-US" sz="1800" dirty="0">
                <a:ea typeface="+mn-ea"/>
                <a:cs typeface="Times" charset="0"/>
              </a:rPr>
              <a:t> </a:t>
            </a:r>
            <a:endParaRPr lang="en-GB" sz="1800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F212848-A847-4046-8441-F61722AEF909}" type="slidenum">
              <a:rPr lang="en-US"/>
              <a:pPr/>
              <a:t>7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General Hierarchy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algn="just">
              <a:lnSpc>
                <a:spcPct val="90000"/>
              </a:lnSpc>
              <a:defRPr/>
            </a:pPr>
            <a:r>
              <a:rPr lang="en-US" sz="2000" b="1" i="1">
                <a:ea typeface="+mn-ea"/>
              </a:rPr>
              <a:t>Solution:</a:t>
            </a:r>
          </a:p>
        </p:txBody>
      </p:sp>
      <p:pic>
        <p:nvPicPr>
          <p:cNvPr id="204893" name="Picture 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476500"/>
            <a:ext cx="42957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CC4AE94-DDEC-4FC3-A543-4348851B4396}" type="slidenum">
              <a:rPr lang="en-US"/>
              <a:pPr/>
              <a:t>8</a:t>
            </a:fld>
            <a:endParaRPr lang="en-US"/>
          </a:p>
        </p:txBody>
      </p:sp>
      <p:pic>
        <p:nvPicPr>
          <p:cNvPr id="358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47800"/>
            <a:ext cx="69723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84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1" algn="just">
              <a:lnSpc>
                <a:spcPct val="90000"/>
              </a:lnSpc>
              <a:defRPr/>
            </a:pPr>
            <a:r>
              <a:rPr lang="en-US" sz="2000" b="1" i="1">
                <a:ea typeface="+mn-ea"/>
              </a:rPr>
              <a:t>Solution:</a:t>
            </a:r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General Hierarchy</a:t>
            </a:r>
          </a:p>
        </p:txBody>
      </p:sp>
      <p:pic>
        <p:nvPicPr>
          <p:cNvPr id="3584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629025"/>
            <a:ext cx="41814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584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62400"/>
            <a:ext cx="221932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6: Using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7A5A9CC-15CB-463B-A84C-5B8C655B4352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Player-Role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Pattern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GB" b="1" i="1">
                <a:ea typeface="+mn-ea"/>
                <a:cs typeface="Times" charset="0"/>
              </a:rPr>
              <a:t>Context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 algn="just">
              <a:defRPr/>
            </a:pPr>
            <a:r>
              <a:rPr lang="en-GB">
                <a:ea typeface="+mn-ea"/>
                <a:cs typeface="Times" charset="0"/>
              </a:rPr>
              <a:t>A </a:t>
            </a:r>
            <a:r>
              <a:rPr lang="en-GB" i="1">
                <a:ea typeface="+mn-ea"/>
                <a:cs typeface="Times" charset="0"/>
              </a:rPr>
              <a:t>role</a:t>
            </a:r>
            <a:r>
              <a:rPr lang="en-GB">
                <a:ea typeface="+mn-ea"/>
                <a:cs typeface="Times" charset="0"/>
              </a:rPr>
              <a:t> is a particular set of properties associated with an object in a particular context. </a:t>
            </a:r>
          </a:p>
          <a:p>
            <a:pPr lvl="2" algn="just">
              <a:defRPr/>
            </a:pPr>
            <a:r>
              <a:rPr lang="en-GB">
                <a:ea typeface="+mn-ea"/>
                <a:cs typeface="Times" charset="0"/>
              </a:rPr>
              <a:t>An object may </a:t>
            </a:r>
            <a:r>
              <a:rPr lang="en-GB" i="1">
                <a:ea typeface="+mn-ea"/>
                <a:cs typeface="Times" charset="0"/>
              </a:rPr>
              <a:t>play</a:t>
            </a:r>
            <a:r>
              <a:rPr lang="en-GB">
                <a:ea typeface="+mn-ea"/>
                <a:cs typeface="Times" charset="0"/>
              </a:rPr>
              <a:t> different roles in different contexts.</a:t>
            </a:r>
            <a:r>
              <a:rPr lang="en-US">
                <a:ea typeface="+mn-ea"/>
              </a:rPr>
              <a:t> </a:t>
            </a:r>
          </a:p>
          <a:p>
            <a:pPr lvl="1" algn="just">
              <a:defRPr/>
            </a:pPr>
            <a:r>
              <a:rPr lang="en-GB" b="1" i="1">
                <a:ea typeface="+mn-ea"/>
                <a:cs typeface="Times" charset="0"/>
              </a:rPr>
              <a:t>Problem</a:t>
            </a:r>
            <a:r>
              <a:rPr lang="en-GB">
                <a:ea typeface="+mn-ea"/>
                <a:cs typeface="Times" charset="0"/>
              </a:rPr>
              <a:t>: </a:t>
            </a:r>
          </a:p>
          <a:p>
            <a:pPr lvl="2" algn="just">
              <a:defRPr/>
            </a:pPr>
            <a:r>
              <a:rPr lang="en-GB">
                <a:ea typeface="+mn-ea"/>
                <a:cs typeface="Times" charset="0"/>
              </a:rPr>
              <a:t>How do you best model players and roles so that a player can change roles or possess multiple roles?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1360</Words>
  <Application>Microsoft Office PowerPoint</Application>
  <PresentationFormat>On-screen Show (4:3)</PresentationFormat>
  <Paragraphs>241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Courier</vt:lpstr>
      <vt:lpstr>Times</vt:lpstr>
      <vt:lpstr>Office Theme</vt:lpstr>
      <vt:lpstr>PowerPoint Presentation</vt:lpstr>
      <vt:lpstr> Introduction to Patterns </vt:lpstr>
      <vt:lpstr>Pattern description</vt:lpstr>
      <vt:lpstr> The Abstraction-Occurrence Pattern</vt:lpstr>
      <vt:lpstr> Abstraction-Occurrence </vt:lpstr>
      <vt:lpstr>The General Hierarchy Pattern</vt:lpstr>
      <vt:lpstr> General Hierarchy</vt:lpstr>
      <vt:lpstr> General Hierarchy</vt:lpstr>
      <vt:lpstr>The Player-Role Pattern</vt:lpstr>
      <vt:lpstr>Player-Role</vt:lpstr>
      <vt:lpstr>Player-Role</vt:lpstr>
      <vt:lpstr>Player-Role</vt:lpstr>
      <vt:lpstr>The Singleton Pattern</vt:lpstr>
      <vt:lpstr>Singleton</vt:lpstr>
      <vt:lpstr> The Observer Pattern</vt:lpstr>
      <vt:lpstr>Observer</vt:lpstr>
      <vt:lpstr>The Delegation Pattern</vt:lpstr>
      <vt:lpstr>Delegation</vt:lpstr>
      <vt:lpstr>Delegation</vt:lpstr>
      <vt:lpstr>The Adapter Pattern</vt:lpstr>
      <vt:lpstr>Adapter</vt:lpstr>
      <vt:lpstr>Adapter</vt:lpstr>
      <vt:lpstr>The Façade Pattern</vt:lpstr>
      <vt:lpstr>Façade</vt:lpstr>
      <vt:lpstr> The Read-only Interface Pattern</vt:lpstr>
      <vt:lpstr>Read-only Interface</vt:lpstr>
      <vt:lpstr>Read-only Interface</vt:lpstr>
      <vt:lpstr>Difficulties and Risks When Creating Class Diagrams </vt:lpstr>
      <vt:lpstr>Difficulties and Risks When Creating Class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Jakaria</dc:creator>
  <cp:lastModifiedBy>Ishrak Islam</cp:lastModifiedBy>
  <cp:revision>58</cp:revision>
  <dcterms:created xsi:type="dcterms:W3CDTF">2006-08-16T00:00:00Z</dcterms:created>
  <dcterms:modified xsi:type="dcterms:W3CDTF">2020-08-31T16:53:39Z</dcterms:modified>
</cp:coreProperties>
</file>