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C532B-0AFB-4C95-BA00-D1A649AA46EC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5D59F-A8AB-4552-B959-5010944CA0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90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4B585B7-25C2-4387-BA12-BFE81513D46A}" type="slidenum">
              <a:rPr lang="en-US"/>
              <a:pPr/>
              <a:t>1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67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5D6293FC-5D26-4BF6-9EDF-D6BBF517AF4A}" type="slidenum">
              <a:rPr lang="en-US"/>
              <a:pPr/>
              <a:t>10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056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E934C63A-3171-42EF-A307-90DA565F4619}" type="slidenum">
              <a:rPr lang="en-US"/>
              <a:pPr/>
              <a:t>11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471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01B057A-C973-4A1B-A9BD-912A6FA16268}" type="slidenum">
              <a:rPr lang="en-US"/>
              <a:pPr/>
              <a:t>12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430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1C026EA3-6A49-455A-9CC1-C36BBDA2A2A6}" type="slidenum">
              <a:rPr lang="en-US"/>
              <a:pPr/>
              <a:t>13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953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4E0ED5D-8A15-4F89-8E83-7491747F3A79}" type="slidenum">
              <a:rPr lang="en-US"/>
              <a:pPr/>
              <a:t>14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512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E0A6ADA3-F647-4FAD-BE6F-C9E97783E94C}" type="slidenum">
              <a:rPr lang="en-US"/>
              <a:pPr/>
              <a:t>15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617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EA0EA2EE-9765-48F6-AF97-DAFA0E345239}" type="slidenum">
              <a:rPr lang="en-US"/>
              <a:pPr/>
              <a:t>16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610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DF49A1DC-F3FC-4312-9BFE-6A87C0048D51}" type="slidenum">
              <a:rPr lang="en-US"/>
              <a:pPr/>
              <a:t>17</a:t>
            </a:fld>
            <a:endParaRPr 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780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9B90418-2457-412A-A657-AE567E9531F9}" type="slidenum">
              <a:rPr lang="en-US"/>
              <a:pPr/>
              <a:t>18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90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C447FA3-3AA4-4844-B42E-F7FB32417C74}" type="slidenum">
              <a:rPr lang="en-US"/>
              <a:pPr/>
              <a:t>2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98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52C4E95-8CCD-4296-B721-CEF941C7D0E3}" type="slidenum">
              <a:rPr lang="en-US"/>
              <a:pPr/>
              <a:t>3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11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BA916147-475D-452F-9681-0AAB87ECCDFA}" type="slidenum">
              <a:rPr lang="en-US"/>
              <a:pPr/>
              <a:t>4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409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CC5DFA98-7666-4424-8CD9-3CB411581B8B}" type="slidenum">
              <a:rPr lang="en-US"/>
              <a:pPr/>
              <a:t>5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780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E74D81C-772D-4530-81AF-CF8712326306}" type="slidenum">
              <a:rPr lang="en-US"/>
              <a:pPr/>
              <a:t>6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65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5E945F75-03C7-4B21-A9DD-F00DCAE3B694}" type="slidenum">
              <a:rPr lang="en-US"/>
              <a:pPr/>
              <a:t>7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89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F61B61B-69CA-4266-BCA2-38B84B1A6964}" type="slidenum">
              <a:rPr lang="en-US"/>
              <a:pPr/>
              <a:t>8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1145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05F785EE-173B-444E-97E9-F9FA696F320B}" type="slidenum">
              <a:rPr lang="en-US"/>
              <a:pPr/>
              <a:t>9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75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914400" y="1676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</a:rPr>
              <a:t>Object-Oriented Software Engineering</a:t>
            </a:r>
            <a:b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</a:rPr>
              <a:t>Practical Software Development using UML and Java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76600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n-ea"/>
                <a:cs typeface="+mn-cs"/>
              </a:rPr>
              <a:t>Chapter 7: </a:t>
            </a:r>
          </a:p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charset="0"/>
                <a:ea typeface="+mn-ea"/>
                <a:cs typeface="Times" charset="0"/>
              </a:rPr>
              <a:t>Focusing on Users and Their Tasks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7: Focusing on Users and Their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5EAC85A5-3B0A-4190-AA16-7B8B3B8F126F}" type="slidenum">
              <a:rPr lang="en-US"/>
              <a:pPr/>
              <a:t>10</a:t>
            </a:fld>
            <a:endParaRPr 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Usability Principles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GB" dirty="0">
                <a:ea typeface="+mn-ea"/>
                <a:cs typeface="Times" charset="0"/>
              </a:rPr>
              <a:t>4: Ensure that the user always knows what he or she can and should do next.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Ensure that the user can see </a:t>
            </a:r>
            <a:r>
              <a:rPr lang="en-GB" i="1" dirty="0">
                <a:ea typeface="+mn-ea"/>
                <a:cs typeface="Times" charset="0"/>
              </a:rPr>
              <a:t>what commands are available</a:t>
            </a:r>
            <a:r>
              <a:rPr lang="en-GB" dirty="0">
                <a:ea typeface="+mn-ea"/>
                <a:cs typeface="Times" charset="0"/>
              </a:rPr>
              <a:t> and are not available.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Make the </a:t>
            </a:r>
            <a:r>
              <a:rPr lang="en-GB" i="1" dirty="0">
                <a:ea typeface="+mn-ea"/>
                <a:cs typeface="Times" charset="0"/>
              </a:rPr>
              <a:t>most important commands stand out</a:t>
            </a:r>
            <a:r>
              <a:rPr lang="en-GB" dirty="0">
                <a:ea typeface="+mn-ea"/>
                <a:cs typeface="Times" charset="0"/>
              </a:rPr>
              <a:t>.</a:t>
            </a:r>
          </a:p>
          <a:p>
            <a:pPr lvl="1">
              <a:defRPr/>
            </a:pPr>
            <a:endParaRPr lang="en-GB" dirty="0">
              <a:ea typeface="+mn-ea"/>
              <a:cs typeface="Times" charset="0"/>
            </a:endParaRPr>
          </a:p>
          <a:p>
            <a:pPr marL="0" indent="0">
              <a:buNone/>
              <a:defRPr/>
            </a:pPr>
            <a:r>
              <a:rPr lang="en-GB" dirty="0">
                <a:ea typeface="+mn-ea"/>
                <a:cs typeface="Times" charset="0"/>
              </a:rPr>
              <a:t>5: Provide good feedback including effective error messages.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Inform users of the </a:t>
            </a:r>
            <a:r>
              <a:rPr lang="en-GB" i="1" dirty="0">
                <a:ea typeface="+mn-ea"/>
                <a:cs typeface="Times" charset="0"/>
              </a:rPr>
              <a:t>progress</a:t>
            </a:r>
            <a:r>
              <a:rPr lang="en-GB" dirty="0">
                <a:ea typeface="+mn-ea"/>
                <a:cs typeface="Times" charset="0"/>
              </a:rPr>
              <a:t> of operations and of their </a:t>
            </a:r>
            <a:r>
              <a:rPr lang="en-GB" i="1" dirty="0">
                <a:ea typeface="+mn-ea"/>
                <a:cs typeface="Times" charset="0"/>
              </a:rPr>
              <a:t>location</a:t>
            </a:r>
            <a:r>
              <a:rPr lang="en-GB" dirty="0">
                <a:ea typeface="+mn-ea"/>
                <a:cs typeface="Times" charset="0"/>
              </a:rPr>
              <a:t> as they navigate.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When something goes wrong explain the situation in adequate detail and </a:t>
            </a:r>
            <a:r>
              <a:rPr lang="en-GB" i="1" dirty="0">
                <a:ea typeface="+mn-ea"/>
                <a:cs typeface="Times" charset="0"/>
              </a:rPr>
              <a:t>help the user to resolve the problem</a:t>
            </a:r>
            <a:r>
              <a:rPr lang="en-GB" dirty="0">
                <a:ea typeface="+mn-ea"/>
                <a:cs typeface="Times" charset="0"/>
              </a:rPr>
              <a:t>.</a:t>
            </a:r>
          </a:p>
          <a:p>
            <a:pPr lvl="1">
              <a:buFontTx/>
              <a:buNone/>
              <a:defRPr/>
            </a:pPr>
            <a:endParaRPr lang="en-GB" dirty="0">
              <a:ea typeface="+mn-ea"/>
              <a:cs typeface="Times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7: Focusing on Users and Their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4FB4ABE-36BB-4B25-B6E0-84D9F687507B}" type="slidenum">
              <a:rPr lang="en-US"/>
              <a:pPr/>
              <a:t>11</a:t>
            </a:fld>
            <a:endParaRPr 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Usability Principles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Times" charset="0"/>
            </a:endParaRP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90378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GB" dirty="0">
                <a:ea typeface="+mn-ea"/>
                <a:cs typeface="Times" charset="0"/>
              </a:rPr>
              <a:t>6: Ensure that the user can always get out, go back or undo an action.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Ensure that all operations can be </a:t>
            </a:r>
            <a:r>
              <a:rPr lang="en-GB" i="1" dirty="0">
                <a:ea typeface="+mn-ea"/>
                <a:cs typeface="Times" charset="0"/>
              </a:rPr>
              <a:t>undone</a:t>
            </a:r>
            <a:r>
              <a:rPr lang="en-GB" dirty="0">
                <a:ea typeface="+mn-ea"/>
                <a:cs typeface="Times" charset="0"/>
              </a:rPr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Ensure it is easy to </a:t>
            </a:r>
            <a:r>
              <a:rPr lang="en-GB" i="1" dirty="0">
                <a:ea typeface="+mn-ea"/>
                <a:cs typeface="Times" charset="0"/>
              </a:rPr>
              <a:t>navigate back</a:t>
            </a:r>
            <a:r>
              <a:rPr lang="en-GB" dirty="0">
                <a:ea typeface="+mn-ea"/>
                <a:cs typeface="Times" charset="0"/>
              </a:rPr>
              <a:t> to where the user came from.</a:t>
            </a:r>
          </a:p>
          <a:p>
            <a:pPr lvl="1">
              <a:lnSpc>
                <a:spcPct val="90000"/>
              </a:lnSpc>
              <a:defRPr/>
            </a:pPr>
            <a:endParaRPr lang="en-GB" dirty="0">
              <a:ea typeface="+mn-ea"/>
              <a:cs typeface="Times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GB" dirty="0">
                <a:ea typeface="+mn-ea"/>
                <a:cs typeface="Times" charset="0"/>
              </a:rPr>
              <a:t>7: Ensure that response time is adequate.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Users are very sensitive to slow response time</a:t>
            </a:r>
          </a:p>
          <a:p>
            <a:pPr lvl="2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They compare your system to others.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Keep response time less than a second for most operations.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Warn users of longer delays and inform them of progress.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7: Focusing on Users and Their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D0C49AB-0AE2-4F86-8469-2E7046132D04}" type="slidenum">
              <a:rPr lang="en-US"/>
              <a:pPr/>
              <a:t>12</a:t>
            </a:fld>
            <a:endParaRPr lang="en-US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Usability Principles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Times" charset="0"/>
            </a:endParaRP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8: Use </a:t>
            </a:r>
            <a:r>
              <a:rPr lang="en-GB" i="1" dirty="0"/>
              <a:t>understandable encoding techniques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Choose encoding techniques with care.</a:t>
            </a:r>
          </a:p>
          <a:p>
            <a:pPr lvl="1"/>
            <a:r>
              <a:rPr lang="en-GB" dirty="0"/>
              <a:t>Use labels to ensure all encoding techniques are fully understood by users.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9: Ensure that the UI</a:t>
            </a:r>
            <a:r>
              <a:rPr lang="en-GB" altLang="en-US" dirty="0"/>
              <a:t>’</a:t>
            </a:r>
            <a:r>
              <a:rPr lang="en-GB" dirty="0"/>
              <a:t>s appearance is </a:t>
            </a:r>
            <a:r>
              <a:rPr lang="en-GB" i="1" dirty="0"/>
              <a:t>uncluttered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Avoid displaying too much information.</a:t>
            </a:r>
          </a:p>
          <a:p>
            <a:pPr lvl="1"/>
            <a:r>
              <a:rPr lang="en-GB" dirty="0"/>
              <a:t>Organize the information effectively.</a:t>
            </a:r>
          </a:p>
          <a:p>
            <a:pPr marL="0" indent="0"/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7: Focusing on Users and Their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C8A03B51-04C8-4F14-9C7A-426D63227A54}" type="slidenum">
              <a:rPr lang="en-US"/>
              <a:pPr/>
              <a:t>13</a:t>
            </a:fld>
            <a:endParaRPr 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Usability Principles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Times" charset="0"/>
            </a:endParaRP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GB" dirty="0">
                <a:ea typeface="+mn-ea"/>
                <a:cs typeface="Times" charset="0"/>
              </a:rPr>
              <a:t>10: Consider the needs of </a:t>
            </a:r>
            <a:r>
              <a:rPr lang="en-GB" i="1" dirty="0">
                <a:ea typeface="+mn-ea"/>
                <a:cs typeface="Times" charset="0"/>
              </a:rPr>
              <a:t>different groups</a:t>
            </a:r>
            <a:r>
              <a:rPr lang="en-GB" dirty="0">
                <a:ea typeface="+mn-ea"/>
                <a:cs typeface="Times" charset="0"/>
              </a:rPr>
              <a:t> of users.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Accommodate people from different </a:t>
            </a:r>
            <a:r>
              <a:rPr lang="en-GB" i="1" dirty="0">
                <a:ea typeface="+mn-ea"/>
                <a:cs typeface="Times" charset="0"/>
              </a:rPr>
              <a:t>locales</a:t>
            </a:r>
            <a:r>
              <a:rPr lang="en-GB" dirty="0">
                <a:ea typeface="+mn-ea"/>
                <a:cs typeface="Times" charset="0"/>
              </a:rPr>
              <a:t> and people with </a:t>
            </a:r>
            <a:r>
              <a:rPr lang="en-GB" i="1" dirty="0">
                <a:ea typeface="+mn-ea"/>
                <a:cs typeface="Times" charset="0"/>
              </a:rPr>
              <a:t>disabilities</a:t>
            </a:r>
            <a:r>
              <a:rPr lang="en-GB" dirty="0">
                <a:ea typeface="+mn-ea"/>
                <a:cs typeface="Times" charset="0"/>
              </a:rPr>
              <a:t>.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Ensure that the system is usable by both </a:t>
            </a:r>
            <a:r>
              <a:rPr lang="en-GB" i="1" dirty="0">
                <a:ea typeface="+mn-ea"/>
                <a:cs typeface="Times" charset="0"/>
              </a:rPr>
              <a:t>beginners</a:t>
            </a:r>
            <a:r>
              <a:rPr lang="en-GB" dirty="0">
                <a:ea typeface="+mn-ea"/>
                <a:cs typeface="Times" charset="0"/>
              </a:rPr>
              <a:t> and </a:t>
            </a:r>
            <a:r>
              <a:rPr lang="en-GB" i="1" dirty="0">
                <a:ea typeface="+mn-ea"/>
                <a:cs typeface="Times" charset="0"/>
              </a:rPr>
              <a:t>experts</a:t>
            </a:r>
            <a:r>
              <a:rPr lang="en-GB" dirty="0">
                <a:ea typeface="+mn-ea"/>
                <a:cs typeface="Times" charset="0"/>
              </a:rPr>
              <a:t>.</a:t>
            </a:r>
          </a:p>
          <a:p>
            <a:pPr lvl="1">
              <a:defRPr/>
            </a:pPr>
            <a:endParaRPr lang="en-GB" dirty="0">
              <a:ea typeface="+mn-ea"/>
              <a:cs typeface="Times" charset="0"/>
            </a:endParaRPr>
          </a:p>
          <a:p>
            <a:pPr marL="0" indent="0">
              <a:buNone/>
              <a:defRPr/>
            </a:pPr>
            <a:r>
              <a:rPr lang="en-GB" dirty="0">
                <a:ea typeface="+mn-ea"/>
                <a:cs typeface="Times" charset="0"/>
              </a:rPr>
              <a:t>11: Provide all necessary </a:t>
            </a:r>
            <a:r>
              <a:rPr lang="en-GB" i="1" dirty="0">
                <a:ea typeface="+mn-ea"/>
                <a:cs typeface="Times" charset="0"/>
              </a:rPr>
              <a:t>help</a:t>
            </a:r>
            <a:r>
              <a:rPr lang="en-GB" dirty="0">
                <a:ea typeface="+mn-ea"/>
                <a:cs typeface="Times" charset="0"/>
              </a:rPr>
              <a:t>.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Organize help well.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Integrate help with the application.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Ensure that the help is accurate.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7: Focusing on Users and Their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E5AD64DE-A92A-4227-A2B8-C84ED24BD406}" type="slidenum">
              <a:rPr lang="en-US"/>
              <a:pPr/>
              <a:t>14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Usability Principles</a:t>
            </a:r>
            <a:endParaRPr lang="en-GB" sz="2800" dirty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Times" charset="0"/>
            </a:endParaRP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dirty="0">
                <a:ea typeface="+mn-ea"/>
                <a:cs typeface="Times" charset="0"/>
              </a:rPr>
              <a:t>12. Be </a:t>
            </a:r>
            <a:r>
              <a:rPr lang="en-GB" i="1" dirty="0">
                <a:ea typeface="+mn-ea"/>
                <a:cs typeface="Times" charset="0"/>
              </a:rPr>
              <a:t>consistent</a:t>
            </a:r>
            <a:r>
              <a:rPr lang="en-GB" dirty="0">
                <a:ea typeface="+mn-ea"/>
                <a:cs typeface="Times" charset="0"/>
              </a:rPr>
              <a:t>.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Use similar layouts and graphic designs throughout your application.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Follow look-and-feel standards.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Consider mimicking other applications.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7: Focusing on Users and Their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B6B96988-AEAE-4F93-80D1-D2A3406E5EDC}" type="slidenum">
              <a:rPr lang="en-US"/>
              <a:pPr/>
              <a:t>15</a:t>
            </a:fld>
            <a:endParaRPr 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Evaluating User Interfaces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GB" dirty="0">
                <a:ea typeface="+mn-ea"/>
                <a:cs typeface="Times" charset="0"/>
              </a:rPr>
              <a:t>Heuristic evaluation</a:t>
            </a:r>
            <a:r>
              <a:rPr lang="en-US" dirty="0">
                <a:ea typeface="+mn-ea"/>
                <a:cs typeface="+mn-cs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GB" dirty="0">
                <a:ea typeface="+mn-ea"/>
                <a:cs typeface="Times" charset="0"/>
              </a:rPr>
              <a:t>1. Pick some use cases to evaluate</a:t>
            </a:r>
            <a:r>
              <a:rPr lang="en-US" dirty="0">
                <a:ea typeface="+mn-ea"/>
              </a:rPr>
              <a:t>.</a:t>
            </a:r>
          </a:p>
          <a:p>
            <a:pPr lvl="3">
              <a:lnSpc>
                <a:spcPct val="90000"/>
              </a:lnSpc>
              <a:buFontTx/>
              <a:buNone/>
              <a:defRPr/>
            </a:pPr>
            <a:endParaRPr lang="en-US" dirty="0">
              <a:ea typeface="+mn-ea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GB" dirty="0">
                <a:ea typeface="+mn-ea"/>
                <a:cs typeface="Times" charset="0"/>
              </a:rPr>
              <a:t>2. For each window, page or dialog that appears during the execution of the use case</a:t>
            </a:r>
          </a:p>
          <a:p>
            <a:pPr lvl="2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Study it in detail to look for possible usability defects</a:t>
            </a:r>
            <a:r>
              <a:rPr lang="en-US" dirty="0">
                <a:ea typeface="+mn-ea"/>
              </a:rPr>
              <a:t>.</a:t>
            </a:r>
          </a:p>
          <a:p>
            <a:pPr lvl="3" algn="just">
              <a:lnSpc>
                <a:spcPct val="90000"/>
              </a:lnSpc>
              <a:buFontTx/>
              <a:buNone/>
              <a:defRPr/>
            </a:pPr>
            <a:endParaRPr lang="en-GB" dirty="0">
              <a:ea typeface="+mn-ea"/>
              <a:cs typeface="Times New Roman" charset="0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en-GB" dirty="0">
                <a:ea typeface="+mn-ea"/>
                <a:cs typeface="Times New Roman" charset="0"/>
              </a:rPr>
              <a:t>3. When you discover a usability defect write down the following information: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 New Roman" charset="0"/>
              </a:rPr>
              <a:t>A short description of the defect.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Your ideas for how the defect might be fixed.</a:t>
            </a:r>
            <a:r>
              <a:rPr lang="en-US" dirty="0"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7: Focusing on Users and Their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3C20FD9-A3F1-44B1-8CA9-85C4567B04F8}" type="slidenum">
              <a:rPr lang="en-US"/>
              <a:pPr/>
              <a:t>16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Evaluating User Interfaces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90000"/>
              </a:lnSpc>
              <a:buNone/>
              <a:defRPr/>
            </a:pPr>
            <a:r>
              <a:rPr lang="en-GB" dirty="0">
                <a:ea typeface="+mn-ea"/>
                <a:cs typeface="Times" charset="0"/>
              </a:rPr>
              <a:t>Evaluation by observation of users</a:t>
            </a:r>
            <a:r>
              <a:rPr lang="en-US" dirty="0">
                <a:ea typeface="+mn-ea"/>
                <a:cs typeface="+mn-cs"/>
              </a:rPr>
              <a:t>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Select users corresponding to each of the most important actors</a:t>
            </a:r>
            <a:r>
              <a:rPr lang="en-US" dirty="0">
                <a:ea typeface="+mn-ea"/>
              </a:rPr>
              <a:t>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Select the most important use cases</a:t>
            </a:r>
            <a:r>
              <a:rPr lang="en-US" dirty="0">
                <a:ea typeface="+mn-ea"/>
              </a:rPr>
              <a:t>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Write sufficient instructions about each of the scenarios</a:t>
            </a:r>
            <a:r>
              <a:rPr lang="en-US" dirty="0">
                <a:ea typeface="+mn-ea"/>
              </a:rPr>
              <a:t>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Arrange evaluation sessions with users</a:t>
            </a:r>
            <a:r>
              <a:rPr lang="en-US" dirty="0">
                <a:ea typeface="+mn-ea"/>
              </a:rPr>
              <a:t>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Explain the purpose of the evaluation</a:t>
            </a:r>
            <a:r>
              <a:rPr lang="en-US" dirty="0">
                <a:ea typeface="+mn-ea"/>
              </a:rPr>
              <a:t>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Preferably video each session</a:t>
            </a:r>
            <a:r>
              <a:rPr lang="en-US" dirty="0">
                <a:ea typeface="+mn-ea"/>
              </a:rPr>
              <a:t>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Converse with the users as they are performing the tasks</a:t>
            </a:r>
            <a:r>
              <a:rPr lang="en-US" dirty="0">
                <a:ea typeface="+mn-ea"/>
              </a:rPr>
              <a:t>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When the users finish all the tasks, de-brief them</a:t>
            </a:r>
            <a:r>
              <a:rPr lang="en-US" dirty="0">
                <a:ea typeface="+mn-ea"/>
              </a:rPr>
              <a:t>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Take note of any difficulties experienced by the users</a:t>
            </a:r>
            <a:r>
              <a:rPr lang="en-US" dirty="0">
                <a:ea typeface="+mn-ea"/>
              </a:rPr>
              <a:t>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Formulate recommended changes</a:t>
            </a:r>
            <a:r>
              <a:rPr lang="en-US" dirty="0"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7: Focusing on Users and Their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E737752-7C2B-46F8-9F53-C3E75715FF63}" type="slidenum">
              <a:rPr lang="en-US"/>
              <a:pPr/>
              <a:t>17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Difficulties and Risks in UI Design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>
              <a:lnSpc>
                <a:spcPct val="90000"/>
              </a:lnSpc>
              <a:defRPr/>
            </a:pPr>
            <a:r>
              <a:rPr lang="en-GB" b="1" dirty="0">
                <a:ea typeface="+mn-ea"/>
                <a:cs typeface="Times New Roman" charset="0"/>
              </a:rPr>
              <a:t>Users differ widely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i="1">
                <a:ea typeface="+mn-ea"/>
                <a:cs typeface="Times New Roman" charset="0"/>
              </a:rPr>
              <a:t>Account for differences among users when you design the system.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i="1" dirty="0">
                <a:ea typeface="+mn-ea"/>
                <a:cs typeface="Times New Roman" charset="0"/>
              </a:rPr>
              <a:t>Design it for internationalization.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i="1" dirty="0">
                <a:ea typeface="+mn-ea"/>
                <a:cs typeface="Times New Roman" charset="0"/>
              </a:rPr>
              <a:t>When you perform usability studies, try the system with many different types of users.</a:t>
            </a:r>
            <a:endParaRPr lang="en-GB" dirty="0">
              <a:ea typeface="+mn-ea"/>
              <a:cs typeface="Times New Roman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GB" b="1" dirty="0">
                <a:ea typeface="+mn-ea"/>
                <a:cs typeface="Times New Roman" charset="0"/>
              </a:rPr>
              <a:t>User interface implementation technology changes rapidly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i="1" dirty="0">
                <a:ea typeface="+mn-ea"/>
                <a:cs typeface="Times New Roman" charset="0"/>
              </a:rPr>
              <a:t>Stick to simpler UI frameworks widely used by others.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i="1" dirty="0">
                <a:ea typeface="+mn-ea"/>
                <a:cs typeface="Times New Roman" charset="0"/>
              </a:rPr>
              <a:t>Avoid fancy and unusual UI designs involving specialized controls that will be hard to change.</a:t>
            </a:r>
            <a:endParaRPr lang="en-GB" sz="2000" dirty="0">
              <a:ea typeface="+mn-ea"/>
              <a:cs typeface="Times New Roman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7: Focusing on Users and Their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DCD1F28-0C02-496B-AFCF-1A30EC99F2F1}" type="slidenum">
              <a:rPr lang="en-US"/>
              <a:pPr/>
              <a:t>18</a:t>
            </a:fld>
            <a:endParaRPr 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Difficulties and Risks in UI Design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Times New Roman" charset="0"/>
            </a:endParaRP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algn="just">
              <a:lnSpc>
                <a:spcPct val="90000"/>
              </a:lnSpc>
              <a:defRPr/>
            </a:pPr>
            <a:r>
              <a:rPr lang="en-GB" b="1">
                <a:ea typeface="+mn-ea"/>
                <a:cs typeface="Times New Roman" charset="0"/>
              </a:rPr>
              <a:t>User interface design and implementation can often take the majority of work in an application</a:t>
            </a:r>
            <a:r>
              <a:rPr lang="en-GB">
                <a:ea typeface="+mn-ea"/>
                <a:cs typeface="Times New Roman" charset="0"/>
              </a:rPr>
              <a:t>: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i="1">
                <a:ea typeface="+mn-ea"/>
                <a:cs typeface="Times" charset="0"/>
              </a:rPr>
              <a:t>Make UI design an integral part of the software engineering process.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i="1">
                <a:ea typeface="+mn-ea"/>
                <a:cs typeface="Times" charset="0"/>
              </a:rPr>
              <a:t>Allocate time for many iterations of prototyping and evaluation.</a:t>
            </a:r>
            <a:r>
              <a:rPr lang="en-US">
                <a:ea typeface="+mn-ea"/>
              </a:rPr>
              <a:t>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b="1">
                <a:ea typeface="+mn-ea"/>
                <a:cs typeface="Times New Roman" charset="0"/>
              </a:rPr>
              <a:t>Developers often underestimate the weaknesses of a GUI</a:t>
            </a:r>
            <a:endParaRPr lang="en-US" b="1">
              <a:ea typeface="+mn-ea"/>
              <a:cs typeface="Times New Roman" charset="0"/>
            </a:endParaRPr>
          </a:p>
          <a:p>
            <a:pPr lvl="2" algn="just">
              <a:lnSpc>
                <a:spcPct val="90000"/>
              </a:lnSpc>
              <a:defRPr/>
            </a:pPr>
            <a:r>
              <a:rPr lang="en-GB" i="1">
                <a:ea typeface="+mn-ea"/>
                <a:cs typeface="Times" charset="0"/>
              </a:rPr>
              <a:t>Ensure all software engineers have training in UI development.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i="1">
                <a:ea typeface="+mn-ea"/>
                <a:cs typeface="Times" charset="0"/>
              </a:rPr>
              <a:t>Always test with users.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i="1">
                <a:ea typeface="+mn-ea"/>
                <a:cs typeface="Times" charset="0"/>
              </a:rPr>
              <a:t>Study the UIs of other software.</a:t>
            </a:r>
            <a:endParaRPr lang="en-US"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7: Focusing on Users and Their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66A0CBF-D443-469E-902F-210B7DBF4157}" type="slidenum">
              <a:rPr lang="en-US"/>
              <a:pPr/>
              <a:t>2</a:t>
            </a:fld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User Centred Design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Software development should focus on the needs of users</a:t>
            </a:r>
            <a:endParaRPr lang="en-US" dirty="0"/>
          </a:p>
          <a:p>
            <a:pPr lvl="1"/>
            <a:r>
              <a:rPr lang="en-GB" dirty="0"/>
              <a:t>Understand your users</a:t>
            </a:r>
            <a:r>
              <a:rPr lang="en-US" dirty="0"/>
              <a:t> </a:t>
            </a:r>
            <a:endParaRPr lang="en-GB" dirty="0"/>
          </a:p>
          <a:p>
            <a:pPr lvl="1"/>
            <a:r>
              <a:rPr lang="en-GB" dirty="0"/>
              <a:t>Design software based on an </a:t>
            </a:r>
            <a:r>
              <a:rPr lang="en-GB" dirty="0">
                <a:solidFill>
                  <a:srgbClr val="FF0000"/>
                </a:solidFill>
              </a:rPr>
              <a:t>understanding of the users</a:t>
            </a:r>
            <a:r>
              <a:rPr lang="en-GB" altLang="en-US" dirty="0">
                <a:solidFill>
                  <a:srgbClr val="FF0000"/>
                </a:solidFill>
              </a:rPr>
              <a:t>’</a:t>
            </a:r>
            <a:r>
              <a:rPr lang="en-GB" dirty="0">
                <a:solidFill>
                  <a:srgbClr val="FF0000"/>
                </a:solidFill>
              </a:rPr>
              <a:t> tasks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GB" dirty="0"/>
              <a:t>Ensure </a:t>
            </a:r>
            <a:r>
              <a:rPr lang="en-GB" dirty="0">
                <a:solidFill>
                  <a:srgbClr val="FF0000"/>
                </a:solidFill>
              </a:rPr>
              <a:t>users are involved </a:t>
            </a:r>
            <a:r>
              <a:rPr lang="en-GB" dirty="0"/>
              <a:t>in decision making processes</a:t>
            </a:r>
            <a:r>
              <a:rPr lang="en-US" dirty="0"/>
              <a:t> </a:t>
            </a:r>
          </a:p>
          <a:p>
            <a:pPr lvl="1"/>
            <a:r>
              <a:rPr lang="en-GB" dirty="0"/>
              <a:t>Design the user interface following </a:t>
            </a:r>
            <a:r>
              <a:rPr lang="en-GB" dirty="0">
                <a:solidFill>
                  <a:srgbClr val="FF0000"/>
                </a:solidFill>
              </a:rPr>
              <a:t>guidelines</a:t>
            </a:r>
            <a:r>
              <a:rPr lang="en-GB" dirty="0"/>
              <a:t> for good usability</a:t>
            </a:r>
            <a:r>
              <a:rPr lang="en-US" dirty="0"/>
              <a:t> </a:t>
            </a:r>
          </a:p>
          <a:p>
            <a:pPr lvl="1"/>
            <a:r>
              <a:rPr lang="en-GB" dirty="0"/>
              <a:t>Have users work with and give their </a:t>
            </a:r>
            <a:r>
              <a:rPr lang="en-GB" dirty="0">
                <a:solidFill>
                  <a:srgbClr val="FF0000"/>
                </a:solidFill>
              </a:rPr>
              <a:t>feedback</a:t>
            </a:r>
            <a:r>
              <a:rPr lang="en-GB" dirty="0"/>
              <a:t> about prototypes, on-line help and draft user manuals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7: Focusing on Users and Their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DE1F39C-2A46-4B48-880F-5E6522306887}" type="slidenum">
              <a:rPr lang="en-US"/>
              <a:pPr/>
              <a:t>3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importance of focusing on users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Reduced </a:t>
            </a:r>
            <a:r>
              <a:rPr lang="en-GB" dirty="0">
                <a:solidFill>
                  <a:srgbClr val="FF0000"/>
                </a:solidFill>
                <a:ea typeface="+mn-ea"/>
                <a:cs typeface="Times" charset="0"/>
              </a:rPr>
              <a:t>training and support costs</a:t>
            </a:r>
            <a:r>
              <a:rPr lang="en-US" dirty="0">
                <a:solidFill>
                  <a:srgbClr val="FF0000"/>
                </a:solidFill>
                <a:ea typeface="+mn-ea"/>
              </a:rPr>
              <a:t>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Reduced </a:t>
            </a:r>
            <a:r>
              <a:rPr lang="en-GB" dirty="0">
                <a:solidFill>
                  <a:srgbClr val="FF0000"/>
                </a:solidFill>
                <a:ea typeface="+mn-ea"/>
                <a:cs typeface="Times" charset="0"/>
              </a:rPr>
              <a:t>time to learn </a:t>
            </a:r>
            <a:r>
              <a:rPr lang="en-GB" dirty="0">
                <a:ea typeface="+mn-ea"/>
                <a:cs typeface="Times" charset="0"/>
              </a:rPr>
              <a:t>the system</a:t>
            </a:r>
            <a:r>
              <a:rPr lang="en-US" dirty="0">
                <a:ea typeface="+mn-ea"/>
                <a:cs typeface="Times" charset="0"/>
              </a:rPr>
              <a:t> </a:t>
            </a:r>
            <a:endParaRPr lang="en-GB" dirty="0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Greater </a:t>
            </a:r>
            <a:r>
              <a:rPr lang="en-GB" dirty="0">
                <a:solidFill>
                  <a:srgbClr val="FF0000"/>
                </a:solidFill>
                <a:ea typeface="+mn-ea"/>
                <a:cs typeface="Times" charset="0"/>
              </a:rPr>
              <a:t>efficiency of use</a:t>
            </a:r>
            <a:r>
              <a:rPr lang="en-US" dirty="0">
                <a:solidFill>
                  <a:srgbClr val="FF0000"/>
                </a:solidFill>
                <a:ea typeface="+mn-ea"/>
                <a:cs typeface="Times" charset="0"/>
              </a:rPr>
              <a:t> </a:t>
            </a:r>
            <a:endParaRPr lang="en-GB" dirty="0">
              <a:solidFill>
                <a:srgbClr val="FF0000"/>
              </a:solidFill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Reduced costs by </a:t>
            </a:r>
            <a:r>
              <a:rPr lang="en-GB" dirty="0">
                <a:solidFill>
                  <a:srgbClr val="FF0000"/>
                </a:solidFill>
                <a:ea typeface="+mn-ea"/>
                <a:cs typeface="Times" charset="0"/>
              </a:rPr>
              <a:t>only developing features that are needed</a:t>
            </a:r>
            <a:r>
              <a:rPr lang="en-US" dirty="0">
                <a:solidFill>
                  <a:srgbClr val="FF0000"/>
                </a:solidFill>
                <a:ea typeface="+mn-ea"/>
                <a:cs typeface="Times" charset="0"/>
              </a:rPr>
              <a:t> </a:t>
            </a:r>
            <a:endParaRPr lang="en-GB" dirty="0">
              <a:solidFill>
                <a:srgbClr val="FF0000"/>
              </a:solidFill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Reduced costs associated with </a:t>
            </a:r>
            <a:r>
              <a:rPr lang="en-GB" dirty="0">
                <a:solidFill>
                  <a:srgbClr val="FF0000"/>
                </a:solidFill>
                <a:ea typeface="+mn-ea"/>
                <a:cs typeface="Times" charset="0"/>
              </a:rPr>
              <a:t>changing the system later</a:t>
            </a:r>
            <a:r>
              <a:rPr lang="en-US" dirty="0">
                <a:solidFill>
                  <a:srgbClr val="FF0000"/>
                </a:solidFill>
                <a:ea typeface="+mn-ea"/>
                <a:cs typeface="Times" charset="0"/>
              </a:rPr>
              <a:t> </a:t>
            </a:r>
            <a:endParaRPr lang="en-GB" dirty="0">
              <a:solidFill>
                <a:srgbClr val="FF0000"/>
              </a:solidFill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Better </a:t>
            </a:r>
            <a:r>
              <a:rPr lang="en-GB" dirty="0">
                <a:solidFill>
                  <a:srgbClr val="FF0000"/>
                </a:solidFill>
                <a:ea typeface="+mn-ea"/>
                <a:cs typeface="Times" charset="0"/>
              </a:rPr>
              <a:t>prioritizing of work </a:t>
            </a:r>
            <a:r>
              <a:rPr lang="en-GB" dirty="0">
                <a:ea typeface="+mn-ea"/>
                <a:cs typeface="Times" charset="0"/>
              </a:rPr>
              <a:t>for iterative development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Greater </a:t>
            </a:r>
            <a:r>
              <a:rPr lang="en-GB" dirty="0">
                <a:solidFill>
                  <a:srgbClr val="FF0000"/>
                </a:solidFill>
                <a:ea typeface="+mn-ea"/>
                <a:cs typeface="Times" charset="0"/>
              </a:rPr>
              <a:t>attractiveness</a:t>
            </a:r>
            <a:r>
              <a:rPr lang="en-GB" dirty="0">
                <a:ea typeface="+mn-ea"/>
                <a:cs typeface="Times" charset="0"/>
              </a:rPr>
              <a:t> of the system, so users will be more willing to buy and use it</a:t>
            </a:r>
            <a:r>
              <a:rPr lang="en-US" dirty="0">
                <a:ea typeface="+mn-ea"/>
                <a:cs typeface="Times" charset="0"/>
              </a:rPr>
              <a:t> 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7: Focusing on Users and Their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5EFA4A7-D38D-47DA-98B6-3E9A7331A28D}" type="slidenum">
              <a:rPr lang="en-US"/>
              <a:pPr/>
              <a:t>4</a:t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Characteristics of Users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en-GB" dirty="0">
                <a:ea typeface="+mn-ea"/>
                <a:cs typeface="Times" charset="0"/>
              </a:rPr>
              <a:t>Software engineers must develop an understanding of the users</a:t>
            </a:r>
          </a:p>
          <a:p>
            <a:pPr lvl="1" algn="just">
              <a:defRPr/>
            </a:pPr>
            <a:r>
              <a:rPr lang="en-GB" dirty="0">
                <a:ea typeface="+mn-ea"/>
                <a:cs typeface="Times" charset="0"/>
              </a:rPr>
              <a:t>Goals for using the system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 algn="just">
              <a:defRPr/>
            </a:pPr>
            <a:r>
              <a:rPr lang="en-GB" dirty="0">
                <a:ea typeface="+mn-ea"/>
                <a:cs typeface="Times" charset="0"/>
              </a:rPr>
              <a:t>Potential patterns of use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 algn="just">
              <a:defRPr/>
            </a:pPr>
            <a:r>
              <a:rPr lang="en-GB" dirty="0">
                <a:ea typeface="+mn-ea"/>
                <a:cs typeface="Times" charset="0"/>
              </a:rPr>
              <a:t>Demographics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 algn="just">
              <a:defRPr/>
            </a:pPr>
            <a:r>
              <a:rPr lang="en-GB" dirty="0">
                <a:ea typeface="+mn-ea"/>
                <a:cs typeface="Times" charset="0"/>
              </a:rPr>
              <a:t>Knowledge of the domain and of computers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 algn="just">
              <a:defRPr/>
            </a:pPr>
            <a:r>
              <a:rPr lang="en-GB" dirty="0">
                <a:ea typeface="+mn-ea"/>
                <a:cs typeface="Times" charset="0"/>
              </a:rPr>
              <a:t>Physical ability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 algn="just">
              <a:defRPr/>
            </a:pPr>
            <a:r>
              <a:rPr lang="en-GB" dirty="0">
                <a:solidFill>
                  <a:srgbClr val="FF0000"/>
                </a:solidFill>
                <a:ea typeface="+mn-ea"/>
                <a:cs typeface="Times" charset="0"/>
              </a:rPr>
              <a:t>Psychological traits and emotional feelings</a:t>
            </a:r>
            <a:r>
              <a:rPr lang="en-US" dirty="0">
                <a:solidFill>
                  <a:srgbClr val="FF0000"/>
                </a:solidFill>
                <a:ea typeface="+mn-ea"/>
                <a:cs typeface="Times" charset="0"/>
              </a:rPr>
              <a:t> </a:t>
            </a:r>
            <a:endParaRPr lang="en-GB" dirty="0">
              <a:solidFill>
                <a:srgbClr val="FF0000"/>
              </a:solidFill>
              <a:ea typeface="+mn-ea"/>
              <a:cs typeface="Times" charset="0"/>
            </a:endParaRPr>
          </a:p>
          <a:p>
            <a:pPr marL="0" indent="0"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7: Focusing on Users and Their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4C71E6A-C0DB-4B5A-9161-CB23E7EF8D88}" type="slidenum">
              <a:rPr lang="en-US"/>
              <a:pPr/>
              <a:t>5</a:t>
            </a:fld>
            <a:endParaRPr lang="en-US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Basics of User Interface Design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defRPr/>
            </a:pPr>
            <a:r>
              <a:rPr lang="en-GB">
                <a:ea typeface="+mn-ea"/>
                <a:cs typeface="Times" charset="0"/>
              </a:rPr>
              <a:t>User interface design should be done in conjunction with other software engineering activities. </a:t>
            </a:r>
          </a:p>
          <a:p>
            <a:pPr lvl="1">
              <a:defRPr/>
            </a:pPr>
            <a:endParaRPr lang="en-GB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>
                <a:ea typeface="+mn-ea"/>
                <a:cs typeface="Times" charset="0"/>
              </a:rPr>
              <a:t>Do use case analysis to help define the tasks that the UI must help the user perform. </a:t>
            </a:r>
          </a:p>
          <a:p>
            <a:pPr lvl="1">
              <a:defRPr/>
            </a:pPr>
            <a:endParaRPr lang="en-GB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>
                <a:ea typeface="+mn-ea"/>
                <a:cs typeface="Times" charset="0"/>
              </a:rPr>
              <a:t>Do </a:t>
            </a:r>
            <a:r>
              <a:rPr lang="en-GB" i="1">
                <a:ea typeface="+mn-ea"/>
                <a:cs typeface="Times" charset="0"/>
              </a:rPr>
              <a:t>iterative</a:t>
            </a:r>
            <a:r>
              <a:rPr lang="en-GB">
                <a:ea typeface="+mn-ea"/>
                <a:cs typeface="Times" charset="0"/>
              </a:rPr>
              <a:t> UI prototyping to address the use cases. </a:t>
            </a:r>
          </a:p>
          <a:p>
            <a:pPr lvl="1">
              <a:defRPr/>
            </a:pPr>
            <a:endParaRPr lang="en-GB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>
                <a:ea typeface="+mn-ea"/>
                <a:cs typeface="Times" charset="0"/>
              </a:rPr>
              <a:t>Results of prototyping will enable you to finalize the requirements.</a:t>
            </a:r>
            <a:endParaRPr lang="en-US"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7: Focusing on Users and Their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006EE42E-7AE0-4AE5-9883-D2B6A8E545C0}" type="slidenum">
              <a:rPr lang="en-US"/>
              <a:pPr/>
              <a:t>6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Usability vs. Utility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GB" dirty="0">
                <a:ea typeface="+mn-ea"/>
                <a:cs typeface="Times" charset="0"/>
              </a:rPr>
              <a:t>Does the system provide the </a:t>
            </a:r>
            <a:r>
              <a:rPr lang="en-GB" i="1" dirty="0">
                <a:ea typeface="+mn-ea"/>
                <a:cs typeface="Times" charset="0"/>
              </a:rPr>
              <a:t>raw capabilities</a:t>
            </a:r>
            <a:r>
              <a:rPr lang="en-GB" dirty="0">
                <a:ea typeface="+mn-ea"/>
                <a:cs typeface="Times" charset="0"/>
              </a:rPr>
              <a:t> to allow the user to achieve their goal?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This is  </a:t>
            </a:r>
            <a:r>
              <a:rPr lang="en-GB" i="1" dirty="0">
                <a:ea typeface="+mn-ea"/>
                <a:cs typeface="Times" charset="0"/>
              </a:rPr>
              <a:t>utility</a:t>
            </a:r>
            <a:r>
              <a:rPr lang="en-US" dirty="0">
                <a:ea typeface="+mn-ea"/>
                <a:cs typeface="Times" charset="0"/>
              </a:rPr>
              <a:t>.</a:t>
            </a:r>
            <a:endParaRPr lang="en-GB" dirty="0">
              <a:ea typeface="+mn-ea"/>
              <a:cs typeface="Times" charset="0"/>
            </a:endParaRPr>
          </a:p>
          <a:p>
            <a:pPr marL="0" indent="0">
              <a:defRPr/>
            </a:pPr>
            <a:endParaRPr lang="en-GB" dirty="0">
              <a:ea typeface="+mn-ea"/>
              <a:cs typeface="Times" charset="0"/>
            </a:endParaRPr>
          </a:p>
          <a:p>
            <a:pPr marL="0" indent="0">
              <a:buNone/>
              <a:defRPr/>
            </a:pPr>
            <a:r>
              <a:rPr lang="en-GB" dirty="0">
                <a:ea typeface="+mn-ea"/>
                <a:cs typeface="Times" charset="0"/>
              </a:rPr>
              <a:t>Does the system allow the user to </a:t>
            </a:r>
            <a:r>
              <a:rPr lang="en-GB" i="1" dirty="0">
                <a:ea typeface="+mn-ea"/>
                <a:cs typeface="Times" charset="0"/>
              </a:rPr>
              <a:t>learn and to use</a:t>
            </a:r>
            <a:r>
              <a:rPr lang="en-GB" dirty="0">
                <a:ea typeface="+mn-ea"/>
                <a:cs typeface="Times" charset="0"/>
              </a:rPr>
              <a:t> the raw capabilities </a:t>
            </a:r>
            <a:r>
              <a:rPr lang="en-GB" i="1" dirty="0">
                <a:ea typeface="+mn-ea"/>
                <a:cs typeface="Times" charset="0"/>
              </a:rPr>
              <a:t>easily</a:t>
            </a:r>
            <a:r>
              <a:rPr lang="en-GB" dirty="0">
                <a:ea typeface="+mn-ea"/>
                <a:cs typeface="Times" charset="0"/>
              </a:rPr>
              <a:t>?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This is </a:t>
            </a:r>
            <a:r>
              <a:rPr lang="en-GB" i="1" dirty="0">
                <a:ea typeface="+mn-ea"/>
                <a:cs typeface="Times" charset="0"/>
              </a:rPr>
              <a:t>usability</a:t>
            </a:r>
            <a:r>
              <a:rPr lang="en-GB" dirty="0">
                <a:ea typeface="+mn-ea"/>
                <a:cs typeface="Times" charset="0"/>
              </a:rPr>
              <a:t>.</a:t>
            </a:r>
          </a:p>
          <a:p>
            <a:pPr lvl="1">
              <a:defRPr/>
            </a:pPr>
            <a:endParaRPr lang="en-GB" dirty="0">
              <a:ea typeface="+mn-ea"/>
              <a:cs typeface="Times" charset="0"/>
            </a:endParaRPr>
          </a:p>
          <a:p>
            <a:pPr marL="0" indent="0">
              <a:buNone/>
              <a:defRPr/>
            </a:pPr>
            <a:r>
              <a:rPr lang="en-GB" i="1" dirty="0">
                <a:ea typeface="+mn-ea"/>
                <a:cs typeface="Times" charset="0"/>
              </a:rPr>
              <a:t>Both utility and usability are essential</a:t>
            </a:r>
            <a:r>
              <a:rPr lang="en-US" dirty="0">
                <a:ea typeface="+mn-ea"/>
                <a:cs typeface="Times" charset="0"/>
              </a:rPr>
              <a:t> 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They must be measured in the context of particular types of users</a:t>
            </a:r>
            <a:r>
              <a:rPr lang="en-US" dirty="0">
                <a:ea typeface="+mn-ea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7: Focusing on Users and Their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90632CC-2C3B-4EB8-8CCD-3F1C93039867}" type="slidenum">
              <a:rPr lang="en-US"/>
              <a:pPr/>
              <a:t>7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Aspects of usability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GB" dirty="0">
                <a:ea typeface="+mn-ea"/>
                <a:cs typeface="Times" charset="0"/>
              </a:rPr>
              <a:t>Usability can be divided into separate aspects: 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Learnability</a:t>
            </a:r>
          </a:p>
          <a:p>
            <a:pPr lvl="2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The </a:t>
            </a:r>
            <a:r>
              <a:rPr lang="en-GB" dirty="0">
                <a:solidFill>
                  <a:srgbClr val="FF0000"/>
                </a:solidFill>
                <a:ea typeface="+mn-ea"/>
                <a:cs typeface="Times" charset="0"/>
              </a:rPr>
              <a:t>speed</a:t>
            </a:r>
            <a:r>
              <a:rPr lang="en-GB" dirty="0">
                <a:ea typeface="+mn-ea"/>
                <a:cs typeface="Times" charset="0"/>
              </a:rPr>
              <a:t> with which a new user can </a:t>
            </a:r>
            <a:r>
              <a:rPr lang="en-GB" dirty="0">
                <a:solidFill>
                  <a:srgbClr val="FF0000"/>
                </a:solidFill>
                <a:ea typeface="+mn-ea"/>
                <a:cs typeface="Times" charset="0"/>
              </a:rPr>
              <a:t>become</a:t>
            </a:r>
            <a:r>
              <a:rPr lang="en-GB" dirty="0">
                <a:ea typeface="+mn-ea"/>
                <a:cs typeface="Times" charset="0"/>
              </a:rPr>
              <a:t> </a:t>
            </a:r>
            <a:r>
              <a:rPr lang="en-GB" dirty="0">
                <a:solidFill>
                  <a:srgbClr val="FF0000"/>
                </a:solidFill>
                <a:ea typeface="+mn-ea"/>
                <a:cs typeface="Times" charset="0"/>
              </a:rPr>
              <a:t>proficient</a:t>
            </a:r>
            <a:r>
              <a:rPr lang="en-GB" dirty="0">
                <a:ea typeface="+mn-ea"/>
                <a:cs typeface="Times" charset="0"/>
              </a:rPr>
              <a:t> with the system</a:t>
            </a:r>
            <a:r>
              <a:rPr lang="en-US" dirty="0">
                <a:ea typeface="+mn-ea"/>
                <a:cs typeface="Times" charset="0"/>
              </a:rPr>
              <a:t>.</a:t>
            </a:r>
            <a:endParaRPr lang="en-GB" dirty="0">
              <a:ea typeface="+mn-ea"/>
              <a:cs typeface="Times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Efficiency of use</a:t>
            </a:r>
          </a:p>
          <a:p>
            <a:pPr lvl="2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How </a:t>
            </a:r>
            <a:r>
              <a:rPr lang="en-GB" dirty="0">
                <a:solidFill>
                  <a:srgbClr val="FF0000"/>
                </a:solidFill>
                <a:ea typeface="+mn-ea"/>
                <a:cs typeface="Times" charset="0"/>
              </a:rPr>
              <a:t>speed</a:t>
            </a:r>
            <a:r>
              <a:rPr lang="en-GB" dirty="0">
                <a:ea typeface="+mn-ea"/>
                <a:cs typeface="Times" charset="0"/>
              </a:rPr>
              <a:t> with which an expert user can </a:t>
            </a:r>
            <a:r>
              <a:rPr lang="en-GB" dirty="0">
                <a:solidFill>
                  <a:srgbClr val="FF0000"/>
                </a:solidFill>
                <a:ea typeface="+mn-ea"/>
                <a:cs typeface="Times" charset="0"/>
              </a:rPr>
              <a:t>do their work</a:t>
            </a:r>
            <a:r>
              <a:rPr lang="en-GB" dirty="0">
                <a:ea typeface="+mn-ea"/>
                <a:cs typeface="Times" charset="0"/>
              </a:rPr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Error handling</a:t>
            </a:r>
          </a:p>
          <a:p>
            <a:pPr lvl="2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The extent to which it prevents the user from </a:t>
            </a:r>
            <a:r>
              <a:rPr lang="en-GB" dirty="0">
                <a:solidFill>
                  <a:srgbClr val="FF0000"/>
                </a:solidFill>
                <a:ea typeface="+mn-ea"/>
                <a:cs typeface="Times" charset="0"/>
              </a:rPr>
              <a:t>making errors</a:t>
            </a:r>
            <a:r>
              <a:rPr lang="en-GB" dirty="0">
                <a:ea typeface="+mn-ea"/>
                <a:cs typeface="Times" charset="0"/>
              </a:rPr>
              <a:t>, </a:t>
            </a:r>
            <a:r>
              <a:rPr lang="en-GB" dirty="0">
                <a:solidFill>
                  <a:srgbClr val="FF0000"/>
                </a:solidFill>
                <a:ea typeface="+mn-ea"/>
                <a:cs typeface="Times" charset="0"/>
              </a:rPr>
              <a:t>detects errors</a:t>
            </a:r>
            <a:r>
              <a:rPr lang="en-GB" dirty="0">
                <a:ea typeface="+mn-ea"/>
                <a:cs typeface="Times" charset="0"/>
              </a:rPr>
              <a:t>, and helps to </a:t>
            </a:r>
            <a:r>
              <a:rPr lang="en-GB" dirty="0">
                <a:solidFill>
                  <a:srgbClr val="FF0000"/>
                </a:solidFill>
                <a:ea typeface="+mn-ea"/>
                <a:cs typeface="Times" charset="0"/>
              </a:rPr>
              <a:t>correct errors</a:t>
            </a:r>
            <a:r>
              <a:rPr lang="en-GB" dirty="0">
                <a:ea typeface="+mn-ea"/>
                <a:cs typeface="Times" charset="0"/>
              </a:rPr>
              <a:t>.</a:t>
            </a:r>
            <a:r>
              <a:rPr lang="en-US" dirty="0">
                <a:ea typeface="+mn-ea"/>
                <a:cs typeface="Times" charset="0"/>
              </a:rPr>
              <a:t> </a:t>
            </a:r>
            <a:endParaRPr lang="en-GB" dirty="0">
              <a:ea typeface="+mn-ea"/>
              <a:cs typeface="Times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Acceptability.</a:t>
            </a:r>
            <a:r>
              <a:rPr lang="en-US" dirty="0">
                <a:ea typeface="+mn-ea"/>
              </a:rPr>
              <a:t> </a:t>
            </a:r>
          </a:p>
          <a:p>
            <a:pPr lvl="2">
              <a:lnSpc>
                <a:spcPct val="90000"/>
              </a:lnSpc>
              <a:defRPr/>
            </a:pPr>
            <a:r>
              <a:rPr lang="en-GB" dirty="0">
                <a:ea typeface="+mn-ea"/>
                <a:cs typeface="Times" charset="0"/>
              </a:rPr>
              <a:t>The extent to which users </a:t>
            </a:r>
            <a:r>
              <a:rPr lang="en-GB" i="1" dirty="0">
                <a:solidFill>
                  <a:srgbClr val="FF0000"/>
                </a:solidFill>
                <a:ea typeface="+mn-ea"/>
                <a:cs typeface="Times" charset="0"/>
              </a:rPr>
              <a:t>like</a:t>
            </a:r>
            <a:r>
              <a:rPr lang="en-GB" dirty="0">
                <a:solidFill>
                  <a:srgbClr val="FF0000"/>
                </a:solidFill>
                <a:ea typeface="+mn-ea"/>
                <a:cs typeface="Times" charset="0"/>
              </a:rPr>
              <a:t> </a:t>
            </a:r>
            <a:r>
              <a:rPr lang="en-GB" dirty="0">
                <a:ea typeface="+mn-ea"/>
                <a:cs typeface="Times" charset="0"/>
              </a:rPr>
              <a:t>the system</a:t>
            </a:r>
            <a:r>
              <a:rPr lang="en-US" dirty="0">
                <a:ea typeface="+mn-ea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7: Focusing on Users and Their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E7A4E396-F9B5-4DD9-ACF4-2309E24A638B}" type="slidenum">
              <a:rPr lang="en-US"/>
              <a:pPr/>
              <a:t>8</a:t>
            </a:fld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Different learning curves</a:t>
            </a:r>
          </a:p>
        </p:txBody>
      </p:sp>
      <p:pic>
        <p:nvPicPr>
          <p:cNvPr id="259081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198563"/>
            <a:ext cx="8534400" cy="47450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7: Focusing on Users and Their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556E735F-DAEE-427D-BFD3-C61D6E83ADEF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Usability Principles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4700" dirty="0"/>
              <a:t>1: Do not rely only on usability guidelines – </a:t>
            </a:r>
            <a:r>
              <a:rPr lang="en-GB" sz="4700" i="1" dirty="0"/>
              <a:t>always test with users</a:t>
            </a:r>
            <a:r>
              <a:rPr lang="en-GB" sz="4700" dirty="0"/>
              <a:t>.</a:t>
            </a:r>
          </a:p>
          <a:p>
            <a:pPr lvl="1"/>
            <a:r>
              <a:rPr lang="en-GB" sz="3600" dirty="0"/>
              <a:t>Usability guidelines have exceptions</a:t>
            </a:r>
          </a:p>
          <a:p>
            <a:pPr lvl="1"/>
            <a:r>
              <a:rPr lang="en-GB" sz="3600" dirty="0"/>
              <a:t>You can only be confident that a UI is good if you test it successfully with users.</a:t>
            </a:r>
          </a:p>
          <a:p>
            <a:pPr lvl="1"/>
            <a:endParaRPr lang="en-GB" sz="3500" dirty="0"/>
          </a:p>
          <a:p>
            <a:pPr marL="0" indent="0">
              <a:buNone/>
            </a:pPr>
            <a:r>
              <a:rPr lang="en-GB" sz="4700" dirty="0"/>
              <a:t>2: Base UI designs on users</a:t>
            </a:r>
            <a:r>
              <a:rPr lang="en-GB" altLang="en-US" sz="4700" dirty="0"/>
              <a:t>’</a:t>
            </a:r>
            <a:r>
              <a:rPr lang="en-GB" sz="4700" dirty="0"/>
              <a:t> </a:t>
            </a:r>
            <a:r>
              <a:rPr lang="en-GB" sz="4700" i="1" dirty="0"/>
              <a:t>tasks</a:t>
            </a:r>
            <a:r>
              <a:rPr lang="en-GB" sz="4700" b="1" dirty="0"/>
              <a:t>.</a:t>
            </a:r>
          </a:p>
          <a:p>
            <a:pPr lvl="1"/>
            <a:r>
              <a:rPr lang="en-GB" sz="3600" dirty="0"/>
              <a:t>Perform use case analysis to structure the UI.</a:t>
            </a:r>
          </a:p>
          <a:p>
            <a:pPr lvl="1"/>
            <a:endParaRPr lang="en-GB" sz="3500" dirty="0"/>
          </a:p>
          <a:p>
            <a:pPr marL="0" indent="0">
              <a:buNone/>
            </a:pPr>
            <a:r>
              <a:rPr lang="en-GB" sz="4700" dirty="0"/>
              <a:t>3: Ensure that the sequences of actions to achieve a task are as </a:t>
            </a:r>
            <a:r>
              <a:rPr lang="en-GB" sz="4700" i="1" dirty="0"/>
              <a:t>simple</a:t>
            </a:r>
            <a:r>
              <a:rPr lang="en-GB" sz="4700" dirty="0"/>
              <a:t> as possible.</a:t>
            </a:r>
          </a:p>
          <a:p>
            <a:pPr lvl="1"/>
            <a:r>
              <a:rPr lang="en-GB" sz="3600" dirty="0"/>
              <a:t>Reduce the amount of reading and manipulation the user has to do.</a:t>
            </a:r>
          </a:p>
          <a:p>
            <a:pPr lvl="1"/>
            <a:r>
              <a:rPr lang="en-GB" sz="3600" dirty="0"/>
              <a:t>Ensure the user does not have to navigate anywhere to do subsequent steps of a task</a:t>
            </a:r>
            <a:r>
              <a:rPr lang="en-GB" sz="35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1284</Words>
  <Application>Microsoft Office PowerPoint</Application>
  <PresentationFormat>On-screen Show (4:3)</PresentationFormat>
  <Paragraphs>195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Narrow</vt:lpstr>
      <vt:lpstr>Calibri</vt:lpstr>
      <vt:lpstr>Office Theme</vt:lpstr>
      <vt:lpstr>PowerPoint Presentation</vt:lpstr>
      <vt:lpstr> User Centred Design </vt:lpstr>
      <vt:lpstr>The importance of focusing on users </vt:lpstr>
      <vt:lpstr> Characteristics of Users </vt:lpstr>
      <vt:lpstr>Basics of User Interface Design </vt:lpstr>
      <vt:lpstr>Usability vs. Utility </vt:lpstr>
      <vt:lpstr>Aspects of usability </vt:lpstr>
      <vt:lpstr>Different learning curves</vt:lpstr>
      <vt:lpstr> Usability Principles </vt:lpstr>
      <vt:lpstr>Usability Principles</vt:lpstr>
      <vt:lpstr>Usability Principles </vt:lpstr>
      <vt:lpstr>Usability Principles </vt:lpstr>
      <vt:lpstr>Usability Principles </vt:lpstr>
      <vt:lpstr>Usability Principles</vt:lpstr>
      <vt:lpstr>Evaluating User Interfaces </vt:lpstr>
      <vt:lpstr>Evaluating User Interfaces</vt:lpstr>
      <vt:lpstr> Difficulties and Risks in UI Design </vt:lpstr>
      <vt:lpstr>Difficulties and Risks in UI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Jakaria</dc:creator>
  <cp:lastModifiedBy>Ishrak Islam</cp:lastModifiedBy>
  <cp:revision>31</cp:revision>
  <dcterms:created xsi:type="dcterms:W3CDTF">2006-08-16T00:00:00Z</dcterms:created>
  <dcterms:modified xsi:type="dcterms:W3CDTF">2020-09-02T06:05:36Z</dcterms:modified>
</cp:coreProperties>
</file>