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82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10" r:id="rId26"/>
    <p:sldId id="320" r:id="rId27"/>
    <p:sldId id="325" r:id="rId28"/>
    <p:sldId id="326" r:id="rId29"/>
    <p:sldId id="332" r:id="rId30"/>
    <p:sldId id="333" r:id="rId31"/>
    <p:sldId id="339" r:id="rId32"/>
    <p:sldId id="340" r:id="rId33"/>
    <p:sldId id="364" r:id="rId34"/>
    <p:sldId id="341" r:id="rId35"/>
    <p:sldId id="353" r:id="rId36"/>
    <p:sldId id="354" r:id="rId37"/>
    <p:sldId id="362" r:id="rId38"/>
    <p:sldId id="36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0853B-6F74-4068-A743-FE0EBD8860AC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35AF-0115-419C-B40C-84F14F2278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DC6C815-74B7-442E-8256-B4F3EACE7903}" type="slidenum">
              <a:rPr lang="en-US"/>
              <a:pPr/>
              <a:t>1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25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B9488D9-E372-424E-AF0A-68B1FC12C6A0}" type="slidenum">
              <a:rPr lang="en-US"/>
              <a:pPr/>
              <a:t>10</a:t>
            </a:fld>
            <a:endParaRPr lang="en-US"/>
          </a:p>
        </p:txBody>
      </p:sp>
      <p:sp>
        <p:nvSpPr>
          <p:cNvPr id="598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8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25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47835F2-EE9F-406A-96B5-C4E9F24BC594}" type="slidenum">
              <a:rPr lang="en-US"/>
              <a:pPr/>
              <a:t>11</a:t>
            </a:fld>
            <a:endParaRPr lang="en-US"/>
          </a:p>
        </p:txBody>
      </p:sp>
      <p:sp>
        <p:nvSpPr>
          <p:cNvPr id="599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9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0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61D03DD-E63C-41C9-A634-7683362A3196}" type="slidenum">
              <a:rPr lang="en-US"/>
              <a:pPr/>
              <a:t>12</a:t>
            </a:fld>
            <a:endParaRPr lang="en-US"/>
          </a:p>
        </p:txBody>
      </p:sp>
      <p:sp>
        <p:nvSpPr>
          <p:cNvPr id="6000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0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667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D704D1D-F538-46E0-A02A-B05159730A3B}" type="slidenum">
              <a:rPr lang="en-US"/>
              <a:pPr/>
              <a:t>13</a:t>
            </a:fld>
            <a:endParaRPr lang="en-US"/>
          </a:p>
        </p:txBody>
      </p:sp>
      <p:sp>
        <p:nvSpPr>
          <p:cNvPr id="601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1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18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E8041D9-6718-47A6-A788-4D8E04067B90}" type="slidenum">
              <a:rPr lang="en-US"/>
              <a:pPr/>
              <a:t>14</a:t>
            </a:fld>
            <a:endParaRPr lang="en-US"/>
          </a:p>
        </p:txBody>
      </p:sp>
      <p:sp>
        <p:nvSpPr>
          <p:cNvPr id="602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2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85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D84E842-B408-4EE7-8EA0-C26115BE4F59}" type="slidenum">
              <a:rPr lang="en-US"/>
              <a:pPr/>
              <a:t>15</a:t>
            </a:fld>
            <a:endParaRPr lang="en-US"/>
          </a:p>
        </p:txBody>
      </p:sp>
      <p:sp>
        <p:nvSpPr>
          <p:cNvPr id="604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740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0F36CE4-6E8A-4E59-B931-C375048DB620}" type="slidenum">
              <a:rPr lang="en-US"/>
              <a:pPr/>
              <a:t>16</a:t>
            </a:fld>
            <a:endParaRPr lang="en-US"/>
          </a:p>
        </p:txBody>
      </p:sp>
      <p:sp>
        <p:nvSpPr>
          <p:cNvPr id="613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3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91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0AE119D-8562-4684-84B6-C38368E15862}" type="slidenum">
              <a:rPr lang="en-US"/>
              <a:pPr/>
              <a:t>17</a:t>
            </a:fld>
            <a:endParaRPr lang="en-US"/>
          </a:p>
        </p:txBody>
      </p:sp>
      <p:sp>
        <p:nvSpPr>
          <p:cNvPr id="627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7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84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897039D-3B6B-4389-944C-1148C10E2AAC}" type="slidenum">
              <a:rPr lang="en-US"/>
              <a:pPr/>
              <a:t>18</a:t>
            </a:fld>
            <a:endParaRPr lang="en-US"/>
          </a:p>
        </p:txBody>
      </p:sp>
      <p:sp>
        <p:nvSpPr>
          <p:cNvPr id="629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9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32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78A8EB0-42E3-4FF2-87D5-2D4AAC38B79C}" type="slidenum">
              <a:rPr lang="en-US"/>
              <a:pPr/>
              <a:t>19</a:t>
            </a:fld>
            <a:endParaRPr lang="en-US"/>
          </a:p>
        </p:txBody>
      </p:sp>
      <p:sp>
        <p:nvSpPr>
          <p:cNvPr id="6307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0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34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14A5458-C36F-435B-980C-D0AEEAB9803D}" type="slidenum">
              <a:rPr lang="en-US"/>
              <a:pPr/>
              <a:t>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958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6BA1023-CD5A-431D-8019-BD09A3E4103C}" type="slidenum">
              <a:rPr lang="en-US"/>
              <a:pPr/>
              <a:t>20</a:t>
            </a:fld>
            <a:endParaRPr lang="en-US"/>
          </a:p>
        </p:txBody>
      </p:sp>
      <p:sp>
        <p:nvSpPr>
          <p:cNvPr id="631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1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575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9026D9E-B4FD-4072-9EDE-E19936D35D6B}" type="slidenum">
              <a:rPr lang="en-US"/>
              <a:pPr/>
              <a:t>21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005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B068676-CD44-4A3A-B823-5946963E9019}" type="slidenum">
              <a:rPr lang="en-US"/>
              <a:pPr/>
              <a:t>22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522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D5D9968-06D7-4626-9A34-99F2B0D2AC58}" type="slidenum">
              <a:rPr lang="en-US"/>
              <a:pPr/>
              <a:t>23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336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7F52469-C3CA-4CF5-BE3B-819038EC7026}" type="slidenum">
              <a:rPr lang="en-US"/>
              <a:pPr/>
              <a:t>24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997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7204C09-69FB-4308-81E1-DCABCB39816B}" type="slidenum">
              <a:rPr lang="en-US"/>
              <a:pPr/>
              <a:t>25</a:t>
            </a:fld>
            <a:endParaRPr lang="en-US"/>
          </a:p>
        </p:txBody>
      </p:sp>
      <p:sp>
        <p:nvSpPr>
          <p:cNvPr id="6420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2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05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11166E1-A46C-4192-8E64-D01D5C273E8E}" type="slidenum">
              <a:rPr lang="en-US"/>
              <a:pPr/>
              <a:t>26</a:t>
            </a:fld>
            <a:endParaRPr lang="en-US"/>
          </a:p>
        </p:txBody>
      </p:sp>
      <p:sp>
        <p:nvSpPr>
          <p:cNvPr id="6522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2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575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30C2756-C2DB-4A76-AB28-59EB40CF89D9}" type="slidenum">
              <a:rPr lang="en-US"/>
              <a:pPr/>
              <a:t>27</a:t>
            </a:fld>
            <a:endParaRPr lang="en-US"/>
          </a:p>
        </p:txBody>
      </p:sp>
      <p:sp>
        <p:nvSpPr>
          <p:cNvPr id="65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2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BF41268-8CBC-4876-AC43-4F378D44C17C}" type="slidenum">
              <a:rPr lang="en-US"/>
              <a:pPr/>
              <a:t>28</a:t>
            </a:fld>
            <a:endParaRPr lang="en-US"/>
          </a:p>
        </p:txBody>
      </p:sp>
      <p:sp>
        <p:nvSpPr>
          <p:cNvPr id="65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8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300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0C190A7-6606-462D-BA18-3C0D35620A91}" type="slidenum">
              <a:rPr lang="en-US"/>
              <a:pPr/>
              <a:t>29</a:t>
            </a:fld>
            <a:endParaRPr lang="en-US"/>
          </a:p>
        </p:txBody>
      </p:sp>
      <p:sp>
        <p:nvSpPr>
          <p:cNvPr id="66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27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FB51C15-240F-48AA-BF04-BD53BAD546E6}" type="slidenum">
              <a:rPr lang="en-US"/>
              <a:pPr/>
              <a:t>3</a:t>
            </a:fld>
            <a:endParaRPr lang="en-US"/>
          </a:p>
        </p:txBody>
      </p:sp>
      <p:sp>
        <p:nvSpPr>
          <p:cNvPr id="5908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0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007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693D7DB-06F4-4509-BC90-FE853CB31930}" type="slidenum">
              <a:rPr lang="en-US"/>
              <a:pPr/>
              <a:t>30</a:t>
            </a:fld>
            <a:endParaRPr lang="en-US"/>
          </a:p>
        </p:txBody>
      </p:sp>
      <p:sp>
        <p:nvSpPr>
          <p:cNvPr id="66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07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C069B2C-ADBD-4100-B006-646F65CA3150}" type="slidenum">
              <a:rPr lang="en-US"/>
              <a:pPr/>
              <a:t>31</a:t>
            </a:fld>
            <a:endParaRPr lang="en-US"/>
          </a:p>
        </p:txBody>
      </p:sp>
      <p:sp>
        <p:nvSpPr>
          <p:cNvPr id="671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788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D384682-D4F3-458A-ADBE-907B71EE5AC9}" type="slidenum">
              <a:rPr lang="en-US"/>
              <a:pPr/>
              <a:t>32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741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F2180B8-CCEC-48E0-B379-FD2AE8B4EC63}" type="slidenum">
              <a:rPr lang="en-US"/>
              <a:pPr/>
              <a:t>34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066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DAF00B6-72A1-4B0E-B9F5-14BCA360423E}" type="slidenum">
              <a:rPr lang="en-US"/>
              <a:pPr/>
              <a:t>35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342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5001D48-62A4-4EAE-93A0-4D22C8B722AC}" type="slidenum">
              <a:rPr lang="en-US"/>
              <a:pPr/>
              <a:t>36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609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8DA5860-1F23-4BED-AF7A-2420A427AC24}" type="slidenum">
              <a:rPr lang="en-US"/>
              <a:pPr/>
              <a:t>37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46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BD64428-A473-4DC7-BAB2-847F690390E0}" type="slidenum">
              <a:rPr lang="en-US"/>
              <a:pPr/>
              <a:t>38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35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D14C483-81DF-48A4-A16A-0684F5E6070F}" type="slidenum">
              <a:rPr lang="en-US"/>
              <a:pPr/>
              <a:t>4</a:t>
            </a:fld>
            <a:endParaRPr lang="en-US"/>
          </a:p>
        </p:txBody>
      </p:sp>
      <p:sp>
        <p:nvSpPr>
          <p:cNvPr id="591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1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7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AC49751-AC52-47D1-A806-29D9FB473833}" type="slidenum">
              <a:rPr lang="en-US"/>
              <a:pPr/>
              <a:t>5</a:t>
            </a:fld>
            <a:endParaRPr lang="en-US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21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03A0E9D-CD99-410E-9378-EA086C369EAD}" type="slidenum">
              <a:rPr lang="en-US"/>
              <a:pPr/>
              <a:t>6</a:t>
            </a:fld>
            <a:endParaRPr lang="en-US"/>
          </a:p>
        </p:txBody>
      </p:sp>
      <p:sp>
        <p:nvSpPr>
          <p:cNvPr id="593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25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F5C8439-A4D4-4D63-B790-CE98BA393A49}" type="slidenum">
              <a:rPr lang="en-US"/>
              <a:pPr/>
              <a:t>7</a:t>
            </a:fld>
            <a:endParaRPr lang="en-US"/>
          </a:p>
        </p:txBody>
      </p:sp>
      <p:sp>
        <p:nvSpPr>
          <p:cNvPr id="5949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4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567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F4B1D86-3484-497D-A91E-C049F0B76DBB}" type="slidenum">
              <a:rPr lang="en-US"/>
              <a:pPr/>
              <a:t>8</a:t>
            </a:fld>
            <a:endParaRPr lang="en-US"/>
          </a:p>
        </p:txBody>
      </p:sp>
      <p:sp>
        <p:nvSpPr>
          <p:cNvPr id="595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5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94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D14F9B4-9E17-4252-A886-1F71EBDBB100}" type="slidenum">
              <a:rPr lang="en-US"/>
              <a:pPr/>
              <a:t>9</a:t>
            </a:fld>
            <a:endParaRPr lang="en-US"/>
          </a:p>
        </p:txBody>
      </p:sp>
      <p:sp>
        <p:nvSpPr>
          <p:cNvPr id="596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6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/>
              <a:t>© Lethbridge/Laganière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97F73-A199-4780-A278-44AF4D7BC8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Object-Oriented Software Engineering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Practical Software Development using UML and Java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600200" y="3276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charset="0"/>
              </a:rPr>
              <a:t>Chapter 9: </a:t>
            </a:r>
          </a:p>
          <a:p>
            <a:pPr algn="ctr">
              <a:spcBef>
                <a:spcPct val="20000"/>
              </a:spcBef>
              <a:defRPr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ＭＳ Ｐゴシック" charset="0"/>
                <a:cs typeface="Times" charset="0"/>
              </a:rPr>
              <a:t>Architecting and Designing Software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ＭＳ Ｐゴシック" charset="0"/>
                <a:cs typeface="Times" charset="0"/>
              </a:rPr>
              <a:t> </a:t>
            </a:r>
            <a:endParaRPr lang="en-GB" sz="20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charset="0"/>
              <a:ea typeface="ＭＳ Ｐゴシック" charset="0"/>
              <a:cs typeface="Time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1E80571-334F-48DB-AEF7-A24C8CEFC5C8}" type="slidenum">
              <a:rPr lang="en-US"/>
              <a:pPr/>
              <a:t>10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Top-down and bottom-up design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defRPr/>
            </a:pPr>
            <a:r>
              <a:rPr lang="en-GB" dirty="0">
                <a:ea typeface="+mn-ea"/>
                <a:cs typeface="Times" charset="0"/>
              </a:rPr>
              <a:t>Top-down design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First design the very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high level structure </a:t>
            </a:r>
            <a:r>
              <a:rPr lang="en-GB" dirty="0">
                <a:ea typeface="+mn-ea"/>
                <a:cs typeface="Times" charset="0"/>
              </a:rPr>
              <a:t>of the system.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Then gradually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work down to detailed decisions </a:t>
            </a:r>
            <a:r>
              <a:rPr lang="en-GB" dirty="0">
                <a:ea typeface="+mn-ea"/>
                <a:cs typeface="Times" charset="0"/>
              </a:rPr>
              <a:t>about low-level constructs.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Finally arrive at detailed decisions such as:</a:t>
            </a:r>
          </a:p>
          <a:p>
            <a:pPr lvl="2" algn="just">
              <a:defRPr/>
            </a:pPr>
            <a:r>
              <a:rPr lang="en-GB" dirty="0">
                <a:ea typeface="+mn-ea"/>
                <a:cs typeface="Times" charset="0"/>
              </a:rPr>
              <a:t>the format of particular data items;</a:t>
            </a:r>
          </a:p>
          <a:p>
            <a:pPr lvl="2" algn="just">
              <a:defRPr/>
            </a:pPr>
            <a:r>
              <a:rPr lang="en-GB" dirty="0">
                <a:ea typeface="+mn-ea"/>
                <a:cs typeface="Times" charset="0"/>
              </a:rPr>
              <a:t>the individual algorithms that will be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A7DE459-2068-4040-B1AB-594646492497}" type="slidenum">
              <a:rPr lang="en-US"/>
              <a:pPr/>
              <a:t>11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Top-down and bottom-up design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defRPr/>
            </a:pPr>
            <a:r>
              <a:rPr lang="en-GB" dirty="0">
                <a:ea typeface="+mn-ea"/>
                <a:cs typeface="Times" charset="0"/>
              </a:rPr>
              <a:t>Bottom-up design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Make decisions about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reusable low-level utilities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Then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decide how these will be put together </a:t>
            </a:r>
            <a:r>
              <a:rPr lang="en-GB" dirty="0">
                <a:ea typeface="+mn-ea"/>
                <a:cs typeface="Times" charset="0"/>
              </a:rPr>
              <a:t>to create high-level constructs.</a:t>
            </a:r>
          </a:p>
          <a:p>
            <a:pPr marL="0" indent="0">
              <a:defRPr/>
            </a:pPr>
            <a:endParaRPr lang="en-GB" dirty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A mix of top-down and bottom-up approaches are normally used: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Top-down design is almost always needed to give the system a good structure.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Bottom-up design is normally useful so that reusable components can be created.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8FA2594-D86B-4BDA-9D31-2BE7CEBA5EF3}" type="slidenum">
              <a:rPr lang="en-US"/>
              <a:pPr/>
              <a:t>12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Different aspects of design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sz="2000" i="1" dirty="0">
                <a:ea typeface="+mn-ea"/>
                <a:cs typeface="Times" charset="0"/>
              </a:rPr>
              <a:t>Software architecture 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ea typeface="+mn-ea"/>
                <a:cs typeface="Times" charset="0"/>
              </a:rPr>
              <a:t>The division into subsystems and components,</a:t>
            </a:r>
          </a:p>
          <a:p>
            <a:pPr lvl="3">
              <a:defRPr/>
            </a:pPr>
            <a:r>
              <a:rPr lang="en-GB" dirty="0">
                <a:ea typeface="+mn-ea"/>
                <a:cs typeface="Times" charset="0"/>
              </a:rPr>
              <a:t>How these will be connected.</a:t>
            </a:r>
          </a:p>
          <a:p>
            <a:pPr lvl="3">
              <a:defRPr/>
            </a:pPr>
            <a:r>
              <a:rPr lang="en-GB" dirty="0">
                <a:ea typeface="+mn-ea"/>
                <a:cs typeface="Times" charset="0"/>
              </a:rPr>
              <a:t>How they will interact.</a:t>
            </a:r>
          </a:p>
          <a:p>
            <a:pPr lvl="3">
              <a:defRPr/>
            </a:pPr>
            <a:r>
              <a:rPr lang="en-GB" dirty="0">
                <a:ea typeface="+mn-ea"/>
                <a:cs typeface="Times" charset="0"/>
              </a:rPr>
              <a:t>Their interfaces. </a:t>
            </a:r>
          </a:p>
          <a:p>
            <a:pPr lvl="1">
              <a:defRPr/>
            </a:pPr>
            <a:r>
              <a:rPr lang="en-GB" sz="2000" i="1" dirty="0">
                <a:ea typeface="+mn-ea"/>
                <a:cs typeface="Times" charset="0"/>
              </a:rPr>
              <a:t>Class design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ea typeface="+mn-ea"/>
                <a:cs typeface="Times" charset="0"/>
              </a:rPr>
              <a:t>The various features of classes.</a:t>
            </a:r>
            <a:endParaRPr lang="en-US" sz="2000" dirty="0">
              <a:ea typeface="+mn-ea"/>
            </a:endParaRPr>
          </a:p>
          <a:p>
            <a:pPr lvl="1">
              <a:defRPr/>
            </a:pPr>
            <a:r>
              <a:rPr lang="en-GB" sz="2000" i="1" dirty="0">
                <a:ea typeface="+mn-ea"/>
                <a:cs typeface="Times" charset="0"/>
              </a:rPr>
              <a:t>User interface design</a:t>
            </a:r>
            <a:r>
              <a:rPr lang="en-US" sz="2000" dirty="0">
                <a:ea typeface="+mn-ea"/>
              </a:rPr>
              <a:t> </a:t>
            </a:r>
          </a:p>
          <a:p>
            <a:pPr lvl="1">
              <a:defRPr/>
            </a:pPr>
            <a:r>
              <a:rPr lang="en-GB" sz="2000" i="1" dirty="0">
                <a:ea typeface="+mn-ea"/>
                <a:cs typeface="Times" charset="0"/>
              </a:rPr>
              <a:t>Algorithm design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ea typeface="+mn-ea"/>
                <a:cs typeface="Times" charset="0"/>
              </a:rPr>
              <a:t>The design of computational mechanisms</a:t>
            </a:r>
            <a:r>
              <a:rPr lang="en-US" sz="2000" dirty="0">
                <a:ea typeface="+mn-ea"/>
              </a:rPr>
              <a:t>.</a:t>
            </a:r>
          </a:p>
          <a:p>
            <a:pPr lvl="1">
              <a:defRPr/>
            </a:pPr>
            <a:r>
              <a:rPr lang="en-GB" sz="2000" i="1" dirty="0">
                <a:ea typeface="+mn-ea"/>
                <a:cs typeface="Times" charset="0"/>
              </a:rPr>
              <a:t>Protocol design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ea typeface="+mn-ea"/>
                <a:cs typeface="Times" charset="0"/>
              </a:rPr>
              <a:t>The design of communications protocol.</a:t>
            </a:r>
            <a:endParaRPr lang="en-US" sz="2000" dirty="0">
              <a:ea typeface="+mn-ea"/>
            </a:endParaRPr>
          </a:p>
          <a:p>
            <a:pPr lvl="1">
              <a:defRPr/>
            </a:pPr>
            <a:endParaRPr lang="en-US" sz="1800" dirty="0"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C2B880C-1C60-4B3C-81F6-A941A763A7A5}" type="slidenum">
              <a:rPr lang="en-US"/>
              <a:pPr/>
              <a:t>13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Principles Leading to Good Design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Overall </a:t>
            </a:r>
            <a:r>
              <a:rPr lang="en-US" i="1" dirty="0">
                <a:ea typeface="+mn-ea"/>
                <a:cs typeface="+mn-cs"/>
              </a:rPr>
              <a:t>goals</a:t>
            </a:r>
            <a:r>
              <a:rPr lang="en-US" dirty="0">
                <a:ea typeface="+mn-ea"/>
                <a:cs typeface="+mn-cs"/>
              </a:rPr>
              <a:t> of good design: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Increasing profit / reducing cost / increasing revenue</a:t>
            </a:r>
            <a:r>
              <a:rPr lang="en-US" dirty="0"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Ensuring that we actually conform with the requirements</a:t>
            </a:r>
            <a:r>
              <a:rPr lang="en-US" dirty="0"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Accelerating development</a:t>
            </a:r>
            <a:r>
              <a:rPr lang="en-US" dirty="0"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Increasing qualities such as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Usability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Efficiency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Reliability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Maintainability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Reusability</a:t>
            </a:r>
            <a:r>
              <a:rPr lang="en-US" dirty="0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C4AA82B-91F9-488F-AFD6-9686CE95A202}" type="slidenum">
              <a:rPr lang="en-US"/>
              <a:pPr/>
              <a:t>14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1: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Divide and conquer</a:t>
            </a:r>
            <a:r>
              <a:rPr lang="en-US" dirty="0">
                <a:solidFill>
                  <a:srgbClr val="FF0000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Trying to deal with something big all at once is normally much harder than dealing with a series of smaller things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Separate people can work on each part</a:t>
            </a:r>
            <a:r>
              <a:rPr lang="en-US" dirty="0">
                <a:ea typeface="+mn-ea"/>
              </a:rPr>
              <a:t>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An individual software engineer can specialize.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Each individual component is smaller, and therefore easier to understand</a:t>
            </a:r>
            <a:r>
              <a:rPr lang="en-US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Parts can be replaced or changed without having to replace or extensively change other parts</a:t>
            </a:r>
            <a:r>
              <a:rPr lang="en-US" dirty="0">
                <a:ea typeface="+mn-ea"/>
                <a:cs typeface="Times" charset="0"/>
              </a:rPr>
              <a:t>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F817BCC-AD52-4C52-838D-8183B4583FE6}" type="slidenum">
              <a:rPr lang="en-US"/>
              <a:pPr/>
              <a:t>15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2: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Increase cohesion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where possible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A subsystem or module has high cohesion if it keeps together things that are related to each other, and keeps out other things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This makes the system as a whole easier to understand and change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US" dirty="0">
                <a:ea typeface="+mn-ea"/>
                <a:cs typeface="Times" charset="0"/>
              </a:rPr>
              <a:t>Type of cohesion:</a:t>
            </a:r>
          </a:p>
          <a:p>
            <a:pPr lvl="2">
              <a:defRPr/>
            </a:pPr>
            <a:r>
              <a:rPr lang="en-US" dirty="0">
                <a:ea typeface="+mn-ea"/>
                <a:cs typeface="Times" charset="0"/>
              </a:rPr>
              <a:t>Functional, Layer, Communicational, Sequential, Procedural, Temporal, Utility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A5705D8-10B6-426A-9650-E8E881344558}" type="slidenum">
              <a:rPr lang="en-US"/>
              <a:pPr/>
              <a:t>16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3: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Reduce coupling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where possible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GB" sz="2400" i="1" dirty="0">
                <a:ea typeface="+mn-ea"/>
                <a:cs typeface="Times" charset="0"/>
              </a:rPr>
              <a:t>Coupling</a:t>
            </a:r>
            <a:r>
              <a:rPr lang="en-GB" sz="2400" dirty="0">
                <a:ea typeface="+mn-ea"/>
                <a:cs typeface="Times" charset="0"/>
              </a:rPr>
              <a:t> occurs when there are </a:t>
            </a:r>
            <a:r>
              <a:rPr lang="en-GB" sz="2400" i="1" dirty="0">
                <a:ea typeface="+mn-ea"/>
                <a:cs typeface="Times" charset="0"/>
              </a:rPr>
              <a:t>interdependencies</a:t>
            </a:r>
            <a:r>
              <a:rPr lang="en-GB" sz="2400" dirty="0">
                <a:ea typeface="+mn-ea"/>
                <a:cs typeface="Times" charset="0"/>
              </a:rPr>
              <a:t> between one module and another</a:t>
            </a:r>
            <a:r>
              <a:rPr lang="en-US" sz="2400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400" dirty="0">
                <a:ea typeface="+mn-ea"/>
                <a:cs typeface="Times" charset="0"/>
              </a:rPr>
              <a:t>When interdependencies exist, changes in one place will require changes somewhere else</a:t>
            </a:r>
            <a:r>
              <a:rPr lang="en-US" sz="2400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r>
              <a:rPr lang="en-GB" sz="2400" dirty="0">
                <a:ea typeface="+mn-ea"/>
                <a:cs typeface="Times" charset="0"/>
              </a:rPr>
              <a:t>A network of interdependencies makes it hard to see at a glance how some component works.</a:t>
            </a:r>
          </a:p>
          <a:p>
            <a:pPr lvl="1">
              <a:defRPr/>
            </a:pPr>
            <a:r>
              <a:rPr lang="en-GB" sz="2400" dirty="0">
                <a:ea typeface="+mn-ea"/>
                <a:cs typeface="Times" charset="0"/>
              </a:rPr>
              <a:t>Type of coupling:</a:t>
            </a:r>
          </a:p>
          <a:p>
            <a:pPr lvl="2">
              <a:defRPr/>
            </a:pPr>
            <a:r>
              <a:rPr lang="en-US" dirty="0">
                <a:ea typeface="+mn-ea"/>
                <a:cs typeface="Times" charset="0"/>
              </a:rPr>
              <a:t>Content, Common, Control, Stamp, Data, Routine Call, Type use, Inclusion/Import, External </a:t>
            </a:r>
            <a:endParaRPr lang="en-GB" dirty="0">
              <a:ea typeface="+mn-ea"/>
              <a:cs typeface="Times" charset="0"/>
            </a:endParaRPr>
          </a:p>
        </p:txBody>
      </p:sp>
      <p:pic>
        <p:nvPicPr>
          <p:cNvPr id="6759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5181600"/>
            <a:ext cx="3200400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73652B8-8E47-47A9-B638-E417AB6576FC}" type="slidenum">
              <a:rPr lang="en-US"/>
              <a:pPr/>
              <a:t>17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4: </a:t>
            </a:r>
            <a:r>
              <a:rPr lang="en-CA" dirty="0">
                <a:solidFill>
                  <a:srgbClr val="FF0000"/>
                </a:solidFill>
                <a:ea typeface="+mj-ea"/>
                <a:cs typeface="Times" charset="0"/>
              </a:rPr>
              <a:t>Increase abstraction</a:t>
            </a:r>
            <a:endParaRPr lang="en-US" dirty="0">
              <a:solidFill>
                <a:srgbClr val="FF0000"/>
              </a:solidFill>
              <a:ea typeface="+mj-ea"/>
              <a:cs typeface="Times" charset="0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Ensure that your designs allow you to hide or defer consideration of details, thus reducing complexity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 good abstraction is said to provide </a:t>
            </a:r>
            <a:r>
              <a:rPr lang="en-GB" i="1" dirty="0">
                <a:ea typeface="+mn-ea"/>
                <a:cs typeface="Times" charset="0"/>
              </a:rPr>
              <a:t>information hiding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Abstractions allow you to understand the essence of a subsystem without having to know unnecessary details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Examples of abstractions: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Classes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UML associations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US" dirty="0">
                <a:ea typeface="+mn-ea"/>
                <a:cs typeface="Times" charset="0"/>
              </a:rPr>
              <a:t>Interfaces</a:t>
            </a:r>
          </a:p>
          <a:p>
            <a:pPr lvl="2">
              <a:defRPr/>
            </a:pPr>
            <a:r>
              <a:rPr lang="en-US" dirty="0">
                <a:ea typeface="+mn-ea"/>
                <a:cs typeface="Times" charset="0"/>
              </a:rPr>
              <a:t>State machines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Domain specific languages (DSLs)</a:t>
            </a:r>
            <a:endParaRPr lang="en-US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72F9025-75CC-4BEA-96F1-E1574E856D18}" type="slidenum">
              <a:rPr lang="en-US"/>
              <a:pPr/>
              <a:t>18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5: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Increase reusability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where possible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ea typeface="+mn-ea"/>
                <a:cs typeface="Times" charset="0"/>
              </a:rPr>
              <a:t>D</a:t>
            </a:r>
            <a:r>
              <a:rPr lang="en-GB" dirty="0" err="1">
                <a:ea typeface="+mn-ea"/>
                <a:cs typeface="Times" charset="0"/>
              </a:rPr>
              <a:t>esign</a:t>
            </a:r>
            <a:r>
              <a:rPr lang="en-US" dirty="0">
                <a:ea typeface="+mn-ea"/>
                <a:cs typeface="Times" charset="0"/>
              </a:rPr>
              <a:t> the</a:t>
            </a:r>
            <a:r>
              <a:rPr lang="en-GB" dirty="0">
                <a:ea typeface="+mn-ea"/>
                <a:cs typeface="Times" charset="0"/>
              </a:rPr>
              <a:t> various aspects of your system so that they can be used again in other contexts</a:t>
            </a:r>
            <a:r>
              <a:rPr lang="en-US" dirty="0">
                <a:ea typeface="+mn-ea"/>
                <a:cs typeface="Times" charset="0"/>
              </a:rPr>
              <a:t> 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Generalize your design as much as possible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Follow the preceding three design principles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Design your system to contain hooks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Simplify your design as much as possible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B01B63E-494A-4226-AF71-1FC2A67CA25D}" type="slidenum">
              <a:rPr lang="en-US"/>
              <a:pPr/>
              <a:t>19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6: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Reuse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where possible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Design with reuse is complementary to design for reusability</a:t>
            </a:r>
            <a:r>
              <a:rPr lang="en-US" dirty="0">
                <a:ea typeface="+mn-ea"/>
                <a:cs typeface="Times" charset="0"/>
              </a:rPr>
              <a:t> 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Actively reusing designs or code allows you to take advantage of the investment you or others have made in reusable components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buNone/>
              <a:defRPr/>
            </a:pPr>
            <a:endParaRPr lang="en-GB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36938D7-4E5F-47C3-B49E-134BE97A946E}" type="slidenum">
              <a:rPr lang="en-US"/>
              <a:pPr/>
              <a:t>2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The Process of Design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dirty="0"/>
              <a:t>Definition: </a:t>
            </a:r>
          </a:p>
          <a:p>
            <a:pPr lvl="1"/>
            <a:r>
              <a:rPr lang="en-GB" i="1" dirty="0"/>
              <a:t>Design</a:t>
            </a:r>
            <a:r>
              <a:rPr lang="en-GB" dirty="0"/>
              <a:t> is a problem-solving process whose objective is to find and describe a way:</a:t>
            </a:r>
          </a:p>
          <a:p>
            <a:pPr lvl="2"/>
            <a:r>
              <a:rPr lang="en-GB" dirty="0"/>
              <a:t>To implement the system</a:t>
            </a:r>
            <a:r>
              <a:rPr lang="en-GB" altLang="en-US" dirty="0"/>
              <a:t>’</a:t>
            </a:r>
            <a:r>
              <a:rPr lang="en-GB" dirty="0"/>
              <a:t>s </a:t>
            </a:r>
            <a:r>
              <a:rPr lang="en-GB" i="1" dirty="0"/>
              <a:t>functional requirements</a:t>
            </a:r>
            <a:r>
              <a:rPr lang="en-GB" dirty="0"/>
              <a:t>...</a:t>
            </a:r>
          </a:p>
          <a:p>
            <a:pPr lvl="2"/>
            <a:r>
              <a:rPr lang="en-GB" dirty="0"/>
              <a:t>While respecting the constraints imposed by the </a:t>
            </a:r>
            <a:r>
              <a:rPr lang="en-GB" i="1" dirty="0"/>
              <a:t>quality, platform and process requirements...</a:t>
            </a:r>
            <a:endParaRPr lang="en-GB" dirty="0"/>
          </a:p>
          <a:p>
            <a:pPr lvl="3"/>
            <a:r>
              <a:rPr lang="en-GB" dirty="0"/>
              <a:t>including the budget</a:t>
            </a:r>
          </a:p>
          <a:p>
            <a:pPr lvl="2"/>
            <a:r>
              <a:rPr lang="en-GB" dirty="0"/>
              <a:t>And while adhering to general principles of </a:t>
            </a:r>
            <a:r>
              <a:rPr lang="en-GB" i="1" dirty="0"/>
              <a:t>good quality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C8379C7-771B-4B18-9331-B5A9A53FA56C}" type="slidenum">
              <a:rPr lang="en-US"/>
              <a:pPr/>
              <a:t>20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7: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Design for flexibility</a:t>
            </a:r>
            <a:r>
              <a:rPr lang="en-US" dirty="0">
                <a:solidFill>
                  <a:srgbClr val="FF0000"/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Actively anticipate changes that a design may have to undergo in the future, and prepare for them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Reduce coupling and increase cohesion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Create abstractions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Do not hard-code anything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 err="1">
                <a:ea typeface="+mn-ea"/>
                <a:cs typeface="Times" charset="0"/>
              </a:rPr>
              <a:t>Leav</a:t>
            </a:r>
            <a:r>
              <a:rPr lang="en-US" dirty="0">
                <a:ea typeface="+mn-ea"/>
                <a:cs typeface="Times" charset="0"/>
              </a:rPr>
              <a:t>e</a:t>
            </a:r>
            <a:r>
              <a:rPr lang="en-GB" dirty="0">
                <a:ea typeface="+mn-ea"/>
                <a:cs typeface="Times" charset="0"/>
              </a:rPr>
              <a:t> all options open</a:t>
            </a:r>
            <a:endParaRPr lang="en-US" dirty="0">
              <a:ea typeface="+mn-ea"/>
              <a:cs typeface="Times" charset="0"/>
            </a:endParaRPr>
          </a:p>
          <a:p>
            <a:pPr lvl="2">
              <a:defRPr/>
            </a:pPr>
            <a:r>
              <a:rPr lang="en-US" dirty="0">
                <a:ea typeface="+mn-ea"/>
                <a:cs typeface="Times" charset="0"/>
              </a:rPr>
              <a:t>Do not restrict the options of people who have to modify the system later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Use reusable code and make code reusable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79962D3-9656-43EF-8C41-F42D565CF9B0}" type="slidenum">
              <a:rPr lang="en-US"/>
              <a:pPr/>
              <a:t>21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8: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Anticipate obsolescence</a:t>
            </a:r>
            <a:r>
              <a:rPr lang="en-US" dirty="0">
                <a:solidFill>
                  <a:srgbClr val="FF0000"/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Plan for changes in the technology or environment so the software will continue to run or can be easily changed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Avoid using early releases of technology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Avoid using software libraries that are specific to particular environments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Avoid using undocumented features or little-used features of software libraries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Avoid using software or special hardware from companies that are less likely to provide long-term support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Use standard languages and technologies that are supported by multiple vendors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1F1A0A6-14AA-4B55-B04E-CAD261D9A68E}" type="slidenum">
              <a:rPr lang="en-US"/>
              <a:pPr/>
              <a:t>22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9: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Design for Portability</a:t>
            </a:r>
            <a:r>
              <a:rPr lang="en-US" dirty="0">
                <a:solidFill>
                  <a:srgbClr val="FF0000"/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Have the software run on as many platforms as possible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Avoid the use of facilities that are specific to one particular environment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US" dirty="0">
                <a:ea typeface="+mn-ea"/>
                <a:cs typeface="Times" charset="0"/>
              </a:rPr>
              <a:t>E.g. a library only available in Microsoft Windows</a:t>
            </a:r>
            <a:endParaRPr lang="en-GB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FD6AEBE-7FF2-4489-AD62-40B8F39F87BF}" type="slidenum">
              <a:rPr lang="en-US"/>
              <a:pPr/>
              <a:t>23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10:</a:t>
            </a:r>
            <a:r>
              <a:rPr lang="en-GB" dirty="0">
                <a:ea typeface="+mj-ea"/>
                <a:cs typeface="Times" charset="0"/>
              </a:rPr>
              <a:t>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Design for Testability</a:t>
            </a:r>
            <a:r>
              <a:rPr lang="en-US" dirty="0">
                <a:solidFill>
                  <a:srgbClr val="FF0000"/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Take steps to make testing easier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Design a program to automatically test the software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Discussed more in Chapter 10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Ensure that all the functionality of the code can by driven by an external program, bypassing a graphical user interface</a:t>
            </a:r>
          </a:p>
          <a:p>
            <a:pPr lvl="1">
              <a:defRPr/>
            </a:pPr>
            <a:r>
              <a:rPr lang="en-US" dirty="0">
                <a:ea typeface="+mn-ea"/>
                <a:cs typeface="Times" charset="0"/>
              </a:rPr>
              <a:t>In Java, you can create a main() method in each class in order to exercise the other methods</a:t>
            </a:r>
          </a:p>
          <a:p>
            <a:pPr lvl="1">
              <a:defRPr/>
            </a:pPr>
            <a:r>
              <a:rPr lang="en-US" dirty="0">
                <a:ea typeface="+mn-ea"/>
                <a:cs typeface="Times" charset="0"/>
              </a:rPr>
              <a:t>Use </a:t>
            </a:r>
            <a:r>
              <a:rPr lang="en-US" dirty="0" err="1">
                <a:solidFill>
                  <a:srgbClr val="FF0000"/>
                </a:solidFill>
                <a:ea typeface="+mn-ea"/>
                <a:cs typeface="Times" charset="0"/>
              </a:rPr>
              <a:t>Junit</a:t>
            </a:r>
            <a:r>
              <a:rPr lang="en-US" dirty="0">
                <a:ea typeface="+mn-ea"/>
                <a:cs typeface="Times" charset="0"/>
              </a:rPr>
              <a:t> or similar frameworks</a:t>
            </a:r>
            <a:endParaRPr lang="en-GB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DB2097B-C028-46C4-898A-54CA26670FE0}" type="slidenum">
              <a:rPr lang="en-US"/>
              <a:pPr/>
              <a:t>24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Principle 11:</a:t>
            </a:r>
            <a:r>
              <a:rPr lang="en-GB" dirty="0">
                <a:ea typeface="+mj-ea"/>
                <a:cs typeface="Times" charset="0"/>
              </a:rPr>
              <a:t>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Design defensively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Never trust how others will try to use a component you are designing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Handle all cases where other code might attempt to use your component inappropriately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Check that all of the inputs to your component are valid: the </a:t>
            </a:r>
            <a:r>
              <a:rPr lang="en-GB" i="1" dirty="0">
                <a:ea typeface="+mn-ea"/>
                <a:cs typeface="Times" charset="0"/>
              </a:rPr>
              <a:t>preconditions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Unfortunately, over-zealous defensive design can result in unnecessarily</a:t>
            </a:r>
            <a:r>
              <a:rPr lang="en-US" dirty="0">
                <a:ea typeface="+mn-ea"/>
                <a:cs typeface="Times" charset="0"/>
              </a:rPr>
              <a:t> repetitive checking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51739DA-E223-474B-B12B-D5FCD3266D1B}" type="slidenum">
              <a:rPr lang="en-US"/>
              <a:pPr/>
              <a:t>25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Software Architecture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i="1">
                <a:ea typeface="+mn-ea"/>
                <a:cs typeface="Times" charset="0"/>
              </a:rPr>
              <a:t>Software architecture</a:t>
            </a:r>
            <a:r>
              <a:rPr lang="en-GB">
                <a:ea typeface="+mn-ea"/>
                <a:cs typeface="Times" charset="0"/>
              </a:rPr>
              <a:t> is process of designing the global organization of a software system, including: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Dividing software into subsystems.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Deciding how these will interact.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Determining their interfaces</a:t>
            </a:r>
            <a:r>
              <a:rPr lang="en-US">
                <a:ea typeface="+mn-ea"/>
              </a:rPr>
              <a:t>.</a:t>
            </a:r>
          </a:p>
          <a:p>
            <a:pPr lvl="2" algn="just">
              <a:defRPr/>
            </a:pPr>
            <a:r>
              <a:rPr lang="en-GB">
                <a:ea typeface="+mn-ea"/>
                <a:cs typeface="Times" charset="0"/>
              </a:rPr>
              <a:t>The architecture is the core of the design, so all software engineers need to understand it.</a:t>
            </a:r>
          </a:p>
          <a:p>
            <a:pPr lvl="2">
              <a:defRPr/>
            </a:pPr>
            <a:r>
              <a:rPr lang="en-GB">
                <a:ea typeface="+mn-ea"/>
                <a:cs typeface="Times" charset="0"/>
              </a:rPr>
              <a:t>The architecture will often constrain the overall efficiency, reusability and maintainability of the system</a:t>
            </a:r>
            <a:r>
              <a:rPr lang="en-US"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F0F59EE-0EF5-488A-B147-3DF0CF38639E}" type="slidenum">
              <a:rPr lang="en-US"/>
              <a:pPr/>
              <a:t>26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Architectural Patterns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The notion of patterns can be applied to software architecture.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These are called</a:t>
            </a:r>
            <a:r>
              <a:rPr lang="en-GB" i="1" dirty="0">
                <a:ea typeface="+mn-ea"/>
                <a:cs typeface="Times" charset="0"/>
              </a:rPr>
              <a:t> architectural patterns</a:t>
            </a:r>
            <a:r>
              <a:rPr lang="en-GB" dirty="0">
                <a:ea typeface="+mn-ea"/>
                <a:cs typeface="Times" charset="0"/>
              </a:rPr>
              <a:t> or </a:t>
            </a:r>
            <a:r>
              <a:rPr lang="en-GB" i="1" dirty="0">
                <a:ea typeface="+mn-ea"/>
                <a:cs typeface="Times" charset="0"/>
              </a:rPr>
              <a:t>architectural styles</a:t>
            </a:r>
            <a:r>
              <a:rPr lang="en-GB" dirty="0">
                <a:ea typeface="+mn-ea"/>
                <a:cs typeface="Times" charset="0"/>
              </a:rPr>
              <a:t>.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Each allows you to design flexible systems using components 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The components are as independent of each other as possible.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738D56C-9983-4670-B91F-1AF96A4F7E28}" type="slidenum">
              <a:rPr lang="en-US"/>
              <a:pPr/>
              <a:t>27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Client-Server and other distributed architectural patterns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There is at least one component that has the role of </a:t>
            </a:r>
            <a:r>
              <a:rPr lang="en-GB" i="1">
                <a:ea typeface="+mn-ea"/>
                <a:cs typeface="Times" charset="0"/>
              </a:rPr>
              <a:t>server</a:t>
            </a:r>
            <a:r>
              <a:rPr lang="en-GB">
                <a:ea typeface="+mn-ea"/>
                <a:cs typeface="Times" charset="0"/>
              </a:rPr>
              <a:t>, waiting for and then handling connections</a:t>
            </a:r>
            <a:r>
              <a:rPr lang="en-US">
                <a:ea typeface="+mn-ea"/>
              </a:rPr>
              <a:t>.</a:t>
            </a:r>
          </a:p>
          <a:p>
            <a:pPr lvl="1">
              <a:defRPr/>
            </a:pPr>
            <a:endParaRPr lang="en-GB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There is at least one component that has the role of </a:t>
            </a:r>
            <a:r>
              <a:rPr lang="en-GB" i="1">
                <a:ea typeface="+mn-ea"/>
                <a:cs typeface="Times" charset="0"/>
              </a:rPr>
              <a:t>client</a:t>
            </a:r>
            <a:r>
              <a:rPr lang="en-GB">
                <a:ea typeface="+mn-ea"/>
                <a:cs typeface="Times" charset="0"/>
              </a:rPr>
              <a:t>, initiating connections in order to obtain some service</a:t>
            </a:r>
            <a:r>
              <a:rPr lang="en-US">
                <a:ea typeface="+mn-ea"/>
              </a:rPr>
              <a:t>.</a:t>
            </a:r>
          </a:p>
          <a:p>
            <a:pPr lvl="1">
              <a:defRPr/>
            </a:pPr>
            <a:endParaRPr lang="en-GB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A further extension is the Peer-to-Peer pattern.</a:t>
            </a:r>
          </a:p>
          <a:p>
            <a:pPr lvl="2">
              <a:defRPr/>
            </a:pPr>
            <a:r>
              <a:rPr lang="en-GB">
                <a:ea typeface="+mn-ea"/>
                <a:cs typeface="Times" charset="0"/>
              </a:rPr>
              <a:t>A system composed of various software components that are distributed over several hosts</a:t>
            </a:r>
            <a:r>
              <a:rPr lang="en-US"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C5B4C2E-A491-47CD-92E4-04F4FD7D7F46}" type="slidenum">
              <a:rPr lang="en-US"/>
              <a:pPr/>
              <a:t>28</a:t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An example of a distributed system</a:t>
            </a:r>
          </a:p>
        </p:txBody>
      </p:sp>
      <p:pic>
        <p:nvPicPr>
          <p:cNvPr id="483382" name="Picture 5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057400"/>
            <a:ext cx="7543800" cy="2874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43F760E-3AE1-4961-A3C3-F8F09CD3CB44}" type="slidenum">
              <a:rPr lang="en-US"/>
              <a:pPr/>
              <a:t>29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Transaction-Processing architectural pattern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dirty="0"/>
              <a:t>A process reads a series of inputs one by one. </a:t>
            </a:r>
          </a:p>
          <a:p>
            <a:pPr lvl="1"/>
            <a:r>
              <a:rPr lang="en-GB" dirty="0"/>
              <a:t>Each input describes a </a:t>
            </a:r>
            <a:r>
              <a:rPr lang="en-GB" i="1" dirty="0"/>
              <a:t>transaction</a:t>
            </a:r>
            <a:r>
              <a:rPr lang="en-GB" dirty="0"/>
              <a:t> – a command that typically make some change to the data stored by the system</a:t>
            </a:r>
          </a:p>
          <a:p>
            <a:pPr lvl="1"/>
            <a:r>
              <a:rPr lang="en-GB" dirty="0"/>
              <a:t>There is a transaction </a:t>
            </a:r>
            <a:r>
              <a:rPr lang="en-GB" i="1" dirty="0"/>
              <a:t>dispatcher</a:t>
            </a:r>
            <a:r>
              <a:rPr lang="en-GB" dirty="0"/>
              <a:t> component that decides what to do with each transaction</a:t>
            </a:r>
          </a:p>
          <a:p>
            <a:pPr lvl="1"/>
            <a:r>
              <a:rPr lang="en-GB" dirty="0"/>
              <a:t>This dispatches a procedure call or message to one of a series of component that will </a:t>
            </a:r>
            <a:r>
              <a:rPr lang="en-GB" i="1" dirty="0"/>
              <a:t>handle</a:t>
            </a:r>
            <a:r>
              <a:rPr lang="en-GB" dirty="0"/>
              <a:t> the transaction</a:t>
            </a:r>
            <a:r>
              <a:rPr lang="en-US" dirty="0"/>
              <a:t>  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FF03A2E-8852-4CEE-B3C5-D9D93972B1AA}" type="slidenum">
              <a:rPr lang="en-US"/>
              <a:pPr/>
              <a:t>3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Design as a series of decisions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A designer is faced with a series of </a:t>
            </a:r>
            <a:r>
              <a:rPr lang="en-GB" i="1" dirty="0">
                <a:ea typeface="+mn-ea"/>
                <a:cs typeface="Times" charset="0"/>
              </a:rPr>
              <a:t>design issues</a:t>
            </a:r>
            <a:r>
              <a:rPr lang="en-GB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These are sub-problems of the overall design problem. 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Each issue normally has several alternative solutions: 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design </a:t>
            </a:r>
            <a:r>
              <a:rPr lang="en-GB" i="1" dirty="0">
                <a:ea typeface="+mn-ea"/>
                <a:cs typeface="Times" charset="0"/>
              </a:rPr>
              <a:t>options</a:t>
            </a:r>
            <a:r>
              <a:rPr lang="en-GB" dirty="0">
                <a:ea typeface="+mn-ea"/>
                <a:cs typeface="Times" charset="0"/>
              </a:rPr>
              <a:t>. 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The designer makes a </a:t>
            </a:r>
            <a:r>
              <a:rPr lang="en-GB" i="1" dirty="0">
                <a:ea typeface="+mn-ea"/>
                <a:cs typeface="Times" charset="0"/>
              </a:rPr>
              <a:t>design decision</a:t>
            </a:r>
            <a:r>
              <a:rPr lang="en-GB" dirty="0">
                <a:ea typeface="+mn-ea"/>
                <a:cs typeface="Times" charset="0"/>
              </a:rPr>
              <a:t> to resolve each issue. 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This process involves choosing the best option from among the alternatives.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0CFEAC1-41D5-4233-91A3-8575D4A041C8}" type="slidenum">
              <a:rPr lang="en-US"/>
              <a:pPr/>
              <a:t>30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Example of a transaction-processing system</a:t>
            </a:r>
          </a:p>
        </p:txBody>
      </p:sp>
      <p:pic>
        <p:nvPicPr>
          <p:cNvPr id="551985" name="Picture 4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543800" cy="18510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D335DD7-82B3-4657-956F-0AD0C2BC3D72}" type="slidenum">
              <a:rPr lang="en-US"/>
              <a:pPr/>
              <a:t>31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Model-View-Controller (MVC) architectural pattern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/>
              <a:t>A</a:t>
            </a:r>
            <a:r>
              <a:rPr lang="en-GB"/>
              <a:t>n architectural pattern used to help separate the user interface layer from other parts of the system</a:t>
            </a:r>
            <a:r>
              <a:rPr lang="en-US"/>
              <a:t> </a:t>
            </a:r>
          </a:p>
          <a:p>
            <a:pPr lvl="1"/>
            <a:r>
              <a:rPr lang="en-GB"/>
              <a:t>The </a:t>
            </a:r>
            <a:r>
              <a:rPr lang="en-GB" i="1"/>
              <a:t>model</a:t>
            </a:r>
            <a:r>
              <a:rPr lang="en-GB"/>
              <a:t> contains the underlying classes whose instances are to be viewed and manipulated</a:t>
            </a:r>
            <a:r>
              <a:rPr lang="en-US"/>
              <a:t> </a:t>
            </a:r>
          </a:p>
          <a:p>
            <a:pPr lvl="1"/>
            <a:r>
              <a:rPr lang="en-GB"/>
              <a:t>The </a:t>
            </a:r>
            <a:r>
              <a:rPr lang="en-GB" i="1"/>
              <a:t>view</a:t>
            </a:r>
            <a:r>
              <a:rPr lang="en-GB"/>
              <a:t> contains objects used to render the appearance of the data from the model in the user interface</a:t>
            </a:r>
            <a:r>
              <a:rPr lang="en-US"/>
              <a:t> </a:t>
            </a:r>
          </a:p>
          <a:p>
            <a:pPr lvl="1"/>
            <a:r>
              <a:rPr lang="en-GB"/>
              <a:t>The </a:t>
            </a:r>
            <a:r>
              <a:rPr lang="en-GB" i="1"/>
              <a:t>controller</a:t>
            </a:r>
            <a:r>
              <a:rPr lang="en-GB"/>
              <a:t> contains the objects that control and handle the user</a:t>
            </a:r>
            <a:r>
              <a:rPr lang="en-GB" altLang="en-US"/>
              <a:t>’</a:t>
            </a:r>
            <a:r>
              <a:rPr lang="en-GB"/>
              <a:t>s interaction with the view and the model</a:t>
            </a:r>
          </a:p>
          <a:p>
            <a:pPr lvl="1"/>
            <a:r>
              <a:rPr lang="en-GB"/>
              <a:t>The Observable design pattern is normally used to separate the model from the view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EEDDBF9-33F1-46BD-8373-8FD1CAF46332}" type="slidenum">
              <a:rPr lang="en-US"/>
              <a:pPr/>
              <a:t>32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Example of the MVC architecture for the UI</a:t>
            </a:r>
          </a:p>
        </p:txBody>
      </p:sp>
      <p:pic>
        <p:nvPicPr>
          <p:cNvPr id="55808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543800" cy="289242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Model-View-Controller (MVC)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124200" y="4953000"/>
            <a:ext cx="3124200" cy="1143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Data model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143000" y="2514600"/>
            <a:ext cx="3124200" cy="1066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br>
              <a:rPr lang="en-US"/>
            </a:br>
            <a:r>
              <a:rPr lang="en-US"/>
              <a:t>Data display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5105400" y="2514600"/>
            <a:ext cx="3124200" cy="1066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r>
              <a:rPr lang="en-US"/>
              <a:t>User input</a:t>
            </a:r>
          </a:p>
        </p:txBody>
      </p:sp>
      <p:cxnSp>
        <p:nvCxnSpPr>
          <p:cNvPr id="137223" name="AutoShape 7"/>
          <p:cNvCxnSpPr>
            <a:cxnSpLocks noChangeShapeType="1"/>
            <a:stCxn id="137221" idx="2"/>
            <a:endCxn id="137220" idx="0"/>
          </p:cNvCxnSpPr>
          <p:nvPr/>
        </p:nvCxnSpPr>
        <p:spPr bwMode="auto">
          <a:xfrm>
            <a:off x="2705100" y="3581400"/>
            <a:ext cx="19812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25" name="AutoShape 9"/>
          <p:cNvCxnSpPr>
            <a:cxnSpLocks noChangeShapeType="1"/>
          </p:cNvCxnSpPr>
          <p:nvPr/>
        </p:nvCxnSpPr>
        <p:spPr bwMode="auto">
          <a:xfrm flipH="1">
            <a:off x="4267200" y="28956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3124200" y="4953000"/>
            <a:ext cx="1150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143000" y="2514600"/>
            <a:ext cx="954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View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5105400" y="2514600"/>
            <a:ext cx="1782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Controller</a:t>
            </a:r>
          </a:p>
        </p:txBody>
      </p:sp>
      <p:cxnSp>
        <p:nvCxnSpPr>
          <p:cNvPr id="137229" name="AutoShape 13"/>
          <p:cNvCxnSpPr>
            <a:cxnSpLocks noChangeShapeType="1"/>
            <a:stCxn id="137222" idx="2"/>
            <a:endCxn id="137220" idx="0"/>
          </p:cNvCxnSpPr>
          <p:nvPr/>
        </p:nvCxnSpPr>
        <p:spPr bwMode="auto">
          <a:xfrm flipH="1">
            <a:off x="4686300" y="3581400"/>
            <a:ext cx="19812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30" name="AutoShape 14"/>
          <p:cNvSpPr>
            <a:spLocks noChangeArrowheads="1"/>
          </p:cNvSpPr>
          <p:nvPr/>
        </p:nvSpPr>
        <p:spPr bwMode="auto">
          <a:xfrm>
            <a:off x="5943600" y="5410200"/>
            <a:ext cx="1066800" cy="914400"/>
          </a:xfrm>
          <a:prstGeom prst="flowChartMagneticDisk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7231" name="Picture 15"/>
          <p:cNvPicPr>
            <a:picLocks noChangeAspect="1" noChangeArrowheads="1"/>
          </p:cNvPicPr>
          <p:nvPr/>
        </p:nvPicPr>
        <p:blipFill>
          <a:blip r:embed="rId2"/>
          <a:srcRect t="7246" r="21053" b="44440"/>
          <a:stretch>
            <a:fillRect/>
          </a:stretch>
        </p:blipFill>
        <p:spPr bwMode="auto">
          <a:xfrm>
            <a:off x="2438400" y="1981200"/>
            <a:ext cx="1447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32" name="AutoShape 16"/>
          <p:cNvSpPr>
            <a:spLocks noChangeArrowheads="1"/>
          </p:cNvSpPr>
          <p:nvPr/>
        </p:nvSpPr>
        <p:spPr bwMode="auto">
          <a:xfrm>
            <a:off x="4648200" y="1143000"/>
            <a:ext cx="533400" cy="609600"/>
          </a:xfrm>
          <a:prstGeom prst="smileyFace">
            <a:avLst>
              <a:gd name="adj" fmla="val 465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6525" y="278447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UI: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136525" y="5222875"/>
            <a:ext cx="698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Data: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5775325" y="4076700"/>
            <a:ext cx="120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manipulate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819400" y="40386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refresh</a:t>
            </a:r>
          </a:p>
        </p:txBody>
      </p:sp>
      <p:cxnSp>
        <p:nvCxnSpPr>
          <p:cNvPr id="137237" name="AutoShape 21"/>
          <p:cNvCxnSpPr>
            <a:cxnSpLocks noChangeShapeType="1"/>
          </p:cNvCxnSpPr>
          <p:nvPr/>
        </p:nvCxnSpPr>
        <p:spPr bwMode="auto">
          <a:xfrm flipH="1">
            <a:off x="4267200" y="32004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4343400" y="2209800"/>
            <a:ext cx="91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/>
              <a:t>refresh,</a:t>
            </a:r>
          </a:p>
          <a:p>
            <a:r>
              <a:rPr lang="en-US" dirty="0"/>
              <a:t>update</a:t>
            </a:r>
            <a:endParaRPr lang="en-US" sz="1800" dirty="0"/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4267200" y="32004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events</a:t>
            </a:r>
          </a:p>
        </p:txBody>
      </p:sp>
      <p:pic>
        <p:nvPicPr>
          <p:cNvPr id="137241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133600"/>
            <a:ext cx="1066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42" name="Line 26"/>
          <p:cNvSpPr>
            <a:spLocks noChangeShapeType="1"/>
          </p:cNvSpPr>
          <p:nvPr/>
        </p:nvSpPr>
        <p:spPr bwMode="auto">
          <a:xfrm flipV="1">
            <a:off x="43434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1816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5AF9658-F32E-4A75-B638-E046837088FF}" type="slidenum">
              <a:rPr lang="en-US"/>
              <a:pPr/>
              <a:t>34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Example of MVC in Web architecture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buFontTx/>
              <a:buChar char="•"/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buFontTx/>
              <a:buChar char="•"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066800" y="11430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2800" b="1" dirty="0"/>
          </a:p>
          <a:p>
            <a:pPr marL="385763" lvl="1" indent="-195263">
              <a:spcBef>
                <a:spcPct val="20000"/>
              </a:spcBef>
              <a:buFontTx/>
              <a:buChar char="•"/>
            </a:pPr>
            <a:r>
              <a:rPr lang="en-US" sz="2800" dirty="0"/>
              <a:t>The </a:t>
            </a:r>
            <a:r>
              <a:rPr lang="en-US" sz="2800" i="1" dirty="0"/>
              <a:t>View</a:t>
            </a:r>
            <a:r>
              <a:rPr lang="en-US" sz="2800" dirty="0"/>
              <a:t> component generates the HTML code to be displayed by the browser.</a:t>
            </a:r>
          </a:p>
          <a:p>
            <a:pPr marL="385763" lvl="1" indent="-195263">
              <a:spcBef>
                <a:spcPct val="20000"/>
              </a:spcBef>
              <a:buFontTx/>
              <a:buChar char="•"/>
            </a:pPr>
            <a:r>
              <a:rPr lang="en-GB" sz="2800" dirty="0"/>
              <a:t>The </a:t>
            </a:r>
            <a:r>
              <a:rPr lang="en-GB" sz="2800" i="1" dirty="0"/>
              <a:t>Controller</a:t>
            </a:r>
            <a:r>
              <a:rPr lang="en-GB" sz="2800" dirty="0"/>
              <a:t> is the component that interprets </a:t>
            </a:r>
            <a:r>
              <a:rPr lang="en-GB" altLang="en-US" sz="2800" dirty="0"/>
              <a:t>‘</a:t>
            </a:r>
            <a:r>
              <a:rPr lang="en-GB" sz="2800" dirty="0"/>
              <a:t>HTTP post</a:t>
            </a:r>
            <a:r>
              <a:rPr lang="en-GB" altLang="en-US" sz="2800"/>
              <a:t>’</a:t>
            </a:r>
            <a:r>
              <a:rPr lang="en-GB" sz="2800"/>
              <a:t> transmissions.</a:t>
            </a:r>
            <a:endParaRPr lang="en-GB" sz="2800" dirty="0"/>
          </a:p>
          <a:p>
            <a:pPr marL="385763" lvl="1" indent="-195263">
              <a:spcBef>
                <a:spcPct val="20000"/>
              </a:spcBef>
              <a:buFontTx/>
              <a:buChar char="•"/>
            </a:pPr>
            <a:r>
              <a:rPr lang="en-GB" sz="2800" dirty="0"/>
              <a:t>The </a:t>
            </a:r>
            <a:r>
              <a:rPr lang="en-GB" sz="2800" i="1" dirty="0"/>
              <a:t>Model</a:t>
            </a:r>
            <a:r>
              <a:rPr lang="en-GB" sz="2800" dirty="0"/>
              <a:t> is the underlying system that manages the information.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D458CC5-6988-4694-9468-49EF78744FC1}" type="slidenum">
              <a:rPr lang="en-US"/>
              <a:pPr/>
              <a:t>35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Writing a Good Design Document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Design documents as an aid to making better designs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They force you to be explicit and consider the important issues before starting implementation.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They allow a group of people to review the design and therefore to improve it</a:t>
            </a:r>
            <a:r>
              <a:rPr lang="en-US" dirty="0">
                <a:ea typeface="+mn-ea"/>
              </a:rPr>
              <a:t>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Design documents as a means of communication.</a:t>
            </a:r>
            <a:r>
              <a:rPr lang="en-US" dirty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To those who will be </a:t>
            </a:r>
            <a:r>
              <a:rPr lang="en-GB" i="1" dirty="0">
                <a:ea typeface="+mn-ea"/>
                <a:cs typeface="Times" charset="0"/>
              </a:rPr>
              <a:t>implementing</a:t>
            </a:r>
            <a:r>
              <a:rPr lang="en-GB" dirty="0">
                <a:ea typeface="+mn-ea"/>
                <a:cs typeface="Times" charset="0"/>
              </a:rPr>
              <a:t> the design.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To those who will need, in the future, to </a:t>
            </a:r>
            <a:r>
              <a:rPr lang="en-GB" i="1" dirty="0">
                <a:ea typeface="+mn-ea"/>
                <a:cs typeface="Times" charset="0"/>
              </a:rPr>
              <a:t>modify</a:t>
            </a:r>
            <a:r>
              <a:rPr lang="en-GB" dirty="0">
                <a:ea typeface="+mn-ea"/>
                <a:cs typeface="Times" charset="0"/>
              </a:rPr>
              <a:t> the design.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To those who need to create systems or subsystems of </a:t>
            </a:r>
            <a:r>
              <a:rPr lang="en-GB">
                <a:ea typeface="+mn-ea"/>
                <a:cs typeface="Times" charset="0"/>
              </a:rPr>
              <a:t>the system.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85C9C5F-D8C7-4615-84F1-CB775B15129C}" type="slidenum">
              <a:rPr lang="en-US"/>
              <a:pPr/>
              <a:t>36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Structure of a design document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95300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GB" sz="2000" b="1" dirty="0"/>
              <a:t>A. Purpose</a:t>
            </a:r>
            <a:r>
              <a:rPr lang="en-GB" sz="2000" dirty="0"/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/>
              <a:t>What system or part of the system this design document describes.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/>
              <a:t>Make reference to the requirements that are being implemented by this design (</a:t>
            </a:r>
            <a:r>
              <a:rPr lang="en-GB" sz="2000" i="1" dirty="0"/>
              <a:t>traceability)</a:t>
            </a:r>
            <a:r>
              <a:rPr lang="en-GB" sz="2000" dirty="0"/>
              <a:t> 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sz="2000" b="1" dirty="0"/>
              <a:t>B. General priorities</a:t>
            </a:r>
            <a:r>
              <a:rPr lang="en-GB" sz="2000" dirty="0"/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/>
              <a:t>Describe the priorities used to guide the design process.  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sz="2000" b="1" dirty="0"/>
              <a:t>C. Outline of the design</a:t>
            </a:r>
            <a:r>
              <a:rPr lang="en-GB" sz="2000" dirty="0"/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/>
              <a:t>Give a high-level description of the design that allows the reader to quickly get a general feeling for it.  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sz="2000" b="1" dirty="0"/>
              <a:t>D. Major design issues</a:t>
            </a:r>
            <a:r>
              <a:rPr lang="en-GB" sz="2000" dirty="0"/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/>
              <a:t>Discuss the important issues that had to be resolved.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/>
              <a:t>Give the possible alternatives that were considered, the final decision and the rationale for the decision.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b="1" dirty="0"/>
              <a:t>E. Other details of the design</a:t>
            </a:r>
            <a:r>
              <a:rPr lang="en-GB" sz="2000" dirty="0"/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Give any other details the reader may want to know that have not yet been mentioned. 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DE3A09C-D580-4FD8-AC0E-3640ABCEC74A}" type="slidenum">
              <a:rPr lang="en-US"/>
              <a:pPr/>
              <a:t>37</a:t>
            </a:fld>
            <a:endParaRPr 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Difficulties and Risks in Design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006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Like modelling, design is a skill that requires considerable experience</a:t>
            </a:r>
            <a:endParaRPr lang="en-GB" i="1" dirty="0">
              <a:ea typeface="+mn-ea"/>
              <a:cs typeface="Times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GB" i="1" dirty="0">
                <a:ea typeface="+mn-ea"/>
                <a:cs typeface="Times" charset="0"/>
              </a:rPr>
              <a:t>Individual software engineers should not attempt the design of large systems </a:t>
            </a:r>
          </a:p>
          <a:p>
            <a:pPr lvl="2">
              <a:lnSpc>
                <a:spcPct val="90000"/>
              </a:lnSpc>
              <a:defRPr/>
            </a:pPr>
            <a:r>
              <a:rPr lang="en-GB" i="1" dirty="0">
                <a:ea typeface="+mn-ea"/>
                <a:cs typeface="Times" charset="0"/>
              </a:rPr>
              <a:t>Aspiring software architects should actively study designs of other systems</a:t>
            </a:r>
          </a:p>
          <a:p>
            <a:pPr marL="0" indent="0">
              <a:lnSpc>
                <a:spcPct val="90000"/>
              </a:lnSpc>
              <a:defRPr/>
            </a:pPr>
            <a:endParaRPr lang="en-GB" b="0" dirty="0">
              <a:ea typeface="+mn-ea"/>
              <a:cs typeface="Times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Poor designs can lead to expensive maintenance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 dirty="0">
                <a:ea typeface="+mn-ea"/>
                <a:cs typeface="Times" charset="0"/>
              </a:rPr>
              <a:t>Ensure you follow the principles discussed in this chapter</a:t>
            </a:r>
            <a:r>
              <a:rPr lang="en-US" dirty="0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148F2EA-1E17-4A8A-8F20-87F46BF66BEB}" type="slidenum">
              <a:rPr lang="en-US"/>
              <a:pPr/>
              <a:t>38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Difficulties and Risks in Design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</a:pPr>
            <a:r>
              <a:rPr lang="en-GB" dirty="0"/>
              <a:t>It requires constant effort to ensure a software system</a:t>
            </a:r>
            <a:r>
              <a:rPr lang="en-GB" altLang="en-US" dirty="0"/>
              <a:t>’</a:t>
            </a:r>
            <a:r>
              <a:rPr lang="en-GB" dirty="0"/>
              <a:t>s design remains good throughout its life</a:t>
            </a:r>
            <a:endParaRPr lang="en-GB" i="1" dirty="0"/>
          </a:p>
          <a:p>
            <a:pPr lvl="2" algn="just">
              <a:lnSpc>
                <a:spcPct val="90000"/>
              </a:lnSpc>
            </a:pPr>
            <a:r>
              <a:rPr lang="en-GB" i="1" dirty="0"/>
              <a:t>Make the original design as flexible as possible so as to anticipate changes and extensions. </a:t>
            </a:r>
          </a:p>
          <a:p>
            <a:pPr lvl="2" algn="just">
              <a:lnSpc>
                <a:spcPct val="90000"/>
              </a:lnSpc>
            </a:pPr>
            <a:r>
              <a:rPr lang="en-GB" i="1" dirty="0"/>
              <a:t>Ensure that the design documentation is usable and at the correct level of detail</a:t>
            </a:r>
          </a:p>
          <a:p>
            <a:pPr lvl="2" algn="just">
              <a:lnSpc>
                <a:spcPct val="90000"/>
              </a:lnSpc>
            </a:pPr>
            <a:r>
              <a:rPr lang="en-GB" i="1" dirty="0"/>
              <a:t>Ensure that change is carefully managed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4847115-A9B9-448E-8B9F-449E8B12FF37}" type="slidenum">
              <a:rPr lang="en-US"/>
              <a:pPr/>
              <a:t>4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Making decisions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/>
              <a:t>To make each design decision, the software engineer uses:</a:t>
            </a:r>
          </a:p>
          <a:p>
            <a:pPr lvl="1"/>
            <a:r>
              <a:rPr lang="en-GB"/>
              <a:t>Knowledge of</a:t>
            </a:r>
          </a:p>
          <a:p>
            <a:pPr lvl="2"/>
            <a:r>
              <a:rPr lang="en-GB"/>
              <a:t>the requirements</a:t>
            </a:r>
            <a:r>
              <a:rPr lang="en-US"/>
              <a:t> </a:t>
            </a:r>
          </a:p>
          <a:p>
            <a:pPr lvl="2"/>
            <a:r>
              <a:rPr lang="en-GB"/>
              <a:t>the design as created so far</a:t>
            </a:r>
          </a:p>
          <a:p>
            <a:pPr lvl="2"/>
            <a:r>
              <a:rPr lang="en-GB"/>
              <a:t>the technology available</a:t>
            </a:r>
            <a:r>
              <a:rPr lang="en-US"/>
              <a:t> </a:t>
            </a:r>
          </a:p>
          <a:p>
            <a:pPr lvl="2"/>
            <a:r>
              <a:rPr lang="en-GB"/>
              <a:t>software design principles and </a:t>
            </a:r>
            <a:r>
              <a:rPr lang="en-GB" altLang="en-US"/>
              <a:t>‘</a:t>
            </a:r>
            <a:r>
              <a:rPr lang="en-GB"/>
              <a:t>best practices</a:t>
            </a:r>
            <a:r>
              <a:rPr lang="en-GB" altLang="en-US"/>
              <a:t>’</a:t>
            </a:r>
            <a:r>
              <a:rPr lang="en-US" altLang="ja-JP"/>
              <a:t> </a:t>
            </a:r>
          </a:p>
          <a:p>
            <a:pPr lvl="2"/>
            <a:r>
              <a:rPr lang="en-GB"/>
              <a:t>what has worked well in the past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5410005-1067-4A17-A336-E1BAEA323F61}" type="slidenum">
              <a:rPr lang="en-US"/>
              <a:pPr/>
              <a:t>5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Design space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dirty="0">
                <a:ea typeface="+mn-ea"/>
                <a:cs typeface="Times" charset="0"/>
              </a:rPr>
              <a:t>The space of possible designs that could be achieved by choosing different sets of alternatives is often called the </a:t>
            </a:r>
            <a:r>
              <a:rPr lang="en-GB" sz="2000" i="1" dirty="0">
                <a:ea typeface="+mn-ea"/>
                <a:cs typeface="Times" charset="0"/>
              </a:rPr>
              <a:t>design space</a:t>
            </a:r>
            <a:r>
              <a:rPr lang="en-US" sz="2000" dirty="0"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For example:</a:t>
            </a:r>
          </a:p>
          <a:p>
            <a:pPr marL="0" indent="0">
              <a:defRPr/>
            </a:pPr>
            <a:endParaRPr lang="en-US" sz="2000" dirty="0">
              <a:ea typeface="+mn-ea"/>
              <a:cs typeface="+mn-cs"/>
            </a:endParaRPr>
          </a:p>
          <a:p>
            <a:pPr marL="0" indent="0">
              <a:defRPr/>
            </a:pPr>
            <a:endParaRPr lang="en-US" sz="2000" dirty="0">
              <a:ea typeface="+mn-ea"/>
              <a:cs typeface="+mn-cs"/>
            </a:endParaRPr>
          </a:p>
        </p:txBody>
      </p:sp>
      <p:pic>
        <p:nvPicPr>
          <p:cNvPr id="401420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743200"/>
            <a:ext cx="7010400" cy="23542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8099D2D-41C8-48E2-96A2-4A50A3B5FB17}" type="slidenum">
              <a:rPr lang="en-US"/>
              <a:pPr/>
              <a:t>6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Component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Any piece of software or hardware that has a clear role.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 component can be isolated, allowing you to replace it with a different component that has equivalent functionality.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Many components are designed to be reusable.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Conversely, some others perform special-purpose functions.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51D57B1-62AD-4638-8D9C-18BE6F655E7C}" type="slidenum">
              <a:rPr lang="en-US"/>
              <a:pPr/>
              <a:t>7</a:t>
            </a:fld>
            <a:endParaRPr 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Module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>
                <a:ea typeface="+mn-ea"/>
                <a:cs typeface="Times" charset="0"/>
              </a:rPr>
              <a:t>A component that is defined at the programming language level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For example, methods, classes and packages are modules in Java</a:t>
            </a:r>
            <a:r>
              <a:rPr lang="en-US">
                <a:ea typeface="+mn-ea"/>
                <a:cs typeface="Times" charset="0"/>
              </a:rPr>
              <a:t>.</a:t>
            </a:r>
            <a:endParaRPr lang="en-GB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C0E6E0B-8D97-4809-9D8C-5E3C4952DA98}" type="slidenum">
              <a:rPr lang="en-US"/>
              <a:pPr/>
              <a:t>8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System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GB" sz="2200" dirty="0">
                <a:ea typeface="+mn-ea"/>
                <a:cs typeface="Times" charset="0"/>
              </a:rPr>
              <a:t>A logical entity, having a set of definable responsibilities or objectives, and consisting of hardware, software or both. </a:t>
            </a:r>
          </a:p>
          <a:p>
            <a:pPr lvl="1">
              <a:defRPr/>
            </a:pPr>
            <a:r>
              <a:rPr lang="en-GB" sz="2200" dirty="0">
                <a:ea typeface="+mn-ea"/>
                <a:cs typeface="Times" charset="0"/>
              </a:rPr>
              <a:t>A system can have a specification which is then implemented by a collection of components. </a:t>
            </a:r>
          </a:p>
          <a:p>
            <a:pPr lvl="1">
              <a:defRPr/>
            </a:pPr>
            <a:r>
              <a:rPr lang="en-GB" sz="2200" dirty="0">
                <a:ea typeface="+mn-ea"/>
                <a:cs typeface="Times" charset="0"/>
              </a:rPr>
              <a:t>A system </a:t>
            </a:r>
            <a:r>
              <a:rPr lang="en-GB" sz="2200" i="1" dirty="0">
                <a:ea typeface="+mn-ea"/>
                <a:cs typeface="Times" charset="0"/>
              </a:rPr>
              <a:t>continues to exist, even if its components are changed </a:t>
            </a:r>
            <a:r>
              <a:rPr lang="en-GB" sz="2200" dirty="0">
                <a:ea typeface="+mn-ea"/>
                <a:cs typeface="Times" charset="0"/>
              </a:rPr>
              <a:t>or replaced.</a:t>
            </a:r>
          </a:p>
          <a:p>
            <a:pPr lvl="1">
              <a:defRPr/>
            </a:pPr>
            <a:r>
              <a:rPr lang="en-GB" sz="2200" dirty="0">
                <a:ea typeface="+mn-ea"/>
                <a:cs typeface="Times" charset="0"/>
              </a:rPr>
              <a:t>The goal of requirements analysis is to determine the responsibilities of a system</a:t>
            </a:r>
            <a:r>
              <a:rPr lang="en-US" sz="2200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endParaRPr lang="en-GB" sz="2200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200" b="1" dirty="0">
                <a:ea typeface="+mn-ea"/>
                <a:cs typeface="Times" charset="0"/>
              </a:rPr>
              <a:t>Subsystem</a:t>
            </a:r>
            <a:r>
              <a:rPr lang="en-GB" sz="2200" dirty="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200" dirty="0">
                <a:ea typeface="+mn-ea"/>
                <a:cs typeface="Times" charset="0"/>
              </a:rPr>
              <a:t>A system that is part of a larger system, and which has a definite interface</a:t>
            </a:r>
            <a:r>
              <a:rPr lang="en-US" sz="2200" dirty="0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3CD38BD-2A5B-4E44-9B70-4106A6911EC1}" type="slidenum">
              <a:rPr lang="en-US"/>
              <a:pPr/>
              <a:t>9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UML diagram of system parts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40654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286000"/>
            <a:ext cx="8077200" cy="19843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2334</Words>
  <Application>Microsoft Office PowerPoint</Application>
  <PresentationFormat>On-screen Show (4:3)</PresentationFormat>
  <Paragraphs>351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Arial Narrow</vt:lpstr>
      <vt:lpstr>Calibri</vt:lpstr>
      <vt:lpstr>Office Theme</vt:lpstr>
      <vt:lpstr>PowerPoint Presentation</vt:lpstr>
      <vt:lpstr> The Process of Design </vt:lpstr>
      <vt:lpstr>Design as a series of decisions </vt:lpstr>
      <vt:lpstr>Making decisions</vt:lpstr>
      <vt:lpstr>Design space</vt:lpstr>
      <vt:lpstr>Component</vt:lpstr>
      <vt:lpstr>Module</vt:lpstr>
      <vt:lpstr>System</vt:lpstr>
      <vt:lpstr>UML diagram of system parts</vt:lpstr>
      <vt:lpstr>Top-down and bottom-up design</vt:lpstr>
      <vt:lpstr>Top-down and bottom-up design</vt:lpstr>
      <vt:lpstr>Different aspects of design </vt:lpstr>
      <vt:lpstr> Principles Leading to Good Design </vt:lpstr>
      <vt:lpstr>Design Principle 1: Divide and conquer </vt:lpstr>
      <vt:lpstr>Design Principle 2: Increase cohesion where possible </vt:lpstr>
      <vt:lpstr>Design Principle 3: Reduce coupling where possible </vt:lpstr>
      <vt:lpstr>Design Principle 4: Increase abstraction</vt:lpstr>
      <vt:lpstr>Design Principle 5: Increase reusability where possible</vt:lpstr>
      <vt:lpstr>Design Principle 6: Reuse where possible</vt:lpstr>
      <vt:lpstr>Design Principle 7: Design for flexibility </vt:lpstr>
      <vt:lpstr>Design Principle 8: Anticipate obsolescence </vt:lpstr>
      <vt:lpstr>Design Principle 9: Design for Portability </vt:lpstr>
      <vt:lpstr>Design Principle 10: Design for Testability </vt:lpstr>
      <vt:lpstr>Design Principle 11: Design defensively</vt:lpstr>
      <vt:lpstr>Software Architecture</vt:lpstr>
      <vt:lpstr> Architectural Patterns </vt:lpstr>
      <vt:lpstr>The Client-Server and other distributed architectural patterns</vt:lpstr>
      <vt:lpstr>An example of a distributed system</vt:lpstr>
      <vt:lpstr>The Transaction-Processing architectural pattern </vt:lpstr>
      <vt:lpstr>Example of a transaction-processing system</vt:lpstr>
      <vt:lpstr>The Model-View-Controller (MVC) architectural pattern </vt:lpstr>
      <vt:lpstr>Example of the MVC architecture for the UI</vt:lpstr>
      <vt:lpstr>Model-View-Controller (MVC)</vt:lpstr>
      <vt:lpstr>Example of MVC in Web architecture</vt:lpstr>
      <vt:lpstr>Writing a Good Design Document </vt:lpstr>
      <vt:lpstr>Structure of a design document </vt:lpstr>
      <vt:lpstr> Difficulties and Risks in Design </vt:lpstr>
      <vt:lpstr>Difficulties and Risks in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Jakaria</dc:creator>
  <cp:lastModifiedBy>Ishrak Islam</cp:lastModifiedBy>
  <cp:revision>52</cp:revision>
  <dcterms:created xsi:type="dcterms:W3CDTF">2006-08-16T00:00:00Z</dcterms:created>
  <dcterms:modified xsi:type="dcterms:W3CDTF">2020-09-07T12:44:48Z</dcterms:modified>
</cp:coreProperties>
</file>