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32"/>
  </p:handoutMasterIdLst>
  <p:sldIdLst>
    <p:sldId id="455" r:id="rId2"/>
    <p:sldId id="332" r:id="rId3"/>
    <p:sldId id="334" r:id="rId4"/>
    <p:sldId id="405" r:id="rId5"/>
    <p:sldId id="333" r:id="rId6"/>
    <p:sldId id="456" r:id="rId7"/>
    <p:sldId id="345" r:id="rId8"/>
    <p:sldId id="458" r:id="rId9"/>
    <p:sldId id="459" r:id="rId10"/>
    <p:sldId id="341" r:id="rId11"/>
    <p:sldId id="463" r:id="rId12"/>
    <p:sldId id="338" r:id="rId13"/>
    <p:sldId id="339" r:id="rId14"/>
    <p:sldId id="342" r:id="rId15"/>
    <p:sldId id="340" r:id="rId16"/>
    <p:sldId id="343" r:id="rId17"/>
    <p:sldId id="460" r:id="rId18"/>
    <p:sldId id="344" r:id="rId19"/>
    <p:sldId id="346" r:id="rId20"/>
    <p:sldId id="464" r:id="rId21"/>
    <p:sldId id="347" r:id="rId22"/>
    <p:sldId id="348" r:id="rId23"/>
    <p:sldId id="349" r:id="rId24"/>
    <p:sldId id="350" r:id="rId25"/>
    <p:sldId id="351" r:id="rId26"/>
    <p:sldId id="352" r:id="rId27"/>
    <p:sldId id="461" r:id="rId28"/>
    <p:sldId id="462" r:id="rId29"/>
    <p:sldId id="353" r:id="rId30"/>
    <p:sldId id="46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746" autoAdjust="0"/>
  </p:normalViewPr>
  <p:slideViewPr>
    <p:cSldViewPr>
      <p:cViewPr>
        <p:scale>
          <a:sx n="66" d="100"/>
          <a:sy n="66" d="100"/>
        </p:scale>
        <p:origin x="-61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A7AA0267-0848-4387-826D-46F6765D7E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5A39B1F3-A61E-4572-AC26-2B6F7853DB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08932" name="Rectangle 4">
            <a:extLst>
              <a:ext uri="{FF2B5EF4-FFF2-40B4-BE49-F238E27FC236}">
                <a16:creationId xmlns:a16="http://schemas.microsoft.com/office/drawing/2014/main" id="{C020EA4C-03AC-405B-931B-B48BA493A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08933" name="Rectangle 5">
            <a:extLst>
              <a:ext uri="{FF2B5EF4-FFF2-40B4-BE49-F238E27FC236}">
                <a16:creationId xmlns:a16="http://schemas.microsoft.com/office/drawing/2014/main" id="{6074ECCE-DB09-4CC0-BAEA-6AB9D9676F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EAFA4F6-1E78-4582-A556-679C8AE893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Line 1026">
            <a:extLst>
              <a:ext uri="{FF2B5EF4-FFF2-40B4-BE49-F238E27FC236}">
                <a16:creationId xmlns:a16="http://schemas.microsoft.com/office/drawing/2014/main" id="{5B9649C5-9C3A-41A4-8497-0292DAA66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19" name="Rectangle 1027">
            <a:extLst>
              <a:ext uri="{FF2B5EF4-FFF2-40B4-BE49-F238E27FC236}">
                <a16:creationId xmlns:a16="http://schemas.microsoft.com/office/drawing/2014/main" id="{DD12FBD5-BAC8-488D-9694-061B9B578E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8820" name="Rectangle 1028">
            <a:extLst>
              <a:ext uri="{FF2B5EF4-FFF2-40B4-BE49-F238E27FC236}">
                <a16:creationId xmlns:a16="http://schemas.microsoft.com/office/drawing/2014/main" id="{03C4C6BA-D5D8-4239-B43F-F3D798446F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8821" name="Rectangle 1029">
            <a:extLst>
              <a:ext uri="{FF2B5EF4-FFF2-40B4-BE49-F238E27FC236}">
                <a16:creationId xmlns:a16="http://schemas.microsoft.com/office/drawing/2014/main" id="{5FA87131-0AD8-4E7C-AE48-1721E5D2EC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8822" name="Rectangle 1030">
            <a:extLst>
              <a:ext uri="{FF2B5EF4-FFF2-40B4-BE49-F238E27FC236}">
                <a16:creationId xmlns:a16="http://schemas.microsoft.com/office/drawing/2014/main" id="{6592BA4B-39AF-4BCB-BAEB-E420B1C193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8823" name="Rectangle 1031">
            <a:extLst>
              <a:ext uri="{FF2B5EF4-FFF2-40B4-BE49-F238E27FC236}">
                <a16:creationId xmlns:a16="http://schemas.microsoft.com/office/drawing/2014/main" id="{F4954BE4-BE65-4C1F-9D00-7894B2463E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766C9F9-82FF-48CD-8995-1A86700DF8E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8824" name="Group 1032">
            <a:extLst>
              <a:ext uri="{FF2B5EF4-FFF2-40B4-BE49-F238E27FC236}">
                <a16:creationId xmlns:a16="http://schemas.microsoft.com/office/drawing/2014/main" id="{2CBD55E4-C54F-429E-A971-20FF2D387C91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8825" name="Oval 1033">
              <a:extLst>
                <a:ext uri="{FF2B5EF4-FFF2-40B4-BE49-F238E27FC236}">
                  <a16:creationId xmlns:a16="http://schemas.microsoft.com/office/drawing/2014/main" id="{D1732B58-1088-4609-B2D5-CB764CB29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6" name="Oval 1034">
              <a:extLst>
                <a:ext uri="{FF2B5EF4-FFF2-40B4-BE49-F238E27FC236}">
                  <a16:creationId xmlns:a16="http://schemas.microsoft.com/office/drawing/2014/main" id="{A3CC1989-3D38-449B-97D4-8B526C135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7" name="Oval 1035">
              <a:extLst>
                <a:ext uri="{FF2B5EF4-FFF2-40B4-BE49-F238E27FC236}">
                  <a16:creationId xmlns:a16="http://schemas.microsoft.com/office/drawing/2014/main" id="{A9D623AE-FBE7-4624-9551-4CB9A0ABE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8" name="Oval 1036">
              <a:extLst>
                <a:ext uri="{FF2B5EF4-FFF2-40B4-BE49-F238E27FC236}">
                  <a16:creationId xmlns:a16="http://schemas.microsoft.com/office/drawing/2014/main" id="{AE3B2F9E-EFBE-483A-9E3B-A3171F6AE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9" name="Oval 1037">
              <a:extLst>
                <a:ext uri="{FF2B5EF4-FFF2-40B4-BE49-F238E27FC236}">
                  <a16:creationId xmlns:a16="http://schemas.microsoft.com/office/drawing/2014/main" id="{9FD79C8B-EEFE-4C71-893D-2CCFD306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0" name="Oval 1038">
              <a:extLst>
                <a:ext uri="{FF2B5EF4-FFF2-40B4-BE49-F238E27FC236}">
                  <a16:creationId xmlns:a16="http://schemas.microsoft.com/office/drawing/2014/main" id="{DA020387-1C71-4D92-92F8-3063EDE3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1" name="Oval 1039">
              <a:extLst>
                <a:ext uri="{FF2B5EF4-FFF2-40B4-BE49-F238E27FC236}">
                  <a16:creationId xmlns:a16="http://schemas.microsoft.com/office/drawing/2014/main" id="{46F630EC-CE2F-49F9-8CCB-C76FEDF82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2" name="Oval 1040">
              <a:extLst>
                <a:ext uri="{FF2B5EF4-FFF2-40B4-BE49-F238E27FC236}">
                  <a16:creationId xmlns:a16="http://schemas.microsoft.com/office/drawing/2014/main" id="{D8DF7EEE-AFD5-4319-BD1C-5CA5DB2D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3" name="Oval 1041">
              <a:extLst>
                <a:ext uri="{FF2B5EF4-FFF2-40B4-BE49-F238E27FC236}">
                  <a16:creationId xmlns:a16="http://schemas.microsoft.com/office/drawing/2014/main" id="{B2BD79EA-A1DA-415B-B311-118510404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4" name="Oval 1042">
              <a:extLst>
                <a:ext uri="{FF2B5EF4-FFF2-40B4-BE49-F238E27FC236}">
                  <a16:creationId xmlns:a16="http://schemas.microsoft.com/office/drawing/2014/main" id="{AE1B0D3C-DB58-465E-B788-B3FCC5C65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5" name="Oval 1043">
              <a:extLst>
                <a:ext uri="{FF2B5EF4-FFF2-40B4-BE49-F238E27FC236}">
                  <a16:creationId xmlns:a16="http://schemas.microsoft.com/office/drawing/2014/main" id="{561C2012-911E-40E4-AD47-640C37C3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6" name="Oval 1044">
              <a:extLst>
                <a:ext uri="{FF2B5EF4-FFF2-40B4-BE49-F238E27FC236}">
                  <a16:creationId xmlns:a16="http://schemas.microsoft.com/office/drawing/2014/main" id="{93D7DFFF-FD12-4AE7-B0B1-38A93C3C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7" name="Oval 1045">
              <a:extLst>
                <a:ext uri="{FF2B5EF4-FFF2-40B4-BE49-F238E27FC236}">
                  <a16:creationId xmlns:a16="http://schemas.microsoft.com/office/drawing/2014/main" id="{A3E87461-966D-46FD-B27E-679B89E4F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8" name="Oval 1046">
              <a:extLst>
                <a:ext uri="{FF2B5EF4-FFF2-40B4-BE49-F238E27FC236}">
                  <a16:creationId xmlns:a16="http://schemas.microsoft.com/office/drawing/2014/main" id="{B2ACBE40-ED28-4E1B-B80C-5569C072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9" name="Oval 1047">
              <a:extLst>
                <a:ext uri="{FF2B5EF4-FFF2-40B4-BE49-F238E27FC236}">
                  <a16:creationId xmlns:a16="http://schemas.microsoft.com/office/drawing/2014/main" id="{1BCEED8F-EF88-422C-9A45-4509F5048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0" name="Oval 1048">
              <a:extLst>
                <a:ext uri="{FF2B5EF4-FFF2-40B4-BE49-F238E27FC236}">
                  <a16:creationId xmlns:a16="http://schemas.microsoft.com/office/drawing/2014/main" id="{A9A08190-FEA3-48AD-94E4-DEF0578F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1" name="Oval 1049">
              <a:extLst>
                <a:ext uri="{FF2B5EF4-FFF2-40B4-BE49-F238E27FC236}">
                  <a16:creationId xmlns:a16="http://schemas.microsoft.com/office/drawing/2014/main" id="{E2036C7D-92EC-4237-B3DB-8CE39863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2" name="Oval 1050">
              <a:extLst>
                <a:ext uri="{FF2B5EF4-FFF2-40B4-BE49-F238E27FC236}">
                  <a16:creationId xmlns:a16="http://schemas.microsoft.com/office/drawing/2014/main" id="{534BE807-570B-4018-B946-5A5A1369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Oval 1051">
              <a:extLst>
                <a:ext uri="{FF2B5EF4-FFF2-40B4-BE49-F238E27FC236}">
                  <a16:creationId xmlns:a16="http://schemas.microsoft.com/office/drawing/2014/main" id="{14257DA3-37D3-4F95-BBAF-7F38B568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4" name="Oval 1052">
              <a:extLst>
                <a:ext uri="{FF2B5EF4-FFF2-40B4-BE49-F238E27FC236}">
                  <a16:creationId xmlns:a16="http://schemas.microsoft.com/office/drawing/2014/main" id="{8C4619CF-4428-4573-9C73-3CC07434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5" name="Oval 1053">
              <a:extLst>
                <a:ext uri="{FF2B5EF4-FFF2-40B4-BE49-F238E27FC236}">
                  <a16:creationId xmlns:a16="http://schemas.microsoft.com/office/drawing/2014/main" id="{568C0E0F-C58A-40C3-B2FF-F149C250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6" name="Oval 1054">
              <a:extLst>
                <a:ext uri="{FF2B5EF4-FFF2-40B4-BE49-F238E27FC236}">
                  <a16:creationId xmlns:a16="http://schemas.microsoft.com/office/drawing/2014/main" id="{2DAB29F7-3511-4510-8A28-FC71EEFD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7" name="Oval 1055">
              <a:extLst>
                <a:ext uri="{FF2B5EF4-FFF2-40B4-BE49-F238E27FC236}">
                  <a16:creationId xmlns:a16="http://schemas.microsoft.com/office/drawing/2014/main" id="{6AA6A03F-FD8A-440C-8114-4957D20F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8" name="Oval 1056">
              <a:extLst>
                <a:ext uri="{FF2B5EF4-FFF2-40B4-BE49-F238E27FC236}">
                  <a16:creationId xmlns:a16="http://schemas.microsoft.com/office/drawing/2014/main" id="{28DB4682-994D-43BA-8818-BDABBFFD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9" name="Oval 1057">
              <a:extLst>
                <a:ext uri="{FF2B5EF4-FFF2-40B4-BE49-F238E27FC236}">
                  <a16:creationId xmlns:a16="http://schemas.microsoft.com/office/drawing/2014/main" id="{47DFC98C-EBB1-4BE7-93D4-DC670A55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0" name="Oval 1058">
              <a:extLst>
                <a:ext uri="{FF2B5EF4-FFF2-40B4-BE49-F238E27FC236}">
                  <a16:creationId xmlns:a16="http://schemas.microsoft.com/office/drawing/2014/main" id="{3D284926-AA98-48C0-A58A-79AD35E7A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1" name="Oval 1059">
              <a:extLst>
                <a:ext uri="{FF2B5EF4-FFF2-40B4-BE49-F238E27FC236}">
                  <a16:creationId xmlns:a16="http://schemas.microsoft.com/office/drawing/2014/main" id="{861A77DB-A598-475B-9968-D703CF73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2" name="Oval 1060">
              <a:extLst>
                <a:ext uri="{FF2B5EF4-FFF2-40B4-BE49-F238E27FC236}">
                  <a16:creationId xmlns:a16="http://schemas.microsoft.com/office/drawing/2014/main" id="{EE0F3DED-3D5F-4BAF-9278-F06EE473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3" name="Oval 1061">
              <a:extLst>
                <a:ext uri="{FF2B5EF4-FFF2-40B4-BE49-F238E27FC236}">
                  <a16:creationId xmlns:a16="http://schemas.microsoft.com/office/drawing/2014/main" id="{B4E1D550-482C-445B-ACFC-8713ECA9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4" name="Oval 1062">
              <a:extLst>
                <a:ext uri="{FF2B5EF4-FFF2-40B4-BE49-F238E27FC236}">
                  <a16:creationId xmlns:a16="http://schemas.microsoft.com/office/drawing/2014/main" id="{D486D15B-C9CF-4822-95E0-DCBFAD850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5" name="Oval 1063">
              <a:extLst>
                <a:ext uri="{FF2B5EF4-FFF2-40B4-BE49-F238E27FC236}">
                  <a16:creationId xmlns:a16="http://schemas.microsoft.com/office/drawing/2014/main" id="{582EAA9A-3597-445F-B1F8-181029FB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8856" name="Line 1064">
            <a:extLst>
              <a:ext uri="{FF2B5EF4-FFF2-40B4-BE49-F238E27FC236}">
                <a16:creationId xmlns:a16="http://schemas.microsoft.com/office/drawing/2014/main" id="{AA0CF03A-8F90-4B00-AA8B-8B9025541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32AD-461E-48EE-8558-062BB4E2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CE47-061C-436D-8CA3-3621E524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6CA6-69D0-467D-8DA5-9951954C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0537-3446-4E4C-A5BD-E5C7C18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CE78-48B8-466C-9D26-9A3572E5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387BE-4427-43EB-93E3-A47E2B472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65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933D6-EC47-4731-B616-0E54F0CE6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1F54-9BCA-44A4-A34F-325B005AE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A361-4509-4FD2-9A83-92C66700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27D4-4169-4200-87FD-3AE309C7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EEFB-37D0-41FB-BA57-82B9EEFC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27C5-AA8A-4EE0-8895-166CE7F44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7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9633-6458-4896-A1FD-CC048FCE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BF605EF-BD89-49E8-B191-19B681D421D3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BAD0-F8FE-4674-8DF3-6A871307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1BA4-80F5-4936-A37B-CF6C7E1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04F3-D706-471A-AF78-E70F8ED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6794169-7166-453D-AD33-59EACE722A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46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8B2-F40B-47C6-B7CE-425ED913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F809-C192-4D94-A596-A6897051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D6AA-EDFC-4CD2-A5DD-12B53C2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93CC-A9CF-4F31-B78D-017AA09E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C16C-5F64-4A11-8EBB-DB978FB6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6B457-9463-4C9D-85F0-6461F9A75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2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D39D-B5BD-42E9-9FA6-480A00FF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E174-6CD2-46A5-B5A0-9C293B44D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B5E3-FE46-4249-A274-9933D03A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9396-7237-4924-9160-8DC99E68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10C7-0906-491F-9738-7105DFF3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7F415-D0ED-4873-87A3-A3F2B261A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68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5E7A-1EFA-4CB0-B167-DCC64037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CE1B-C913-40DD-AE8E-5786C0933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7E149-FC3C-49A8-BE3F-F900D803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6FA09-7CD6-4C2A-A869-C4471B4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36E6C-CB04-4D39-BB2F-17CE79C6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75BC3-276B-45CC-B20F-D34B370D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D47E3-AD45-4E5A-90D6-D7075DD74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39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19A8-5B12-4AF6-8631-996CC400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C6FE-B3D3-4670-81B9-6AED795B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4BBAE-0FDE-4755-83E6-121BBF00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14BB0-208B-4C7A-B662-4F25608A2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A94DD-7927-4F0C-BF37-AA74BE7FF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1E6FC-FCD0-4A2D-B681-E8DBC19D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518A-186D-4199-8078-83DC8540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C463F-CEBF-4780-924B-72B82943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29A12-4AF9-4FAC-B423-33BDAD118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79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BADE-788F-4196-814D-68E36650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77196-AD90-4EE4-AFD3-0A73BC80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43AC-B6CB-4AFC-ADC4-8A71BDFB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08C00-AE11-470A-AB93-4275B3C9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96B80-08B6-45B4-BE67-0E28AD8B0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3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44E8A-51B9-4196-A865-AA5A52EE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920B6-D869-4D9C-ADDC-7F6ADDBC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FAFA-ABB0-49DD-966D-478C864A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D3EAD-7D0C-471E-AB72-BE804CB1E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62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DD80-7BA5-45DB-A72E-554D482A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7538-BDA2-4075-BC29-CB7ECEF5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AFAA-1070-49D7-93BB-689313CC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DBADC-C9DE-4706-80CE-DD5428E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FA96-9C44-416C-BA7B-7F815DD8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87E5-A356-4DB8-9B0E-CB686459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2D643-E256-4169-A5FC-EA455B22A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53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AAFE-F881-4A07-8C98-BE5CF7EC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AE083-68BB-4AF7-8B46-423C9C9EC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7B587-E043-431D-AB74-F8097F99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69CB-3E05-4016-A7EE-DB45BB33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7FE48-38B6-4194-8695-5E9954E0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9D5DA-1668-4B23-9451-4F6F9342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059B3-7300-4D7F-BACB-E88BD2DE93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Line 2">
            <a:extLst>
              <a:ext uri="{FF2B5EF4-FFF2-40B4-BE49-F238E27FC236}">
                <a16:creationId xmlns:a16="http://schemas.microsoft.com/office/drawing/2014/main" id="{7E4077A0-E533-485E-942F-9B0754782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9049F1DE-BC36-4F25-B76C-C89D35894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7796" name="Rectangle 4">
            <a:extLst>
              <a:ext uri="{FF2B5EF4-FFF2-40B4-BE49-F238E27FC236}">
                <a16:creationId xmlns:a16="http://schemas.microsoft.com/office/drawing/2014/main" id="{469E518F-CE81-4688-B36F-A6A8ADBC8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B144153E-206D-4D78-A86F-1E5048020A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F1EC5EB0-3D68-46A3-A9E1-6647AF1A58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7235531C-E06E-433A-B6B7-9EE7DAFE1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D20BA56-E3DB-48E6-8025-EAD845AEA0C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7800" name="Group 8">
            <a:extLst>
              <a:ext uri="{FF2B5EF4-FFF2-40B4-BE49-F238E27FC236}">
                <a16:creationId xmlns:a16="http://schemas.microsoft.com/office/drawing/2014/main" id="{5F5599DD-A85C-42FB-8A52-BC27739C8D2D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7801" name="Oval 9">
              <a:extLst>
                <a:ext uri="{FF2B5EF4-FFF2-40B4-BE49-F238E27FC236}">
                  <a16:creationId xmlns:a16="http://schemas.microsoft.com/office/drawing/2014/main" id="{DF758A41-0A8D-49D0-93A2-D9386879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2" name="Oval 10">
              <a:extLst>
                <a:ext uri="{FF2B5EF4-FFF2-40B4-BE49-F238E27FC236}">
                  <a16:creationId xmlns:a16="http://schemas.microsoft.com/office/drawing/2014/main" id="{C69617A8-A83A-4731-BC95-18931506C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3" name="Oval 11">
              <a:extLst>
                <a:ext uri="{FF2B5EF4-FFF2-40B4-BE49-F238E27FC236}">
                  <a16:creationId xmlns:a16="http://schemas.microsoft.com/office/drawing/2014/main" id="{50883667-0A71-4609-82A1-54B5E001E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4" name="Oval 12">
              <a:extLst>
                <a:ext uri="{FF2B5EF4-FFF2-40B4-BE49-F238E27FC236}">
                  <a16:creationId xmlns:a16="http://schemas.microsoft.com/office/drawing/2014/main" id="{A6AD0DE5-8129-463A-BA32-4CDB40DF8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5" name="Oval 13">
              <a:extLst>
                <a:ext uri="{FF2B5EF4-FFF2-40B4-BE49-F238E27FC236}">
                  <a16:creationId xmlns:a16="http://schemas.microsoft.com/office/drawing/2014/main" id="{8302D19E-41DE-4E6F-A66C-AE7949466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6" name="Oval 14">
              <a:extLst>
                <a:ext uri="{FF2B5EF4-FFF2-40B4-BE49-F238E27FC236}">
                  <a16:creationId xmlns:a16="http://schemas.microsoft.com/office/drawing/2014/main" id="{F5B58EF8-2FD6-413C-8936-92F1643B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7" name="Oval 15">
              <a:extLst>
                <a:ext uri="{FF2B5EF4-FFF2-40B4-BE49-F238E27FC236}">
                  <a16:creationId xmlns:a16="http://schemas.microsoft.com/office/drawing/2014/main" id="{51C5896C-E102-4AEB-BAA5-DDD92B14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8" name="Oval 16">
              <a:extLst>
                <a:ext uri="{FF2B5EF4-FFF2-40B4-BE49-F238E27FC236}">
                  <a16:creationId xmlns:a16="http://schemas.microsoft.com/office/drawing/2014/main" id="{0C54AC6B-1130-4D9B-A501-920D670ED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9" name="Oval 17">
              <a:extLst>
                <a:ext uri="{FF2B5EF4-FFF2-40B4-BE49-F238E27FC236}">
                  <a16:creationId xmlns:a16="http://schemas.microsoft.com/office/drawing/2014/main" id="{24B262FC-AC98-4C1F-9987-22DDB2FA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0" name="Oval 18">
              <a:extLst>
                <a:ext uri="{FF2B5EF4-FFF2-40B4-BE49-F238E27FC236}">
                  <a16:creationId xmlns:a16="http://schemas.microsoft.com/office/drawing/2014/main" id="{84571373-8783-4CC2-901D-75052B585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1" name="Oval 19">
              <a:extLst>
                <a:ext uri="{FF2B5EF4-FFF2-40B4-BE49-F238E27FC236}">
                  <a16:creationId xmlns:a16="http://schemas.microsoft.com/office/drawing/2014/main" id="{DCF253F7-9B38-485D-8FC7-A485D721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2" name="Oval 20">
              <a:extLst>
                <a:ext uri="{FF2B5EF4-FFF2-40B4-BE49-F238E27FC236}">
                  <a16:creationId xmlns:a16="http://schemas.microsoft.com/office/drawing/2014/main" id="{22B15580-5BFF-4BFE-8E7A-073455BC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3" name="Oval 21">
              <a:extLst>
                <a:ext uri="{FF2B5EF4-FFF2-40B4-BE49-F238E27FC236}">
                  <a16:creationId xmlns:a16="http://schemas.microsoft.com/office/drawing/2014/main" id="{412300BA-9099-4A54-8F13-E7A732B6D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4" name="Oval 22">
              <a:extLst>
                <a:ext uri="{FF2B5EF4-FFF2-40B4-BE49-F238E27FC236}">
                  <a16:creationId xmlns:a16="http://schemas.microsoft.com/office/drawing/2014/main" id="{841A6C44-D34B-4E26-AA63-B9458B800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5" name="Oval 23">
              <a:extLst>
                <a:ext uri="{FF2B5EF4-FFF2-40B4-BE49-F238E27FC236}">
                  <a16:creationId xmlns:a16="http://schemas.microsoft.com/office/drawing/2014/main" id="{831B2D07-7146-4D07-AAC7-3544514B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6" name="Oval 24">
              <a:extLst>
                <a:ext uri="{FF2B5EF4-FFF2-40B4-BE49-F238E27FC236}">
                  <a16:creationId xmlns:a16="http://schemas.microsoft.com/office/drawing/2014/main" id="{CD13DFD9-FB93-4797-8B27-015CB394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7" name="Oval 25">
              <a:extLst>
                <a:ext uri="{FF2B5EF4-FFF2-40B4-BE49-F238E27FC236}">
                  <a16:creationId xmlns:a16="http://schemas.microsoft.com/office/drawing/2014/main" id="{CA362B91-E36A-4CE2-95F9-0FF8021F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8" name="Oval 26">
              <a:extLst>
                <a:ext uri="{FF2B5EF4-FFF2-40B4-BE49-F238E27FC236}">
                  <a16:creationId xmlns:a16="http://schemas.microsoft.com/office/drawing/2014/main" id="{B2746B2E-6402-417E-95C6-B7383494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9" name="Oval 27">
              <a:extLst>
                <a:ext uri="{FF2B5EF4-FFF2-40B4-BE49-F238E27FC236}">
                  <a16:creationId xmlns:a16="http://schemas.microsoft.com/office/drawing/2014/main" id="{82949CC6-065A-4A26-A188-DE0DFA3E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0" name="Oval 28">
              <a:extLst>
                <a:ext uri="{FF2B5EF4-FFF2-40B4-BE49-F238E27FC236}">
                  <a16:creationId xmlns:a16="http://schemas.microsoft.com/office/drawing/2014/main" id="{8690F8F7-07B9-441F-9A7A-842AAE7DE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1" name="Oval 29">
              <a:extLst>
                <a:ext uri="{FF2B5EF4-FFF2-40B4-BE49-F238E27FC236}">
                  <a16:creationId xmlns:a16="http://schemas.microsoft.com/office/drawing/2014/main" id="{3D01AD2D-E8CE-4054-9056-07885380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2" name="Oval 30">
              <a:extLst>
                <a:ext uri="{FF2B5EF4-FFF2-40B4-BE49-F238E27FC236}">
                  <a16:creationId xmlns:a16="http://schemas.microsoft.com/office/drawing/2014/main" id="{63C96624-F453-4C8A-B3FB-0D28B1AB5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3" name="Oval 31">
              <a:extLst>
                <a:ext uri="{FF2B5EF4-FFF2-40B4-BE49-F238E27FC236}">
                  <a16:creationId xmlns:a16="http://schemas.microsoft.com/office/drawing/2014/main" id="{FA7CDEE5-E0B8-4DAD-848D-564B69D97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4" name="Oval 32">
              <a:extLst>
                <a:ext uri="{FF2B5EF4-FFF2-40B4-BE49-F238E27FC236}">
                  <a16:creationId xmlns:a16="http://schemas.microsoft.com/office/drawing/2014/main" id="{CDA09DE6-6511-476A-BEFE-7B474DC61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5" name="Oval 33">
              <a:extLst>
                <a:ext uri="{FF2B5EF4-FFF2-40B4-BE49-F238E27FC236}">
                  <a16:creationId xmlns:a16="http://schemas.microsoft.com/office/drawing/2014/main" id="{A650CFA4-7D3A-4DC8-A2B9-A20A976D9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6" name="Oval 34">
              <a:extLst>
                <a:ext uri="{FF2B5EF4-FFF2-40B4-BE49-F238E27FC236}">
                  <a16:creationId xmlns:a16="http://schemas.microsoft.com/office/drawing/2014/main" id="{05C7613E-F964-4F08-B596-346E6B0D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7" name="Oval 35">
              <a:extLst>
                <a:ext uri="{FF2B5EF4-FFF2-40B4-BE49-F238E27FC236}">
                  <a16:creationId xmlns:a16="http://schemas.microsoft.com/office/drawing/2014/main" id="{198590FE-20E9-4157-AC44-B44759352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8" name="Oval 36">
              <a:extLst>
                <a:ext uri="{FF2B5EF4-FFF2-40B4-BE49-F238E27FC236}">
                  <a16:creationId xmlns:a16="http://schemas.microsoft.com/office/drawing/2014/main" id="{C31DAB43-D290-4D83-AE68-F6FB072C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29" name="Oval 37">
              <a:extLst>
                <a:ext uri="{FF2B5EF4-FFF2-40B4-BE49-F238E27FC236}">
                  <a16:creationId xmlns:a16="http://schemas.microsoft.com/office/drawing/2014/main" id="{C0348823-E685-4D94-81DB-0B5872E20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30" name="Oval 38">
              <a:extLst>
                <a:ext uri="{FF2B5EF4-FFF2-40B4-BE49-F238E27FC236}">
                  <a16:creationId xmlns:a16="http://schemas.microsoft.com/office/drawing/2014/main" id="{BD85759A-F384-42A9-AEB8-F6B6811A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31" name="Oval 39">
              <a:extLst>
                <a:ext uri="{FF2B5EF4-FFF2-40B4-BE49-F238E27FC236}">
                  <a16:creationId xmlns:a16="http://schemas.microsoft.com/office/drawing/2014/main" id="{BD704A07-E344-42ED-89D9-E78E6299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7BEC66D2-32F1-4DCC-865B-5369F20788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FIRST and FOLLOW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26640F88-AA74-4AD8-8615-05241B7C0F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Lecture 8</a:t>
            </a:r>
          </a:p>
          <a:p>
            <a:r>
              <a:rPr lang="en-US" altLang="en-US"/>
              <a:t>Mon, Feb 7, 2005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5C8D490F-DA79-4DC6-A92B-5B5B85535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Nullability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1E66DDA6-BC5B-456A-BED5-053CA9629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the grammar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E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T E'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E'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+ </a:t>
            </a:r>
            <a:r>
              <a:rPr lang="en-US" altLang="en-US" i="1"/>
              <a:t>T E'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F T'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T'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* </a:t>
            </a:r>
            <a:r>
              <a:rPr lang="en-US" altLang="en-US" i="1"/>
              <a:t>F T'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F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(</a:t>
            </a:r>
            <a:r>
              <a:rPr lang="en-US" altLang="en-US" i="1"/>
              <a:t>E</a:t>
            </a:r>
            <a:r>
              <a:rPr lang="en-US" altLang="en-US"/>
              <a:t>) | </a:t>
            </a:r>
            <a:r>
              <a:rPr lang="en-US" altLang="en-US" b="1"/>
              <a:t>id</a:t>
            </a:r>
            <a:r>
              <a:rPr lang="en-US" altLang="en-US"/>
              <a:t> | </a:t>
            </a:r>
            <a:r>
              <a:rPr lang="en-US" altLang="en-US" b="1"/>
              <a:t>num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/>
              <a:t>	E'</a:t>
            </a:r>
            <a:r>
              <a:rPr lang="en-US" altLang="en-US"/>
              <a:t> and </a:t>
            </a:r>
            <a:r>
              <a:rPr lang="en-US" altLang="en-US" i="1"/>
              <a:t>T'</a:t>
            </a:r>
            <a:r>
              <a:rPr lang="en-US" altLang="en-US"/>
              <a:t> are nullable.</a:t>
            </a:r>
          </a:p>
          <a:p>
            <a:r>
              <a:rPr lang="en-US" altLang="en-US" i="1"/>
              <a:t>E</a:t>
            </a:r>
            <a:r>
              <a:rPr lang="en-US" altLang="en-US"/>
              <a:t>, </a:t>
            </a:r>
            <a:r>
              <a:rPr lang="en-US" altLang="en-US" i="1"/>
              <a:t>T</a:t>
            </a:r>
            <a:r>
              <a:rPr lang="en-US" altLang="en-US"/>
              <a:t>, and </a:t>
            </a:r>
            <a:r>
              <a:rPr lang="en-US" altLang="en-US" i="1"/>
              <a:t>F</a:t>
            </a:r>
            <a:r>
              <a:rPr lang="en-US" altLang="en-US"/>
              <a:t> are not nullable.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3E9A7240-8396-4FA1-88D9-1F76FE12A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graphicFrame>
        <p:nvGraphicFramePr>
          <p:cNvPr id="505897" name="Group 41">
            <a:extLst>
              <a:ext uri="{FF2B5EF4-FFF2-40B4-BE49-F238E27FC236}">
                <a16:creationId xmlns:a16="http://schemas.microsoft.com/office/drawing/2014/main" id="{0459E95D-849A-4A99-AED1-75268BCBB1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43200" y="2057400"/>
          <a:ext cx="3657600" cy="2924175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25685637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56060929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Nonterminal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85533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83429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22206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65897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131725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3662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10E0002-A7DD-4DCB-B872-13A4002EE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and FOLLOW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F178A42-CA79-4C95-81F4-B4A0BA94D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grammar </a:t>
            </a:r>
            <a:r>
              <a:rPr lang="en-US" altLang="en-US" i="1"/>
              <a:t>G</a:t>
            </a:r>
            <a:r>
              <a:rPr lang="en-US" altLang="en-US"/>
              <a:t>, we may define the functions FIRST and FOLLOW on the strings of symbols of </a:t>
            </a:r>
            <a:r>
              <a:rPr lang="en-US" altLang="en-US" i="1"/>
              <a:t>G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FIRST(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) is the set of all terminals that may appear as the </a:t>
            </a:r>
            <a:r>
              <a:rPr lang="en-US" altLang="en-US" i="1"/>
              <a:t>first</a:t>
            </a:r>
            <a:r>
              <a:rPr lang="en-US" altLang="en-US"/>
              <a:t> symbol in a replacement string of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FOLLOW(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) is the set of all terminals that may </a:t>
            </a:r>
            <a:r>
              <a:rPr lang="en-US" altLang="en-US" i="1"/>
              <a:t>follow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 in a derivation.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A0935FB-2DAF-4F95-BFB4-F3FE2F6C6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49BBEE7-E01D-4DE5-9CE5-C617FF0E0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a grammar symbol </a:t>
            </a:r>
            <a:r>
              <a:rPr lang="en-US" altLang="en-US" i="1"/>
              <a:t>X</a:t>
            </a:r>
            <a:r>
              <a:rPr lang="en-US" altLang="en-US"/>
              <a:t>, FIRST(</a:t>
            </a:r>
            <a:r>
              <a:rPr lang="en-US" altLang="en-US" i="1"/>
              <a:t>X</a:t>
            </a:r>
            <a:r>
              <a:rPr lang="en-US" altLang="en-US"/>
              <a:t>) is defined as follows.</a:t>
            </a:r>
          </a:p>
          <a:p>
            <a:pPr lvl="1"/>
            <a:r>
              <a:rPr lang="en-US" altLang="en-US"/>
              <a:t>For every terminal </a:t>
            </a:r>
            <a:r>
              <a:rPr lang="en-US" altLang="en-US" i="1"/>
              <a:t>X</a:t>
            </a:r>
            <a:r>
              <a:rPr lang="en-US" altLang="en-US"/>
              <a:t>, FIRST(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/>
              <a:t>) = {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/>
              <a:t>}.</a:t>
            </a:r>
          </a:p>
          <a:p>
            <a:pPr lvl="1"/>
            <a:r>
              <a:rPr lang="en-US" altLang="en-US"/>
              <a:t>For every nonterminal </a:t>
            </a:r>
            <a:r>
              <a:rPr lang="en-US" altLang="en-US" i="1"/>
              <a:t>X</a:t>
            </a:r>
            <a:r>
              <a:rPr lang="en-US" altLang="en-US"/>
              <a:t>, if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…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is a production, then</a:t>
            </a:r>
          </a:p>
          <a:p>
            <a:pPr lvl="2"/>
            <a:r>
              <a:rPr lang="en-US" altLang="en-US"/>
              <a:t>FIRST(</a:t>
            </a:r>
            <a:r>
              <a:rPr lang="en-US" altLang="en-US" i="1"/>
              <a:t>Y</a:t>
            </a:r>
            <a:r>
              <a:rPr lang="en-US" altLang="en-US" baseline="-25000"/>
              <a:t>1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</a:t>
            </a:r>
            <a:r>
              <a:rPr lang="en-US" altLang="en-US"/>
              <a:t> FIRST(</a:t>
            </a:r>
            <a:r>
              <a:rPr lang="en-US" altLang="en-US" i="1"/>
              <a:t>X</a:t>
            </a:r>
            <a:r>
              <a:rPr lang="en-US" altLang="en-US"/>
              <a:t>).</a:t>
            </a:r>
          </a:p>
          <a:p>
            <a:pPr lvl="2"/>
            <a:r>
              <a:rPr lang="en-US" altLang="en-US"/>
              <a:t>Furthermore, if </a:t>
            </a:r>
            <a:r>
              <a:rPr lang="en-US" altLang="en-US" i="1"/>
              <a:t>Y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Y</a:t>
            </a:r>
            <a:r>
              <a:rPr lang="en-US" altLang="en-US" i="1" baseline="-25000"/>
              <a:t>k</a:t>
            </a:r>
            <a:r>
              <a:rPr lang="en-US" altLang="en-US"/>
              <a:t> are nullable, then </a:t>
            </a:r>
          </a:p>
          <a:p>
            <a:pPr lvl="2" algn="ctr">
              <a:buFont typeface="Wingdings" panose="05000000000000000000" pitchFamily="2" charset="2"/>
              <a:buNone/>
            </a:pPr>
            <a:r>
              <a:rPr lang="en-US" altLang="en-US"/>
              <a:t>FIRST(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 i="1" baseline="-25000">
                <a:sym typeface="Symbol" panose="05050102010706020507" pitchFamily="18" charset="2"/>
              </a:rPr>
              <a:t>k</a:t>
            </a:r>
            <a:r>
              <a:rPr lang="en-US" altLang="en-US" baseline="-25000">
                <a:sym typeface="Symbol" panose="05050102010706020507" pitchFamily="18" charset="2"/>
              </a:rPr>
              <a:t> + 1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</a:t>
            </a:r>
            <a:r>
              <a:rPr lang="en-US" altLang="en-US"/>
              <a:t> FIRST(</a:t>
            </a:r>
            <a:r>
              <a:rPr lang="en-US" altLang="en-US" i="1"/>
              <a:t>X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BF98738-F5CE-4D48-BFD1-BBDAF2DC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A294AB8-420A-4C33-97A1-BBE1B02CE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are concerned with FIRST(</a:t>
            </a:r>
            <a:r>
              <a:rPr lang="en-US" altLang="en-US" i="1"/>
              <a:t>X</a:t>
            </a:r>
            <a:r>
              <a:rPr lang="en-US" altLang="en-US"/>
              <a:t>) only for the nonterminals of the grammar.</a:t>
            </a:r>
          </a:p>
          <a:p>
            <a:r>
              <a:rPr lang="en-US" altLang="en-US"/>
              <a:t>FIRST(</a:t>
            </a:r>
            <a:r>
              <a:rPr lang="en-US" altLang="en-US" i="1"/>
              <a:t>X</a:t>
            </a:r>
            <a:r>
              <a:rPr lang="en-US" altLang="en-US"/>
              <a:t>) for terminals is trivial.</a:t>
            </a:r>
          </a:p>
          <a:p>
            <a:r>
              <a:rPr lang="en-US" altLang="en-US"/>
              <a:t>According to the definition, to determine FIRST(</a:t>
            </a:r>
            <a:r>
              <a:rPr lang="en-US" altLang="en-US" i="1"/>
              <a:t>A</a:t>
            </a:r>
            <a:r>
              <a:rPr lang="en-US" altLang="en-US"/>
              <a:t>), we must inspect all productions that have </a:t>
            </a:r>
            <a:r>
              <a:rPr lang="en-US" altLang="en-US" i="1"/>
              <a:t>A</a:t>
            </a:r>
            <a:r>
              <a:rPr lang="en-US" altLang="en-US"/>
              <a:t> on the </a:t>
            </a:r>
            <a:r>
              <a:rPr lang="en-US" altLang="en-US" i="1"/>
              <a:t>left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FAA8146-38A8-412A-98A4-6A78D8CA3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FIRST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1897DE1-79D7-47D4-B7BB-80689FCA2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718457" y="1863207"/>
            <a:ext cx="8229600" cy="4411662"/>
          </a:xfrm>
        </p:spPr>
        <p:txBody>
          <a:bodyPr/>
          <a:lstStyle/>
          <a:p>
            <a:r>
              <a:rPr lang="en-US" altLang="en-US"/>
              <a:t>Let the grammar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E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T E'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E'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+ </a:t>
            </a:r>
            <a:r>
              <a:rPr lang="en-US" altLang="en-US" i="1"/>
              <a:t>T E'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F T'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T'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* </a:t>
            </a:r>
            <a:r>
              <a:rPr lang="en-US" altLang="en-US" i="1"/>
              <a:t>F T'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F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(</a:t>
            </a:r>
            <a:r>
              <a:rPr lang="en-US" altLang="en-US" i="1"/>
              <a:t>E</a:t>
            </a:r>
            <a:r>
              <a:rPr lang="en-US" altLang="en-US"/>
              <a:t>) | </a:t>
            </a:r>
            <a:r>
              <a:rPr lang="en-US" altLang="en-US" b="1"/>
              <a:t>id</a:t>
            </a:r>
            <a:r>
              <a:rPr lang="en-US" altLang="en-US"/>
              <a:t> | </a:t>
            </a:r>
            <a:r>
              <a:rPr lang="en-US" altLang="en-US" b="1"/>
              <a:t>num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B19CFC2-F6B9-43CD-9420-D220661E7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FIRST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1329AEE7-C2E8-40F2-833D-965573A89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FIRST(</a:t>
            </a:r>
            <a:r>
              <a:rPr lang="en-US" altLang="en-US" i="1"/>
              <a:t>E</a:t>
            </a:r>
            <a:r>
              <a:rPr lang="en-US" altLang="en-US"/>
              <a:t>).</a:t>
            </a:r>
          </a:p>
          <a:p>
            <a:pPr lvl="1"/>
            <a:r>
              <a:rPr lang="en-US" altLang="en-US" i="1"/>
              <a:t>E</a:t>
            </a:r>
            <a:r>
              <a:rPr lang="en-US" altLang="en-US"/>
              <a:t> occurs on the left in only one production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			</a:t>
            </a:r>
            <a:r>
              <a:rPr lang="en-US" altLang="en-US" sz="2600" i="1"/>
              <a:t>E</a:t>
            </a:r>
            <a:r>
              <a:rPr lang="en-US" altLang="en-US" sz="2600"/>
              <a:t>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/>
              <a:t> </a:t>
            </a:r>
            <a:r>
              <a:rPr lang="en-US" altLang="en-US" sz="2600" i="1"/>
              <a:t>T E'</a:t>
            </a:r>
            <a:r>
              <a:rPr lang="en-US" altLang="en-US" sz="2600"/>
              <a:t>.</a:t>
            </a:r>
          </a:p>
          <a:p>
            <a:pPr lvl="1"/>
            <a:r>
              <a:rPr lang="en-US" altLang="en-US"/>
              <a:t>Therefore, FIRST(</a:t>
            </a:r>
            <a:r>
              <a:rPr lang="en-US" altLang="en-US" i="1"/>
              <a:t>T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</a:t>
            </a:r>
            <a:r>
              <a:rPr lang="en-US" altLang="en-US"/>
              <a:t> FIRST(</a:t>
            </a:r>
            <a:r>
              <a:rPr lang="en-US" altLang="en-US" i="1"/>
              <a:t>E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Furthermore, </a:t>
            </a:r>
            <a:r>
              <a:rPr lang="en-US" altLang="en-US" i="1"/>
              <a:t>T</a:t>
            </a:r>
            <a:r>
              <a:rPr lang="en-US" altLang="en-US"/>
              <a:t> is not nullable.</a:t>
            </a:r>
          </a:p>
          <a:p>
            <a:pPr lvl="1"/>
            <a:r>
              <a:rPr lang="en-US" altLang="en-US"/>
              <a:t>Therefore, FIRST(</a:t>
            </a:r>
            <a:r>
              <a:rPr lang="en-US" altLang="en-US" i="1"/>
              <a:t>E</a:t>
            </a:r>
            <a:r>
              <a:rPr lang="en-US" altLang="en-US"/>
              <a:t>) = FIRST(</a:t>
            </a:r>
            <a:r>
              <a:rPr lang="en-US" altLang="en-US" i="1"/>
              <a:t>T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We have yet to determine FIRST(</a:t>
            </a:r>
            <a:r>
              <a:rPr lang="en-US" altLang="en-US" i="1"/>
              <a:t>T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999349B4-7846-4CA9-BB79-1422F9D6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FIRST</a:t>
            </a:r>
          </a:p>
        </p:txBody>
      </p:sp>
      <p:sp>
        <p:nvSpPr>
          <p:cNvPr id="495620" name="Rectangle 4">
            <a:extLst>
              <a:ext uri="{FF2B5EF4-FFF2-40B4-BE49-F238E27FC236}">
                <a16:creationId xmlns:a16="http://schemas.microsoft.com/office/drawing/2014/main" id="{84133BF9-086F-437B-AD44-A5490C9E9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FIRST(</a:t>
            </a:r>
            <a:r>
              <a:rPr lang="en-US" altLang="en-US" i="1"/>
              <a:t>T</a:t>
            </a:r>
            <a:r>
              <a:rPr lang="en-US" altLang="en-US"/>
              <a:t>).</a:t>
            </a:r>
          </a:p>
          <a:p>
            <a:pPr lvl="1"/>
            <a:r>
              <a:rPr lang="en-US" altLang="en-US" i="1"/>
              <a:t>T</a:t>
            </a:r>
            <a:r>
              <a:rPr lang="en-US" altLang="en-US"/>
              <a:t> occurs on the left in only one production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			</a:t>
            </a:r>
            <a:r>
              <a:rPr lang="en-US" altLang="en-US" sz="2600" i="1"/>
              <a:t>T</a:t>
            </a:r>
            <a:r>
              <a:rPr lang="en-US" altLang="en-US" sz="2600"/>
              <a:t>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/>
              <a:t> </a:t>
            </a:r>
            <a:r>
              <a:rPr lang="en-US" altLang="en-US" sz="2600" i="1"/>
              <a:t>F T'</a:t>
            </a:r>
            <a:r>
              <a:rPr lang="en-US" altLang="en-US" sz="2600"/>
              <a:t>.</a:t>
            </a:r>
          </a:p>
          <a:p>
            <a:pPr lvl="1"/>
            <a:r>
              <a:rPr lang="en-US" altLang="en-US"/>
              <a:t>Therefore, FIRST(</a:t>
            </a:r>
            <a:r>
              <a:rPr lang="en-US" altLang="en-US" i="1"/>
              <a:t>F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</a:t>
            </a:r>
            <a:r>
              <a:rPr lang="en-US" altLang="en-US"/>
              <a:t> FIRST(</a:t>
            </a:r>
            <a:r>
              <a:rPr lang="en-US" altLang="en-US" i="1"/>
              <a:t>T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Furthermore, </a:t>
            </a:r>
            <a:r>
              <a:rPr lang="en-US" altLang="en-US" i="1"/>
              <a:t>F</a:t>
            </a:r>
            <a:r>
              <a:rPr lang="en-US" altLang="en-US"/>
              <a:t> is not nullable.</a:t>
            </a:r>
          </a:p>
          <a:p>
            <a:pPr lvl="1"/>
            <a:r>
              <a:rPr lang="en-US" altLang="en-US"/>
              <a:t>Therefore, FIRST(</a:t>
            </a:r>
            <a:r>
              <a:rPr lang="en-US" altLang="en-US" i="1"/>
              <a:t>T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=</a:t>
            </a:r>
            <a:r>
              <a:rPr lang="en-US" altLang="en-US"/>
              <a:t> FIRST(</a:t>
            </a:r>
            <a:r>
              <a:rPr lang="en-US" altLang="en-US" i="1"/>
              <a:t>F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We have yet to determine FIRST(</a:t>
            </a:r>
            <a:r>
              <a:rPr lang="en-US" altLang="en-US" i="1"/>
              <a:t>F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2ACD1CF3-EDA2-4FF1-A9CE-03FF8CAE2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FIRST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6C8198DD-486F-4C9C-897B-9FE26D68E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FIRST(</a:t>
            </a:r>
            <a:r>
              <a:rPr lang="en-US" altLang="en-US" i="1"/>
              <a:t>F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FIRST(</a:t>
            </a:r>
            <a:r>
              <a:rPr lang="en-US" altLang="en-US" i="1"/>
              <a:t>F</a:t>
            </a:r>
            <a:r>
              <a:rPr lang="en-US" altLang="en-US"/>
              <a:t>) = {(, </a:t>
            </a:r>
            <a:r>
              <a:rPr lang="en-US" altLang="en-US" b="1"/>
              <a:t>id</a:t>
            </a:r>
            <a:r>
              <a:rPr lang="en-US" altLang="en-US"/>
              <a:t>, </a:t>
            </a:r>
            <a:r>
              <a:rPr lang="en-US" altLang="en-US" b="1"/>
              <a:t>num</a:t>
            </a:r>
            <a:r>
              <a:rPr lang="en-US" altLang="en-US"/>
              <a:t>}.</a:t>
            </a:r>
          </a:p>
          <a:p>
            <a:r>
              <a:rPr lang="en-US" altLang="en-US"/>
              <a:t>Therefore, </a:t>
            </a:r>
          </a:p>
          <a:p>
            <a:pPr lvl="1"/>
            <a:r>
              <a:rPr lang="en-US" altLang="en-US"/>
              <a:t>FIRST(</a:t>
            </a:r>
            <a:r>
              <a:rPr lang="en-US" altLang="en-US" i="1"/>
              <a:t>E</a:t>
            </a:r>
            <a:r>
              <a:rPr lang="en-US" altLang="en-US"/>
              <a:t>) = {(, </a:t>
            </a:r>
            <a:r>
              <a:rPr lang="en-US" altLang="en-US" b="1"/>
              <a:t>id</a:t>
            </a:r>
            <a:r>
              <a:rPr lang="en-US" altLang="en-US"/>
              <a:t>, </a:t>
            </a:r>
            <a:r>
              <a:rPr lang="en-US" altLang="en-US" b="1"/>
              <a:t>num</a:t>
            </a:r>
            <a:r>
              <a:rPr lang="en-US" altLang="en-US"/>
              <a:t>}.</a:t>
            </a:r>
          </a:p>
          <a:p>
            <a:pPr lvl="1"/>
            <a:r>
              <a:rPr lang="en-US" altLang="en-US"/>
              <a:t>FIRST(</a:t>
            </a:r>
            <a:r>
              <a:rPr lang="en-US" altLang="en-US" i="1"/>
              <a:t>T</a:t>
            </a:r>
            <a:r>
              <a:rPr lang="en-US" altLang="en-US"/>
              <a:t>) = {(, </a:t>
            </a:r>
            <a:r>
              <a:rPr lang="en-US" altLang="en-US" b="1"/>
              <a:t>id</a:t>
            </a:r>
            <a:r>
              <a:rPr lang="en-US" altLang="en-US"/>
              <a:t>, </a:t>
            </a:r>
            <a:r>
              <a:rPr lang="en-US" altLang="en-US" b="1"/>
              <a:t>num</a:t>
            </a:r>
            <a:r>
              <a:rPr lang="en-US" altLang="en-US"/>
              <a:t>}.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585F87C5-32C4-4D7E-BEF9-D62569975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FIRST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FCF5F23-BC19-4D20-B73F-B8BD6E8EB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FIRST(</a:t>
            </a:r>
            <a:r>
              <a:rPr lang="en-US" altLang="en-US" i="1"/>
              <a:t>E'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FIRST(</a:t>
            </a:r>
            <a:r>
              <a:rPr lang="en-US" altLang="en-US" i="1"/>
              <a:t>E'</a:t>
            </a:r>
            <a:r>
              <a:rPr lang="en-US" altLang="en-US"/>
              <a:t>) = {+}.</a:t>
            </a:r>
          </a:p>
          <a:p>
            <a:r>
              <a:rPr lang="en-US" altLang="en-US"/>
              <a:t>Find FIRST(</a:t>
            </a:r>
            <a:r>
              <a:rPr lang="en-US" altLang="en-US" i="1"/>
              <a:t>T'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FIRST(</a:t>
            </a:r>
            <a:r>
              <a:rPr lang="en-US" altLang="en-US" i="1"/>
              <a:t>T'</a:t>
            </a:r>
            <a:r>
              <a:rPr lang="en-US" altLang="en-US"/>
              <a:t>) = {*}.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C905E194-BB85-4BF2-8146-C969E9A07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Factoring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046F05FE-9D15-4C25-A9CB-81ADD5C3A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problem occurs when two productions for the same nonterminal begin with the same token.</a:t>
            </a:r>
          </a:p>
          <a:p>
            <a:r>
              <a:rPr lang="en-US" altLang="en-US"/>
              <a:t>We cannot decide which production to use.</a:t>
            </a:r>
          </a:p>
          <a:p>
            <a:r>
              <a:rPr lang="en-US" altLang="en-US"/>
              <a:t>This is not necessarily a problem since we could process the part they have in common, then make a decision based on what follows.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698CA90A-5483-4B66-9F14-CC95CD2F9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graphicFrame>
        <p:nvGraphicFramePr>
          <p:cNvPr id="506920" name="Group 40">
            <a:extLst>
              <a:ext uri="{FF2B5EF4-FFF2-40B4-BE49-F238E27FC236}">
                <a16:creationId xmlns:a16="http://schemas.microsoft.com/office/drawing/2014/main" id="{5C30EDFA-0C6D-4FF8-89F1-D3550DB9E2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2057400"/>
          <a:ext cx="5867400" cy="292608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40558555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88872462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720035190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Nonterminal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9401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{(,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64179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{+}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76481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{(,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8807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{*}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54289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{(,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96582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92A4D3F-F3AD-4501-9059-641EEB202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3F1F08D-7C5D-487F-AE59-9B5C24E52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211" y="1719263"/>
            <a:ext cx="8229600" cy="4411662"/>
          </a:xfrm>
        </p:spPr>
        <p:txBody>
          <a:bodyPr/>
          <a:lstStyle/>
          <a:p>
            <a:r>
              <a:rPr lang="en-US" altLang="en-US"/>
              <a:t>For a grammar symbol </a:t>
            </a:r>
            <a:r>
              <a:rPr lang="en-US" altLang="en-US" i="1"/>
              <a:t>X</a:t>
            </a:r>
            <a:r>
              <a:rPr lang="en-US" altLang="en-US"/>
              <a:t>, FOLLOW(</a:t>
            </a:r>
            <a:r>
              <a:rPr lang="en-US" altLang="en-US" i="1"/>
              <a:t>X</a:t>
            </a:r>
            <a:r>
              <a:rPr lang="en-US" altLang="en-US"/>
              <a:t>) is defined as follows.</a:t>
            </a:r>
          </a:p>
          <a:p>
            <a:pPr lvl="1"/>
            <a:r>
              <a:rPr lang="en-US" altLang="en-US"/>
              <a:t>If </a:t>
            </a:r>
            <a:r>
              <a:rPr lang="en-US" altLang="en-US" i="1"/>
              <a:t>S</a:t>
            </a:r>
            <a:r>
              <a:rPr lang="en-US" altLang="en-US"/>
              <a:t> is the start symbol, then $ </a:t>
            </a:r>
            <a:r>
              <a:rPr lang="en-US" altLang="en-US">
                <a:sym typeface="Symbol" panose="05050102010706020507" pitchFamily="18" charset="2"/>
              </a:rPr>
              <a:t> FOLLOW(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 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 is a production, then FIRST()  FOLLOW(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 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 is a production, or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 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 is a production and  is nullable, then FOLLOW(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)  FOLLOW(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E004D40D-E32E-4B1D-8A93-6C1C0F83D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494CFF0-332D-4B9D-8195-869E52471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are concerned about FOLLOW(</a:t>
            </a:r>
            <a:r>
              <a:rPr lang="en-US" altLang="en-US" i="1"/>
              <a:t>X</a:t>
            </a:r>
            <a:r>
              <a:rPr lang="en-US" altLang="en-US"/>
              <a:t>) only for the nonterminals of the grammar.</a:t>
            </a:r>
          </a:p>
          <a:p>
            <a:r>
              <a:rPr lang="en-US" altLang="en-US"/>
              <a:t>According to the definition, to determine FOLLOW(</a:t>
            </a:r>
            <a:r>
              <a:rPr lang="en-US" altLang="en-US" i="1"/>
              <a:t>A</a:t>
            </a:r>
            <a:r>
              <a:rPr lang="en-US" altLang="en-US"/>
              <a:t>), we must inspect all productions that have </a:t>
            </a:r>
            <a:r>
              <a:rPr lang="en-US" altLang="en-US" i="1"/>
              <a:t>A</a:t>
            </a:r>
            <a:r>
              <a:rPr lang="en-US" altLang="en-US"/>
              <a:t> on the </a:t>
            </a:r>
            <a:r>
              <a:rPr lang="en-US" altLang="en-US" i="1"/>
              <a:t>right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F2EF621-B6DE-46B3-85EB-98F77BAC7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FOLLOW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34BDA2B-D96F-465E-83C9-3779289FF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186" y="1845213"/>
            <a:ext cx="8229600" cy="4411662"/>
          </a:xfrm>
        </p:spPr>
        <p:txBody>
          <a:bodyPr/>
          <a:lstStyle/>
          <a:p>
            <a:r>
              <a:rPr lang="en-US" altLang="en-US"/>
              <a:t>Let the grammar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E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T E'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E'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+ </a:t>
            </a:r>
            <a:r>
              <a:rPr lang="en-US" altLang="en-US" i="1"/>
              <a:t>T E'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F T'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T'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* </a:t>
            </a:r>
            <a:r>
              <a:rPr lang="en-US" altLang="en-US" i="1"/>
              <a:t>F T'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F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(</a:t>
            </a:r>
            <a:r>
              <a:rPr lang="en-US" altLang="en-US" i="1"/>
              <a:t>E</a:t>
            </a:r>
            <a:r>
              <a:rPr lang="en-US" altLang="en-US"/>
              <a:t>) | </a:t>
            </a:r>
            <a:r>
              <a:rPr lang="en-US" altLang="en-US" b="1"/>
              <a:t>id</a:t>
            </a:r>
            <a:r>
              <a:rPr lang="en-US" altLang="en-US"/>
              <a:t> | </a:t>
            </a:r>
            <a:r>
              <a:rPr lang="en-US" altLang="en-US" b="1"/>
              <a:t>num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483881C4-4250-43BE-89A8-0B9BD8E27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FOLLOW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F22635FC-97BB-45C4-AAC3-52A35F5A1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FOLLOW(</a:t>
            </a:r>
            <a:r>
              <a:rPr lang="en-US" altLang="en-US" i="1"/>
              <a:t>E</a:t>
            </a:r>
            <a:r>
              <a:rPr lang="en-US" altLang="en-US"/>
              <a:t>).</a:t>
            </a:r>
          </a:p>
          <a:p>
            <a:pPr lvl="1"/>
            <a:r>
              <a:rPr lang="en-US" altLang="en-US" i="1"/>
              <a:t>E</a:t>
            </a:r>
            <a:r>
              <a:rPr lang="en-US" altLang="en-US"/>
              <a:t> is the start symbol, therefore $ </a:t>
            </a:r>
            <a:r>
              <a:rPr lang="en-US" altLang="en-US">
                <a:sym typeface="Symbol" panose="05050102010706020507" pitchFamily="18" charset="2"/>
              </a:rPr>
              <a:t> FOLLOW(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lvl="1"/>
            <a:r>
              <a:rPr lang="en-US" altLang="en-US" i="1"/>
              <a:t>E</a:t>
            </a:r>
            <a:r>
              <a:rPr lang="en-US" altLang="en-US"/>
              <a:t> occurs on the right in only one production.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i="1"/>
              <a:t>F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(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).</a:t>
            </a:r>
            <a:endParaRPr lang="en-US" altLang="en-US"/>
          </a:p>
          <a:p>
            <a:pPr lvl="1"/>
            <a:r>
              <a:rPr lang="en-US" altLang="en-US"/>
              <a:t>Therefore FOLLOW(</a:t>
            </a:r>
            <a:r>
              <a:rPr lang="en-US" altLang="en-US" i="1"/>
              <a:t>E</a:t>
            </a:r>
            <a:r>
              <a:rPr lang="en-US" altLang="en-US"/>
              <a:t>) = {$, )}.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31B4178-60F2-427D-B5EB-4D1DBB99B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FOLLOW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B0B823B4-656B-484B-8B81-3E94B05BD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FOLLOW(</a:t>
            </a:r>
            <a:r>
              <a:rPr lang="en-US" altLang="en-US" i="1"/>
              <a:t>E'</a:t>
            </a:r>
            <a:r>
              <a:rPr lang="en-US" altLang="en-US"/>
              <a:t>).</a:t>
            </a:r>
          </a:p>
          <a:p>
            <a:pPr lvl="1"/>
            <a:r>
              <a:rPr lang="en-US" altLang="en-US" i="1"/>
              <a:t>E'</a:t>
            </a:r>
            <a:r>
              <a:rPr lang="en-US" altLang="en-US"/>
              <a:t> occurs on the right in two productions.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	</a:t>
            </a:r>
            <a:r>
              <a:rPr lang="en-US" altLang="en-US" i="1"/>
              <a:t>E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T E'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			</a:t>
            </a:r>
            <a:r>
              <a:rPr lang="en-US" altLang="en-US" i="1">
                <a:sym typeface="Symbol" panose="05050102010706020507" pitchFamily="18" charset="2"/>
              </a:rPr>
              <a:t>E'</a:t>
            </a:r>
            <a:r>
              <a:rPr lang="en-US" altLang="en-US">
                <a:sym typeface="Symbol" panose="05050102010706020507" pitchFamily="18" charset="2"/>
              </a:rPr>
              <a:t>  + </a:t>
            </a:r>
            <a:r>
              <a:rPr lang="en-US" altLang="en-US" i="1">
                <a:sym typeface="Symbol" panose="05050102010706020507" pitchFamily="18" charset="2"/>
              </a:rPr>
              <a:t>T E'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Therefore, FOLLOW(</a:t>
            </a:r>
            <a:r>
              <a:rPr lang="en-US" altLang="en-US" i="1">
                <a:sym typeface="Symbol" panose="05050102010706020507" pitchFamily="18" charset="2"/>
              </a:rPr>
              <a:t>E'</a:t>
            </a:r>
            <a:r>
              <a:rPr lang="en-US" altLang="en-US">
                <a:sym typeface="Symbol" panose="05050102010706020507" pitchFamily="18" charset="2"/>
              </a:rPr>
              <a:t>) = FOLLOW(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) = {$, )}.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029DED78-69EA-4C0F-9BDD-99F10E875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FOLLOW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D2C5D10F-F7E1-41B4-A168-CF3D9C78F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FOLLOW(</a:t>
            </a:r>
            <a:r>
              <a:rPr lang="en-US" altLang="en-US" i="1"/>
              <a:t>T</a:t>
            </a:r>
            <a:r>
              <a:rPr lang="en-US" altLang="en-US"/>
              <a:t>).</a:t>
            </a:r>
          </a:p>
          <a:p>
            <a:pPr lvl="1"/>
            <a:r>
              <a:rPr lang="en-US" altLang="en-US" i="1"/>
              <a:t>T</a:t>
            </a:r>
            <a:r>
              <a:rPr lang="en-US" altLang="en-US"/>
              <a:t> occurs on the right in two productions.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	</a:t>
            </a:r>
            <a:r>
              <a:rPr lang="en-US" altLang="en-US" i="1"/>
              <a:t>E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T E'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			</a:t>
            </a:r>
            <a:r>
              <a:rPr lang="en-US" altLang="en-US" i="1">
                <a:sym typeface="Symbol" panose="05050102010706020507" pitchFamily="18" charset="2"/>
              </a:rPr>
              <a:t>E'</a:t>
            </a:r>
            <a:r>
              <a:rPr lang="en-US" altLang="en-US">
                <a:sym typeface="Symbol" panose="05050102010706020507" pitchFamily="18" charset="2"/>
              </a:rPr>
              <a:t>  + </a:t>
            </a:r>
            <a:r>
              <a:rPr lang="en-US" altLang="en-US" i="1">
                <a:sym typeface="Symbol" panose="05050102010706020507" pitchFamily="18" charset="2"/>
              </a:rPr>
              <a:t>T E'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/>
              <a:t>Therefore, FOLLOW(</a:t>
            </a:r>
            <a:r>
              <a:rPr lang="en-US" altLang="en-US" i="1"/>
              <a:t>T</a:t>
            </a:r>
            <a:r>
              <a:rPr lang="en-US" altLang="en-US"/>
              <a:t>) contains FIRST(</a:t>
            </a:r>
            <a:r>
              <a:rPr lang="en-US" altLang="en-US" i="1"/>
              <a:t>E'</a:t>
            </a:r>
            <a:r>
              <a:rPr lang="en-US" altLang="en-US"/>
              <a:t>) = {+}.  </a:t>
            </a:r>
          </a:p>
          <a:p>
            <a:pPr lvl="1"/>
            <a:r>
              <a:rPr lang="en-US" altLang="en-US"/>
              <a:t>However, </a:t>
            </a:r>
            <a:r>
              <a:rPr lang="en-US" altLang="en-US" i="1"/>
              <a:t>E'</a:t>
            </a:r>
            <a:r>
              <a:rPr lang="en-US" altLang="en-US"/>
              <a:t> is nullable, therefore it also contains FOLLOW(</a:t>
            </a:r>
            <a:r>
              <a:rPr lang="en-US" altLang="en-US" i="1"/>
              <a:t>E</a:t>
            </a:r>
            <a:r>
              <a:rPr lang="en-US" altLang="en-US"/>
              <a:t>) = </a:t>
            </a:r>
            <a:r>
              <a:rPr lang="en-US" altLang="en-US">
                <a:sym typeface="Symbol" panose="05050102010706020507" pitchFamily="18" charset="2"/>
              </a:rPr>
              <a:t>{$, )} and FOLLOW(</a:t>
            </a:r>
            <a:r>
              <a:rPr lang="en-US" altLang="en-US" i="1">
                <a:sym typeface="Symbol" panose="05050102010706020507" pitchFamily="18" charset="2"/>
              </a:rPr>
              <a:t>E'</a:t>
            </a:r>
            <a:r>
              <a:rPr lang="en-US" altLang="en-US">
                <a:sym typeface="Symbol" panose="05050102010706020507" pitchFamily="18" charset="2"/>
              </a:rPr>
              <a:t>) = {$, )}.</a:t>
            </a:r>
            <a:endParaRPr lang="en-US" altLang="en-US"/>
          </a:p>
          <a:p>
            <a:pPr lvl="1"/>
            <a:r>
              <a:rPr lang="en-US" altLang="en-US"/>
              <a:t>Therefore, FOLLOW(</a:t>
            </a:r>
            <a:r>
              <a:rPr lang="en-US" altLang="en-US" i="1"/>
              <a:t>T</a:t>
            </a:r>
            <a:r>
              <a:rPr lang="en-US" altLang="en-US"/>
              <a:t>) = {+, $, )}.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6BFB77FD-C597-4A35-BADA-C4ABCF11C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FOLLOW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61B1AC5D-E9D1-4317-A0B4-27023E6D8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FOLLOW(</a:t>
            </a:r>
            <a:r>
              <a:rPr lang="en-US" altLang="en-US" i="1"/>
              <a:t>T'</a:t>
            </a:r>
            <a:r>
              <a:rPr lang="en-US" altLang="en-US"/>
              <a:t>).</a:t>
            </a:r>
          </a:p>
          <a:p>
            <a:pPr lvl="1"/>
            <a:r>
              <a:rPr lang="en-US" altLang="en-US" i="1"/>
              <a:t>T'</a:t>
            </a:r>
            <a:r>
              <a:rPr lang="en-US" altLang="en-US"/>
              <a:t> occurs on the right in two productions.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	</a:t>
            </a:r>
            <a:r>
              <a:rPr lang="en-US" altLang="en-US" i="1"/>
              <a:t>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F T'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			</a:t>
            </a:r>
            <a:r>
              <a:rPr lang="en-US" altLang="en-US" i="1">
                <a:sym typeface="Symbol" panose="05050102010706020507" pitchFamily="18" charset="2"/>
              </a:rPr>
              <a:t>T'</a:t>
            </a:r>
            <a:r>
              <a:rPr lang="en-US" altLang="en-US">
                <a:sym typeface="Symbol" panose="05050102010706020507" pitchFamily="18" charset="2"/>
              </a:rPr>
              <a:t>  * </a:t>
            </a:r>
            <a:r>
              <a:rPr lang="en-US" altLang="en-US" i="1">
                <a:sym typeface="Symbol" panose="05050102010706020507" pitchFamily="18" charset="2"/>
              </a:rPr>
              <a:t>F T'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Therefore, FOLLOW(</a:t>
            </a:r>
            <a:r>
              <a:rPr lang="en-US" altLang="en-US" i="1">
                <a:sym typeface="Symbol" panose="05050102010706020507" pitchFamily="18" charset="2"/>
              </a:rPr>
              <a:t>T'</a:t>
            </a:r>
            <a:r>
              <a:rPr lang="en-US" altLang="en-US">
                <a:sym typeface="Symbol" panose="05050102010706020507" pitchFamily="18" charset="2"/>
              </a:rPr>
              <a:t>) = FOLLOW(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>
                <a:sym typeface="Symbol" panose="05050102010706020507" pitchFamily="18" charset="2"/>
              </a:rPr>
              <a:t>) = </a:t>
            </a:r>
            <a:r>
              <a:rPr lang="en-US" altLang="en-US"/>
              <a:t>{$, ), +}.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6939D19F-0D63-4C72-B37C-335F32A9D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FOLLOW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B3A652FC-05DE-48AD-9475-E425D0B92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FOLLOW(</a:t>
            </a:r>
            <a:r>
              <a:rPr lang="en-US" altLang="en-US" i="1"/>
              <a:t>F</a:t>
            </a:r>
            <a:r>
              <a:rPr lang="en-US" altLang="en-US"/>
              <a:t>).</a:t>
            </a:r>
          </a:p>
          <a:p>
            <a:pPr lvl="1"/>
            <a:r>
              <a:rPr lang="en-US" altLang="en-US" i="1"/>
              <a:t>F</a:t>
            </a:r>
            <a:r>
              <a:rPr lang="en-US" altLang="en-US"/>
              <a:t> occurs on the right in two productions.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/>
              <a:t>				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F T'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/>
              <a:t>				T'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* </a:t>
            </a:r>
            <a:r>
              <a:rPr lang="en-US" altLang="en-US" i="1"/>
              <a:t>F T'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Therefore, FOLLOW(</a:t>
            </a:r>
            <a:r>
              <a:rPr lang="en-US" altLang="en-US" i="1"/>
              <a:t>F</a:t>
            </a:r>
            <a:r>
              <a:rPr lang="en-US" altLang="en-US"/>
              <a:t>) contains FIRST(</a:t>
            </a:r>
            <a:r>
              <a:rPr lang="en-US" altLang="en-US" i="1"/>
              <a:t>T'</a:t>
            </a:r>
            <a:r>
              <a:rPr lang="en-US" altLang="en-US"/>
              <a:t>) = {*}. </a:t>
            </a:r>
          </a:p>
          <a:p>
            <a:pPr lvl="1"/>
            <a:r>
              <a:rPr lang="en-US" altLang="en-US"/>
              <a:t>However, </a:t>
            </a:r>
            <a:r>
              <a:rPr lang="en-US" altLang="en-US" i="1"/>
              <a:t>T'</a:t>
            </a:r>
            <a:r>
              <a:rPr lang="en-US" altLang="en-US"/>
              <a:t> is nullable, therefore it also contains FOLLOW(</a:t>
            </a:r>
            <a:r>
              <a:rPr lang="en-US" altLang="en-US" i="1"/>
              <a:t>T</a:t>
            </a:r>
            <a:r>
              <a:rPr lang="en-US" altLang="en-US"/>
              <a:t>) = {+, $, )} and FOLLOW(</a:t>
            </a:r>
            <a:r>
              <a:rPr lang="en-US" altLang="en-US" i="1"/>
              <a:t>T'</a:t>
            </a:r>
            <a:r>
              <a:rPr lang="en-US" altLang="en-US"/>
              <a:t>) = {$, ), +}.</a:t>
            </a:r>
          </a:p>
          <a:p>
            <a:pPr lvl="1"/>
            <a:r>
              <a:rPr lang="en-US" altLang="en-US"/>
              <a:t>Therefore, FOLLOW(</a:t>
            </a:r>
            <a:r>
              <a:rPr lang="en-US" altLang="en-US" i="1"/>
              <a:t>F</a:t>
            </a:r>
            <a:r>
              <a:rPr lang="en-US" altLang="en-US"/>
              <a:t>) = {*, $, ), +}.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6991F9C4-D358-421A-9C72-8A3F3AB3D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graphicFrame>
        <p:nvGraphicFramePr>
          <p:cNvPr id="130101" name="Group 53">
            <a:extLst>
              <a:ext uri="{FF2B5EF4-FFF2-40B4-BE49-F238E27FC236}">
                <a16:creationId xmlns:a16="http://schemas.microsoft.com/office/drawing/2014/main" id="{5F1F652F-2E36-4398-80EB-E215E976BA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057400"/>
          <a:ext cx="7772400" cy="292608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2359006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1518741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411464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92470809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Nonterminal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4023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{(,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{$, 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5168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{+}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{$, 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442317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{(,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{$, ), +}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32355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{*}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{$, ), +}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12784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{(,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{*, $, ), +}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9037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D366B231-114C-460B-B9D6-6A046D849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Factoring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1C6179EE-B96E-409E-BB66-D45A93D95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grammar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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</a:t>
            </a:r>
            <a:r>
              <a:rPr lang="en-US" altLang="en-US"/>
              <a:t>.</a:t>
            </a:r>
          </a:p>
          <a:p>
            <a:r>
              <a:rPr lang="en-US" altLang="en-US"/>
              <a:t>We use </a:t>
            </a:r>
            <a:r>
              <a:rPr lang="en-US" altLang="en-US" i="1"/>
              <a:t>left factorization</a:t>
            </a:r>
            <a:r>
              <a:rPr lang="en-US" altLang="en-US"/>
              <a:t> to transform it into the form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i="1"/>
              <a:t>A'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r>
              <a:rPr lang="en-US" altLang="en-US" i="1"/>
              <a:t>A'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.</a:t>
            </a:r>
          </a:p>
          <a:p>
            <a:r>
              <a:rPr lang="en-US" altLang="en-US"/>
              <a:t>Now we can apply the productions immediately and unambiguously.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C686D095-13F9-4F71-BF89-84ED0C823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5ADB1A04-CFBC-4BD8-AA76-A5529AB99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grammar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R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R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</a:t>
            </a:r>
            <a:r>
              <a:rPr lang="en-US" altLang="en-US"/>
              <a:t> </a:t>
            </a:r>
            <a:r>
              <a:rPr lang="en-US" altLang="en-US" i="1"/>
              <a:t>R</a:t>
            </a:r>
            <a:r>
              <a:rPr lang="en-US" altLang="en-US"/>
              <a:t> | </a:t>
            </a:r>
            <a:r>
              <a:rPr lang="en-US" altLang="en-US" i="1"/>
              <a:t>RR</a:t>
            </a:r>
            <a:r>
              <a:rPr lang="en-US" altLang="en-US"/>
              <a:t> | </a:t>
            </a:r>
            <a:r>
              <a:rPr lang="en-US" altLang="en-US" i="1"/>
              <a:t>R</a:t>
            </a:r>
            <a:r>
              <a:rPr lang="en-US" altLang="en-US"/>
              <a:t>* | (</a:t>
            </a:r>
            <a:r>
              <a:rPr lang="en-US" altLang="en-US" i="1"/>
              <a:t>R</a:t>
            </a:r>
            <a:r>
              <a:rPr lang="en-US" altLang="en-US"/>
              <a:t>) | </a:t>
            </a:r>
            <a:r>
              <a:rPr lang="en-US" altLang="en-US" b="1"/>
              <a:t>a</a:t>
            </a:r>
            <a:r>
              <a:rPr lang="en-US" altLang="en-US"/>
              <a:t> | </a:t>
            </a:r>
            <a:r>
              <a:rPr lang="en-US" altLang="en-US" b="1"/>
              <a:t>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generates all regular expressions on the alphabet {</a:t>
            </a:r>
            <a:r>
              <a:rPr lang="en-US" altLang="en-US" b="1"/>
              <a:t>a</a:t>
            </a:r>
            <a:r>
              <a:rPr lang="en-US" altLang="en-US"/>
              <a:t>, </a:t>
            </a:r>
            <a:r>
              <a:rPr lang="en-US" altLang="en-US" b="1"/>
              <a:t>b</a:t>
            </a:r>
            <a:r>
              <a:rPr lang="en-US" altLang="en-US"/>
              <a:t>}.</a:t>
            </a:r>
          </a:p>
          <a:p>
            <a:r>
              <a:rPr lang="en-US" altLang="en-US"/>
              <a:t>Using the result of the exercise from the previous lecture, find FIRST(</a:t>
            </a:r>
            <a:r>
              <a:rPr lang="en-US" altLang="en-US" i="1"/>
              <a:t>X</a:t>
            </a:r>
            <a:r>
              <a:rPr lang="en-US" altLang="en-US"/>
              <a:t>) and FOLLOW(</a:t>
            </a:r>
            <a:r>
              <a:rPr lang="en-US" altLang="en-US" i="1"/>
              <a:t>X</a:t>
            </a:r>
            <a:r>
              <a:rPr lang="en-US" altLang="en-US"/>
              <a:t>) for each nonterminal </a:t>
            </a:r>
            <a:r>
              <a:rPr lang="en-US" altLang="en-US" i="1"/>
              <a:t>X</a:t>
            </a:r>
            <a:r>
              <a:rPr lang="en-US" altLang="en-US"/>
              <a:t> in the grammar.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1B50437F-5495-4C08-8526-292E81F34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Left Factoring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C61F1F93-9FB6-4495-A42B-C44EEB179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the earlier example, we had the productions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C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b="1">
                <a:sym typeface="Symbol" panose="05050102010706020507" pitchFamily="18" charset="2"/>
              </a:rPr>
              <a:t>id</a:t>
            </a:r>
            <a:r>
              <a:rPr lang="en-US" altLang="en-US">
                <a:sym typeface="Symbol" panose="05050102010706020507" pitchFamily="18" charset="2"/>
              </a:rPr>
              <a:t> == </a:t>
            </a:r>
            <a:r>
              <a:rPr lang="en-US" altLang="en-US" b="1">
                <a:sym typeface="Symbol" panose="05050102010706020507" pitchFamily="18" charset="2"/>
              </a:rPr>
              <a:t>num</a:t>
            </a:r>
            <a:r>
              <a:rPr lang="en-US" altLang="en-US">
                <a:sym typeface="Symbol" panose="05050102010706020507" pitchFamily="18" charset="2"/>
              </a:rPr>
              <a:t> | </a:t>
            </a:r>
            <a:r>
              <a:rPr lang="en-US" altLang="en-US" b="1">
                <a:sym typeface="Symbol" panose="05050102010706020507" pitchFamily="18" charset="2"/>
              </a:rPr>
              <a:t>id</a:t>
            </a:r>
            <a:r>
              <a:rPr lang="en-US" altLang="en-US">
                <a:sym typeface="Symbol" panose="05050102010706020507" pitchFamily="18" charset="2"/>
              </a:rPr>
              <a:t> != </a:t>
            </a:r>
            <a:r>
              <a:rPr lang="en-US" altLang="en-US" b="1">
                <a:sym typeface="Symbol" panose="05050102010706020507" pitchFamily="18" charset="2"/>
              </a:rPr>
              <a:t>num</a:t>
            </a:r>
            <a:r>
              <a:rPr lang="en-US" altLang="en-US">
                <a:sym typeface="Symbol" panose="05050102010706020507" pitchFamily="18" charset="2"/>
              </a:rPr>
              <a:t> | </a:t>
            </a:r>
            <a:r>
              <a:rPr lang="en-US" altLang="en-US" b="1">
                <a:sym typeface="Symbol" panose="05050102010706020507" pitchFamily="18" charset="2"/>
              </a:rPr>
              <a:t>id</a:t>
            </a:r>
            <a:r>
              <a:rPr lang="en-US" altLang="en-US">
                <a:sym typeface="Symbol" panose="05050102010706020507" pitchFamily="18" charset="2"/>
              </a:rPr>
              <a:t> &lt; </a:t>
            </a:r>
            <a:r>
              <a:rPr lang="en-US" altLang="en-US" b="1">
                <a:sym typeface="Symbol" panose="05050102010706020507" pitchFamily="18" charset="2"/>
              </a:rPr>
              <a:t>num</a:t>
            </a:r>
          </a:p>
          <a:p>
            <a:r>
              <a:rPr lang="en-US" altLang="en-US">
                <a:sym typeface="Symbol" panose="05050102010706020507" pitchFamily="18" charset="2"/>
              </a:rPr>
              <a:t>To perform left factoring, introduce a nonterminal </a:t>
            </a:r>
            <a:r>
              <a:rPr lang="en-US" altLang="en-US" i="1">
                <a:sym typeface="Symbol" panose="05050102010706020507" pitchFamily="18" charset="2"/>
              </a:rPr>
              <a:t>C'</a:t>
            </a:r>
            <a:r>
              <a:rPr lang="en-US" altLang="en-US">
                <a:sym typeface="Symbol" panose="05050102010706020507" pitchFamily="18" charset="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	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id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C'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	</a:t>
            </a:r>
            <a:r>
              <a:rPr lang="en-US" altLang="en-US" i="1">
                <a:sym typeface="Symbol" panose="05050102010706020507" pitchFamily="18" charset="2"/>
              </a:rPr>
              <a:t>C'</a:t>
            </a:r>
            <a:r>
              <a:rPr lang="en-US" altLang="en-US">
                <a:sym typeface="Symbol" panose="05050102010706020507" pitchFamily="18" charset="2"/>
              </a:rPr>
              <a:t>  == </a:t>
            </a:r>
            <a:r>
              <a:rPr lang="en-US" altLang="en-US" b="1">
                <a:sym typeface="Symbol" panose="05050102010706020507" pitchFamily="18" charset="2"/>
              </a:rPr>
              <a:t>num</a:t>
            </a:r>
            <a:r>
              <a:rPr lang="en-US" altLang="en-US">
                <a:sym typeface="Symbol" panose="05050102010706020507" pitchFamily="18" charset="2"/>
              </a:rPr>
              <a:t> | != </a:t>
            </a:r>
            <a:r>
              <a:rPr lang="en-US" altLang="en-US" b="1">
                <a:sym typeface="Symbol" panose="05050102010706020507" pitchFamily="18" charset="2"/>
              </a:rPr>
              <a:t>num</a:t>
            </a:r>
            <a:r>
              <a:rPr lang="en-US" altLang="en-US">
                <a:sym typeface="Symbol" panose="05050102010706020507" pitchFamily="18" charset="2"/>
              </a:rPr>
              <a:t> | &lt; </a:t>
            </a:r>
            <a:r>
              <a:rPr lang="en-US" altLang="en-US" b="1">
                <a:sym typeface="Symbol" panose="05050102010706020507" pitchFamily="18" charset="2"/>
              </a:rPr>
              <a:t>num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4D3F750-F880-4900-A1AC-5200DD5F3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Left Factoring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FD8C430-1443-4086-9DCD-AEAACC1DA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grammar of if statements.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S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b="1"/>
              <a:t>if</a:t>
            </a:r>
            <a:r>
              <a:rPr lang="en-US" altLang="en-US"/>
              <a:t> </a:t>
            </a:r>
            <a:r>
              <a:rPr lang="en-US" altLang="en-US" i="1"/>
              <a:t>C</a:t>
            </a:r>
            <a:r>
              <a:rPr lang="en-US" altLang="en-US"/>
              <a:t> </a:t>
            </a:r>
            <a:r>
              <a:rPr lang="en-US" altLang="en-US" b="1"/>
              <a:t>then</a:t>
            </a:r>
            <a:r>
              <a:rPr lang="en-US" altLang="en-US"/>
              <a:t> </a:t>
            </a:r>
            <a:r>
              <a:rPr lang="en-US" altLang="en-US" i="1"/>
              <a:t>S</a:t>
            </a:r>
            <a:r>
              <a:rPr lang="en-US" altLang="en-US"/>
              <a:t> </a:t>
            </a:r>
            <a:r>
              <a:rPr lang="en-US" altLang="en-US" b="1"/>
              <a:t>else</a:t>
            </a:r>
            <a:r>
              <a:rPr lang="en-US" altLang="en-US"/>
              <a:t> </a:t>
            </a:r>
            <a:r>
              <a:rPr lang="en-US" altLang="en-US" i="1"/>
              <a:t>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    | </a:t>
            </a:r>
            <a:r>
              <a:rPr lang="en-US" altLang="en-US" b="1"/>
              <a:t>if</a:t>
            </a:r>
            <a:r>
              <a:rPr lang="en-US" altLang="en-US"/>
              <a:t> </a:t>
            </a:r>
            <a:r>
              <a:rPr lang="en-US" altLang="en-US" i="1"/>
              <a:t>C</a:t>
            </a:r>
            <a:r>
              <a:rPr lang="en-US" altLang="en-US"/>
              <a:t> </a:t>
            </a:r>
            <a:r>
              <a:rPr lang="en-US" altLang="en-US" b="1"/>
              <a:t>then</a:t>
            </a:r>
            <a:r>
              <a:rPr lang="en-US" altLang="en-US"/>
              <a:t> </a:t>
            </a:r>
            <a:r>
              <a:rPr lang="en-US" altLang="en-US" i="1"/>
              <a:t>S</a:t>
            </a:r>
          </a:p>
          <a:p>
            <a:r>
              <a:rPr lang="en-US" altLang="en-US"/>
              <a:t>We rewrite it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S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b="1"/>
              <a:t>if</a:t>
            </a:r>
            <a:r>
              <a:rPr lang="en-US" altLang="en-US"/>
              <a:t> </a:t>
            </a:r>
            <a:r>
              <a:rPr lang="en-US" altLang="en-US" i="1"/>
              <a:t>C</a:t>
            </a:r>
            <a:r>
              <a:rPr lang="en-US" altLang="en-US"/>
              <a:t> </a:t>
            </a:r>
            <a:r>
              <a:rPr lang="en-US" altLang="en-US" b="1"/>
              <a:t>then</a:t>
            </a:r>
            <a:r>
              <a:rPr lang="en-US" altLang="en-US"/>
              <a:t> </a:t>
            </a:r>
            <a:r>
              <a:rPr lang="en-US" altLang="en-US" i="1"/>
              <a:t>S S'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S'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b="1"/>
              <a:t>else</a:t>
            </a:r>
            <a:r>
              <a:rPr lang="en-US" altLang="en-US"/>
              <a:t> </a:t>
            </a:r>
            <a:r>
              <a:rPr lang="en-US" altLang="en-US" i="1"/>
              <a:t>S</a:t>
            </a:r>
            <a:r>
              <a:rPr lang="en-US" altLang="en-US"/>
              <a:t> |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BDAD33FE-D980-421B-A614-787BC628B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LL Parsing Methods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87C57C98-50A4-4E03-B119-84BE7401D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LL parsing methods read the tokens from </a:t>
            </a:r>
            <a:r>
              <a:rPr lang="en-US" altLang="en-US" b="1"/>
              <a:t>L</a:t>
            </a:r>
            <a:r>
              <a:rPr lang="en-US" altLang="en-US"/>
              <a:t>eft to right and parse them top-down according to a </a:t>
            </a:r>
            <a:r>
              <a:rPr lang="en-US" altLang="en-US" b="1"/>
              <a:t>L</a:t>
            </a:r>
            <a:r>
              <a:rPr lang="en-US" altLang="en-US"/>
              <a:t>eftmost derivation.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059CCAC-3EEA-43DB-8207-447860DFC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Table-Driven LL Parsing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7C5B671-3C90-42EC-AA13-D6ADCF8DC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build the parsing table, we need the notion of </a:t>
            </a:r>
            <a:r>
              <a:rPr lang="en-US" altLang="en-US" i="1"/>
              <a:t>nullability</a:t>
            </a:r>
            <a:r>
              <a:rPr lang="en-US" altLang="en-US"/>
              <a:t> and the two functions</a:t>
            </a:r>
          </a:p>
          <a:p>
            <a:pPr lvl="1"/>
            <a:r>
              <a:rPr lang="en-US" altLang="en-US"/>
              <a:t>FIRST</a:t>
            </a:r>
          </a:p>
          <a:p>
            <a:pPr lvl="1"/>
            <a:r>
              <a:rPr lang="en-US" altLang="en-US"/>
              <a:t>FOLLOW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0E81CB8E-7BC3-4680-BE1A-10930D8BB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Nullability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A290DC61-AF57-48F3-BC55-13E5586EF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A nonterminal </a:t>
            </a:r>
            <a:r>
              <a:rPr lang="en-US" altLang="en-US" sz="2600" i="1"/>
              <a:t>A</a:t>
            </a:r>
            <a:r>
              <a:rPr lang="en-US" altLang="en-US" sz="2600"/>
              <a:t> is </a:t>
            </a:r>
            <a:r>
              <a:rPr lang="en-US" altLang="en-US" sz="2600" i="1"/>
              <a:t>nullable</a:t>
            </a:r>
            <a:r>
              <a:rPr lang="en-US" altLang="en-US" sz="2600"/>
              <a:t> if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600" i="1"/>
              <a:t>A</a:t>
            </a:r>
            <a:r>
              <a:rPr lang="en-US" altLang="en-US" sz="2600"/>
              <a:t> </a:t>
            </a:r>
            <a:r>
              <a:rPr lang="en-US" altLang="en-US" sz="2600">
                <a:sym typeface="Symbol" panose="05050102010706020507" pitchFamily="18" charset="2"/>
              </a:rPr>
              <a:t>* </a:t>
            </a:r>
            <a:r>
              <a:rPr lang="en-US" altLang="en-US" sz="2600"/>
              <a:t>.</a:t>
            </a:r>
          </a:p>
          <a:p>
            <a:r>
              <a:rPr lang="en-US" altLang="en-US" sz="2600"/>
              <a:t>Clearly, </a:t>
            </a:r>
            <a:r>
              <a:rPr lang="en-US" altLang="en-US" sz="2600" i="1"/>
              <a:t>A</a:t>
            </a:r>
            <a:r>
              <a:rPr lang="en-US" altLang="en-US" sz="2600"/>
              <a:t> is nullable if it has a production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600" i="1"/>
              <a:t>A</a:t>
            </a:r>
            <a:r>
              <a:rPr lang="en-US" altLang="en-US" sz="2600"/>
              <a:t> </a:t>
            </a:r>
            <a:r>
              <a:rPr lang="en-US" altLang="en-US" sz="2600">
                <a:sym typeface="Symbol" panose="05050102010706020507" pitchFamily="18" charset="2"/>
              </a:rPr>
              <a:t> </a:t>
            </a:r>
            <a:r>
              <a:rPr lang="en-US" altLang="en-US" sz="2600"/>
              <a:t>.</a:t>
            </a:r>
          </a:p>
          <a:p>
            <a:r>
              <a:rPr lang="en-US" altLang="en-US" sz="2600"/>
              <a:t>But </a:t>
            </a:r>
            <a:r>
              <a:rPr lang="en-US" altLang="en-US" sz="2600" i="1"/>
              <a:t>A</a:t>
            </a:r>
            <a:r>
              <a:rPr lang="en-US" altLang="en-US" sz="2600"/>
              <a:t> is also nullable if there are, for example, productions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		</a:t>
            </a:r>
            <a:r>
              <a:rPr lang="en-US" altLang="en-US" sz="2600" i="1"/>
              <a:t>A</a:t>
            </a:r>
            <a:r>
              <a:rPr lang="en-US" altLang="en-US" sz="2600"/>
              <a:t> </a:t>
            </a:r>
            <a:r>
              <a:rPr lang="en-US" altLang="en-US" sz="2600">
                <a:sym typeface="Symbol" panose="05050102010706020507" pitchFamily="18" charset="2"/>
              </a:rPr>
              <a:t> </a:t>
            </a:r>
            <a:r>
              <a:rPr lang="en-US" altLang="en-US" sz="2600" i="1">
                <a:sym typeface="Symbol" panose="05050102010706020507" pitchFamily="18" charset="2"/>
              </a:rPr>
              <a:t>BC</a:t>
            </a:r>
            <a:r>
              <a:rPr lang="en-US" altLang="en-US" sz="260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		</a:t>
            </a:r>
            <a:r>
              <a:rPr lang="en-US" altLang="en-US" sz="2600" i="1"/>
              <a:t>B</a:t>
            </a:r>
            <a:r>
              <a:rPr lang="en-US" altLang="en-US" sz="2600"/>
              <a:t> </a:t>
            </a:r>
            <a:r>
              <a:rPr lang="en-US" altLang="en-US" sz="2600">
                <a:sym typeface="Symbol" panose="05050102010706020507" pitchFamily="18" charset="2"/>
              </a:rPr>
              <a:t> </a:t>
            </a:r>
            <a:r>
              <a:rPr lang="en-US" altLang="en-US" sz="2600" i="1">
                <a:sym typeface="Symbol" panose="05050102010706020507" pitchFamily="18" charset="2"/>
              </a:rPr>
              <a:t>A</a:t>
            </a:r>
            <a:r>
              <a:rPr lang="en-US" altLang="en-US" sz="2600">
                <a:sym typeface="Symbol" panose="05050102010706020507" pitchFamily="18" charset="2"/>
              </a:rPr>
              <a:t> | </a:t>
            </a:r>
            <a:r>
              <a:rPr lang="en-US" altLang="en-US" sz="2600" i="1">
                <a:sym typeface="Symbol" panose="05050102010706020507" pitchFamily="18" charset="2"/>
              </a:rPr>
              <a:t>aC</a:t>
            </a:r>
            <a:r>
              <a:rPr lang="en-US" altLang="en-US" sz="2600">
                <a:sym typeface="Symbol" panose="05050102010706020507" pitchFamily="18" charset="2"/>
              </a:rPr>
              <a:t> | .</a:t>
            </a:r>
            <a:endParaRPr lang="en-US" altLang="en-US" sz="2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		</a:t>
            </a:r>
            <a:r>
              <a:rPr lang="en-US" altLang="en-US" sz="2600" i="1"/>
              <a:t>C</a:t>
            </a:r>
            <a:r>
              <a:rPr lang="en-US" altLang="en-US" sz="2600"/>
              <a:t> </a:t>
            </a:r>
            <a:r>
              <a:rPr lang="en-US" altLang="en-US" sz="2600">
                <a:sym typeface="Symbol" panose="05050102010706020507" pitchFamily="18" charset="2"/>
              </a:rPr>
              <a:t> </a:t>
            </a:r>
            <a:r>
              <a:rPr lang="en-US" altLang="en-US" sz="2600" i="1">
                <a:sym typeface="Symbol" panose="05050102010706020507" pitchFamily="18" charset="2"/>
              </a:rPr>
              <a:t>aB</a:t>
            </a:r>
            <a:r>
              <a:rPr lang="en-US" altLang="en-US" sz="2600">
                <a:sym typeface="Symbol" panose="05050102010706020507" pitchFamily="18" charset="2"/>
              </a:rPr>
              <a:t> | </a:t>
            </a:r>
            <a:r>
              <a:rPr lang="en-US" altLang="en-US" sz="2600" i="1">
                <a:sym typeface="Symbol" panose="05050102010706020507" pitchFamily="18" charset="2"/>
              </a:rPr>
              <a:t>Cb</a:t>
            </a:r>
            <a:r>
              <a:rPr lang="en-US" altLang="en-US" sz="2600">
                <a:sym typeface="Symbol" panose="05050102010706020507" pitchFamily="18" charset="2"/>
              </a:rPr>
              <a:t> | .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9AD887A7-4612-433C-85DA-882A3623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Nullability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293A74F6-D197-4A0F-8CE2-24F05F61D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other words, </a:t>
            </a:r>
            <a:r>
              <a:rPr lang="en-US" altLang="en-US" i="1"/>
              <a:t>A</a:t>
            </a:r>
            <a:r>
              <a:rPr lang="en-US" altLang="en-US"/>
              <a:t> is nullable if there is a production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</a:t>
            </a:r>
            <a:r>
              <a:rPr lang="en-US" altLang="en-US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or there is a production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…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where 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, ..., 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are nullable.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4303</TotalTime>
  <Words>859</Words>
  <Application>Microsoft Office PowerPoint</Application>
  <PresentationFormat>On-screen Show (4:3)</PresentationFormat>
  <Paragraphs>217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Network</vt:lpstr>
      <vt:lpstr>FIRST and FOLLOW</vt:lpstr>
      <vt:lpstr>Left Factoring</vt:lpstr>
      <vt:lpstr>Left Factoring</vt:lpstr>
      <vt:lpstr>Example: Left Factoring</vt:lpstr>
      <vt:lpstr>Example: Left Factoring</vt:lpstr>
      <vt:lpstr>LL Parsing Methods</vt:lpstr>
      <vt:lpstr>Table-Driven LL Parsing</vt:lpstr>
      <vt:lpstr>Nullability</vt:lpstr>
      <vt:lpstr>Nullability</vt:lpstr>
      <vt:lpstr>Nullability</vt:lpstr>
      <vt:lpstr>Summary</vt:lpstr>
      <vt:lpstr>FIRST and FOLLOW</vt:lpstr>
      <vt:lpstr>FIRST</vt:lpstr>
      <vt:lpstr>FIRST</vt:lpstr>
      <vt:lpstr>Example: FIRST</vt:lpstr>
      <vt:lpstr>Example: FIRST</vt:lpstr>
      <vt:lpstr>Example: FIRST</vt:lpstr>
      <vt:lpstr>Example: FIRST</vt:lpstr>
      <vt:lpstr>Example: FIRST</vt:lpstr>
      <vt:lpstr>Summary</vt:lpstr>
      <vt:lpstr>FOLLOW</vt:lpstr>
      <vt:lpstr>FOLLOW</vt:lpstr>
      <vt:lpstr>Example: FOLLOW</vt:lpstr>
      <vt:lpstr>Example: FOLLOW</vt:lpstr>
      <vt:lpstr>Example: FOLLOW</vt:lpstr>
      <vt:lpstr>Example: FOLLOW</vt:lpstr>
      <vt:lpstr>Example: FOLLOW</vt:lpstr>
      <vt:lpstr>Example: FOLLOW</vt:lpstr>
      <vt:lpstr>Summary</vt:lpstr>
      <vt:lpstr>Exercise</vt:lpstr>
    </vt:vector>
  </TitlesOfParts>
  <Company>Hampden-Sydney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and FOLLOW</dc:title>
  <dc:creator>Preferred Customer</dc:creator>
  <cp:lastModifiedBy>Unknown User</cp:lastModifiedBy>
  <cp:revision>73</cp:revision>
  <cp:lastPrinted>1601-01-01T00:00:00Z</cp:lastPrinted>
  <dcterms:created xsi:type="dcterms:W3CDTF">2003-06-27T19:45:09Z</dcterms:created>
  <dcterms:modified xsi:type="dcterms:W3CDTF">2020-12-22T04:56:30Z</dcterms:modified>
</cp:coreProperties>
</file>