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9" r:id="rId20"/>
    <p:sldId id="275" r:id="rId21"/>
    <p:sldId id="276" r:id="rId22"/>
    <p:sldId id="277" r:id="rId23"/>
    <p:sldId id="278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40.png"  /><Relationship Id="rId4" Type="http://schemas.openxmlformats.org/officeDocument/2006/relationships/image" Target="../media/image3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39.png"  /><Relationship Id="rId5" Type="http://schemas.openxmlformats.org/officeDocument/2006/relationships/image" Target="../media/image4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39.png"  /><Relationship Id="rId5" Type="http://schemas.openxmlformats.org/officeDocument/2006/relationships/image" Target="../media/image4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39.png"  /><Relationship Id="rId5" Type="http://schemas.openxmlformats.org/officeDocument/2006/relationships/image" Target="../media/image4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39.png"  /><Relationship Id="rId5" Type="http://schemas.openxmlformats.org/officeDocument/2006/relationships/image" Target="../media/image4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4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3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3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3.png"  /><Relationship Id="rId8" Type="http://schemas.openxmlformats.org/officeDocument/2006/relationships/image" Target="../media/image5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55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4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5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7.png"  /><Relationship Id="rId11" Type="http://schemas.openxmlformats.org/officeDocument/2006/relationships/image" Target="../media/image28.png"  /><Relationship Id="rId12" Type="http://schemas.openxmlformats.org/officeDocument/2006/relationships/image" Target="../media/image29.png"  /><Relationship Id="rId13" Type="http://schemas.openxmlformats.org/officeDocument/2006/relationships/image" Target="../media/image30.png"  /><Relationship Id="rId2" Type="http://schemas.openxmlformats.org/officeDocument/2006/relationships/image" Target="../media/image5.png"  /><Relationship Id="rId3" Type="http://schemas.openxmlformats.org/officeDocument/2006/relationships/image" Target="../media/image12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5435600"/>
            <a:ext cx="182880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5930900"/>
            <a:ext cx="182880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6426200"/>
            <a:ext cx="182880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6934200"/>
            <a:ext cx="182880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429500"/>
            <a:ext cx="182880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924800"/>
            <a:ext cx="18288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420100"/>
            <a:ext cx="182880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915400"/>
            <a:ext cx="18288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423400"/>
            <a:ext cx="182880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44800" y="1676400"/>
            <a:ext cx="12598400" cy="697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711700" y="5130800"/>
            <a:ext cx="10287000" cy="127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6078200" y="215900"/>
            <a:ext cx="3886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300" b="false" i="false" u="none" strike="noStrike" spc="-100">
                <a:solidFill>
                  <a:srgbClr val="000000"/>
                </a:solidFill>
                <a:latin typeface="Rajdhani SemiBold"/>
              </a:rPr>
              <a:t>date : 2024-06-26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77800" y="1435100"/>
            <a:ext cx="20053300" cy="10045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092700" y="2781300"/>
            <a:ext cx="81026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000000"/>
                </a:solidFill>
                <a:ea typeface="Hallym Gothic Regular"/>
              </a:rPr>
              <a:t>영화리뷰홈페이지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30900" y="7112000"/>
            <a:ext cx="65151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Regular"/>
              </a:rPr>
              <a:t>1</a:t>
            </a:r>
            <a:r>
              <a:rPr lang="ko-KR" sz="3300" b="false" i="false" u="none" strike="noStrike">
                <a:solidFill>
                  <a:srgbClr val="000000"/>
                </a:solidFill>
                <a:ea typeface="Hallym Gothic Regular"/>
              </a:rPr>
              <a:t>조</a:t>
            </a:r>
            <a:r>
              <a:rPr lang="en-US" sz="3300" b="false" i="false" u="none" strike="noStrike">
                <a:solidFill>
                  <a:srgbClr val="000000"/>
                </a:solidFill>
                <a:latin typeface="Hallym Gothic Regular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Hallym Gothic Regular"/>
              </a:rPr>
              <a:t>김다빈</a:t>
            </a:r>
            <a:r>
              <a:rPr lang="en-US" sz="3300" b="false" i="false" u="none" strike="noStrike">
                <a:solidFill>
                  <a:srgbClr val="000000"/>
                </a:solidFill>
                <a:latin typeface="Hallym Gothic Regular"/>
              </a:rPr>
              <a:t>, </a:t>
            </a:r>
            <a:r>
              <a:rPr lang="ko-KR" sz="3300" b="false" i="false" u="none" strike="noStrike">
                <a:solidFill>
                  <a:srgbClr val="000000"/>
                </a:solidFill>
                <a:ea typeface="Hallym Gothic Regular"/>
              </a:rPr>
              <a:t>조수진</a:t>
            </a:r>
            <a:r>
              <a:rPr lang="en-US" sz="3300" b="false" i="false" u="none" strike="noStrike">
                <a:solidFill>
                  <a:srgbClr val="000000"/>
                </a:solidFill>
                <a:latin typeface="Hallym Gothic Regular"/>
              </a:rPr>
              <a:t>, </a:t>
            </a:r>
            <a:r>
              <a:rPr lang="ko-KR" sz="3300" b="false" i="false" u="none" strike="noStrike">
                <a:solidFill>
                  <a:srgbClr val="000000"/>
                </a:solidFill>
                <a:ea typeface="Hallym Gothic Regular"/>
              </a:rPr>
              <a:t>이우진</a:t>
            </a:r>
            <a:r>
              <a:rPr lang="en-US" sz="3300" b="false" i="false" u="none" strike="noStrike">
                <a:solidFill>
                  <a:srgbClr val="000000"/>
                </a:solidFill>
                <a:latin typeface="Hallym Gothic Regular"/>
              </a:rPr>
              <a:t>, </a:t>
            </a:r>
            <a:r>
              <a:rPr lang="ko-KR" sz="3300" b="false" i="false" u="none" strike="noStrike">
                <a:solidFill>
                  <a:srgbClr val="000000"/>
                </a:solidFill>
                <a:ea typeface="Hallym Gothic Regular"/>
              </a:rPr>
              <a:t>김태훈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30500" y="1422400"/>
            <a:ext cx="622300" cy="825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67200" y="3009900"/>
            <a:ext cx="6172200" cy="6172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63000" y="3009900"/>
            <a:ext cx="6172200" cy="6172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08000" y="3009900"/>
            <a:ext cx="6172200" cy="6172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76300" y="3009900"/>
            <a:ext cx="6172200" cy="617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alphaModFix amt="79000"/>
          </a:blip>
          <a:stretch>
            <a:fillRect/>
          </a:stretch>
        </p:blipFill>
        <p:spPr>
          <a:xfrm rot="0">
            <a:off x="673100" y="5143500"/>
            <a:ext cx="3403600" cy="3403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alphaModFix amt="79000"/>
          </a:blip>
          <a:stretch>
            <a:fillRect/>
          </a:stretch>
        </p:blipFill>
        <p:spPr>
          <a:xfrm rot="0">
            <a:off x="5854700" y="5143500"/>
            <a:ext cx="3403600" cy="3403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alphaModFix amt="79000"/>
          </a:blip>
          <a:stretch>
            <a:fillRect/>
          </a:stretch>
        </p:blipFill>
        <p:spPr>
          <a:xfrm rot="0">
            <a:off x="10452100" y="5143500"/>
            <a:ext cx="3403600" cy="3403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>
            <a:alphaModFix amt="79000"/>
          </a:blip>
          <a:stretch>
            <a:fillRect/>
          </a:stretch>
        </p:blipFill>
        <p:spPr>
          <a:xfrm rot="0">
            <a:off x="14592300" y="5143500"/>
            <a:ext cx="3403600" cy="34036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2717800" y="1600200"/>
            <a:ext cx="129921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프로그램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3.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팀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구성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역할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5000" y="5562600"/>
            <a:ext cx="3251200" cy="251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Hallym Gothic Bold"/>
              </a:rPr>
              <a:t>김다빈</a:t>
            </a:r>
          </a:p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발표</a:t>
            </a: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게시판</a:t>
            </a:r>
          </a:p>
          <a:p>
            <a:pPr algn="ctr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, </a:t>
            </a: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글</a:t>
            </a: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</a:p>
          <a:p>
            <a:pPr algn="ctr" lvl="0">
              <a:lnSpc>
                <a:spcPct val="996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803900" y="5715000"/>
            <a:ext cx="3149600" cy="243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800" b="false" i="false" u="none" strike="noStrike">
                <a:solidFill>
                  <a:srgbClr val="000000"/>
                </a:solidFill>
                <a:ea typeface="Hallym Gothic Bold"/>
              </a:rPr>
              <a:t>조수진</a:t>
            </a:r>
          </a:p>
          <a:p>
            <a:pPr algn="ctr" lvl="0">
              <a:lnSpc>
                <a:spcPct val="99600"/>
              </a:lnSpc>
            </a:pPr>
            <a:r>
              <a:rPr lang="ko-KR" sz="38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8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</a:p>
          <a:p>
            <a:pPr algn="ctr" lvl="0">
              <a:lnSpc>
                <a:spcPct val="99600"/>
              </a:lnSpc>
            </a:pPr>
            <a:r>
              <a:rPr lang="ko-KR" sz="3800" b="false" i="false" u="none" strike="noStrike">
                <a:solidFill>
                  <a:srgbClr val="000000"/>
                </a:solidFill>
                <a:ea typeface="Hallym Gothic Medium"/>
              </a:rPr>
              <a:t>상세페이지</a:t>
            </a:r>
            <a:r>
              <a:rPr lang="en-US" sz="38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</a:p>
          <a:p>
            <a:pPr algn="ctr" lvl="0">
              <a:lnSpc>
                <a:spcPct val="996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401300" y="5715000"/>
            <a:ext cx="3251200" cy="190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Hallym Gothic Bold"/>
              </a:rPr>
              <a:t>이우진</a:t>
            </a:r>
          </a:p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게시판</a:t>
            </a:r>
          </a:p>
          <a:p>
            <a:pPr algn="ctr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, </a:t>
            </a: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글</a:t>
            </a: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40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68500" y="5867400"/>
            <a:ext cx="3251200" cy="1308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Hallym Gothic Bold"/>
              </a:rPr>
              <a:t>김태훈</a:t>
            </a:r>
          </a:p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Hallym Gothic Bold"/>
              </a:rPr>
              <a:t>메인페이지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30500" y="1422400"/>
            <a:ext cx="622300" cy="825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55000" y="3111500"/>
            <a:ext cx="8280400" cy="6591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6600" y="2933700"/>
            <a:ext cx="4076700" cy="4076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52800" y="4876800"/>
            <a:ext cx="4140200" cy="41402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717800" y="1600200"/>
            <a:ext cx="129921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프로그램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도구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5100" y="6604000"/>
            <a:ext cx="2603500" cy="78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500" b="false" i="false" u="none" strike="noStrike">
                <a:solidFill>
                  <a:srgbClr val="000000"/>
                </a:solidFill>
                <a:latin typeface="Noto Sans CJK KR Medium"/>
              </a:rPr>
              <a:t>Teams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49700" y="8610600"/>
            <a:ext cx="2603500" cy="78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500" b="false" i="false" u="none" strike="noStrike">
                <a:solidFill>
                  <a:srgbClr val="000000"/>
                </a:solidFill>
                <a:latin typeface="Noto Sans CJK KR Medium"/>
              </a:rPr>
              <a:t>gitHub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87800" y="4737100"/>
            <a:ext cx="622300" cy="8255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24300" y="4724400"/>
            <a:ext cx="46482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66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66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18700" y="3619500"/>
            <a:ext cx="5676900" cy="309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메인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상세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정보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기능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235200" y="1676400"/>
            <a:ext cx="1380490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73100" y="1193800"/>
            <a:ext cx="65024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1.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메인페이지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1676400"/>
            <a:ext cx="1690370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73100" y="1193800"/>
            <a:ext cx="65024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2.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73100" y="1193800"/>
            <a:ext cx="7988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4650" y="1879600"/>
            <a:ext cx="16558700" cy="79108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73100" y="1193800"/>
            <a:ext cx="7988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4418" y="2143794"/>
            <a:ext cx="17659164" cy="65455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73100" y="1193800"/>
            <a:ext cx="7988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7264" y="2382965"/>
            <a:ext cx="17575936" cy="57323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73100" y="1193800"/>
            <a:ext cx="7988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230" y="1638300"/>
            <a:ext cx="17187540" cy="8217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9906000"/>
            <a:ext cx="169545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795500" y="698500"/>
            <a:ext cx="30353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1800" b="0" i="0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0" i="0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  <a:endParaRPr lang="en-US" sz="1800" b="0" i="0" u="sng" strike="noStrike" spc="-100">
              <a:solidFill>
                <a:srgbClr val="000000"/>
              </a:solidFill>
              <a:latin typeface="Rajdhani Semi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698500"/>
            <a:ext cx="21082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1800" b="0" i="0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0" i="0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  <a:endParaRPr lang="en-US" sz="1800" b="0" i="0" u="sng" strike="noStrike" spc="-100">
              <a:solidFill>
                <a:srgbClr val="000000"/>
              </a:solidFill>
              <a:latin typeface="Rajdhani Semi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900" y="660400"/>
            <a:ext cx="1168400" cy="266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500" b="0" i="0" u="none" strike="noStrike">
                <a:solidFill>
                  <a:srgbClr val="000000"/>
                </a:solidFill>
                <a:latin typeface="Hallym Gothic Regular"/>
              </a:rPr>
              <a:t>18</a:t>
            </a:r>
            <a:endParaRPr lang="en-US" sz="1500" b="0" i="0" u="none" strike="noStrike">
              <a:solidFill>
                <a:srgbClr val="000000"/>
              </a:solidFill>
              <a:latin typeface="Hallym Gothic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494000" y="660400"/>
            <a:ext cx="21082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800" b="0" i="0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  <a:endParaRPr lang="en-US" sz="1800" b="0" i="0" u="none" strike="noStrike">
              <a:solidFill>
                <a:srgbClr val="000000"/>
              </a:solidFill>
              <a:latin typeface="Rajdhani Medium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1104900"/>
            <a:ext cx="317500" cy="406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73100" y="1193800"/>
            <a:ext cx="79883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700" b="0" i="0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0" i="0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0" i="0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0" i="0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0" i="0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0" i="0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0" i="0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0" i="0" u="none" strike="noStrike">
                <a:solidFill>
                  <a:srgbClr val="000000"/>
                </a:solidFill>
                <a:ea typeface="Hallym Gothic Medium"/>
              </a:rPr>
              <a:t>페이지</a:t>
            </a:r>
            <a:endParaRPr lang="ko-KR" sz="2700" b="0" i="0" u="none" strike="noStrike">
              <a:solidFill>
                <a:srgbClr val="000000"/>
              </a:solidFill>
              <a:ea typeface="Hallym Gothic Medium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5">
                    <hd:imgEffect xmlns:hd="http://schemas.haansoft.com/office/drawingml/8.0">
                      <hd:artEffectSharpenSoften amount="-6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50230" y="1638300"/>
            <a:ext cx="17187540" cy="8217531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19500" y="4851400"/>
            <a:ext cx="11899900" cy="2476500"/>
          </a:xfrm>
          <a:prstGeom prst="rect">
            <a:avLst/>
          </a:prstGeom>
        </p:spPr>
      </p:pic>
      <p:pic>
        <p:nvPicPr>
          <p:cNvPr id="14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8039100" y="3619500"/>
            <a:ext cx="1701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795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9906000"/>
            <a:ext cx="171450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4597400"/>
            <a:ext cx="16979900" cy="838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3100" y="5435600"/>
            <a:ext cx="169545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" y="5461000"/>
            <a:ext cx="4419600" cy="4419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838700" y="5461000"/>
            <a:ext cx="4419600" cy="4419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42400" y="5461000"/>
            <a:ext cx="4419600" cy="441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46100" y="5461000"/>
            <a:ext cx="4419600" cy="441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60400" y="4597400"/>
            <a:ext cx="169545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451100" y="7302500"/>
            <a:ext cx="5194300" cy="1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959600" y="7264400"/>
            <a:ext cx="51943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214100" y="7289800"/>
            <a:ext cx="5194300" cy="127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774700" y="4699000"/>
            <a:ext cx="19431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소개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3100" y="5664200"/>
            <a:ext cx="3365500" cy="255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개요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목적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목표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주요기능소개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기획및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설계</a:t>
            </a:r>
          </a:p>
          <a:p>
            <a:pPr algn="l" lvl="1">
              <a:lnSpc>
                <a:spcPct val="1328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023100" y="1841500"/>
            <a:ext cx="4495800" cy="177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0000" b="false" i="false" u="none" strike="noStrike">
                <a:solidFill>
                  <a:srgbClr val="000000"/>
                </a:solidFill>
                <a:latin typeface="Rajdhani SemiBold"/>
              </a:rPr>
              <a:t>content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18100" y="4699000"/>
            <a:ext cx="34544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26600" y="4686300"/>
            <a:ext cx="35179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81100" y="4686300"/>
            <a:ext cx="35179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성과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26600" y="6210300"/>
            <a:ext cx="4254500" cy="304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메인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상세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정보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기능</a:t>
            </a:r>
          </a:p>
          <a:p>
            <a:pPr algn="l" lvl="1">
              <a:lnSpc>
                <a:spcPct val="13280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5168900" y="5956300"/>
            <a:ext cx="4254500" cy="255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사용된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개발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도구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개발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일정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타임라인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팀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구성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역할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도구</a:t>
            </a:r>
          </a:p>
          <a:p>
            <a:pPr algn="l" lvl="1">
              <a:lnSpc>
                <a:spcPct val="13280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3868400" y="6731000"/>
            <a:ext cx="3365500" cy="201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시현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000000"/>
                </a:solidFill>
                <a:ea typeface="Hallym Gothic Medium"/>
              </a:rPr>
              <a:t>질의응답</a:t>
            </a:r>
            <a:r>
              <a:rPr lang="en-US" sz="2500" b="false" i="false" u="none" strike="noStrike">
                <a:solidFill>
                  <a:srgbClr val="000000"/>
                </a:solidFill>
                <a:latin typeface="Hallym Gothic Medium"/>
              </a:rPr>
              <a:t>(Q&amp;A)</a:t>
            </a:r>
          </a:p>
          <a:p>
            <a:pPr algn="l" lvl="1">
              <a:lnSpc>
                <a:spcPct val="132800"/>
              </a:lnSpc>
            </a:pPr>
          </a:p>
          <a:p>
            <a:pPr algn="l" lvl="1">
              <a:lnSpc>
                <a:spcPct val="13280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19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 rot="0">
            <a:off x="673100" y="1676400"/>
            <a:ext cx="16954500" cy="8229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619500" y="4851400"/>
            <a:ext cx="11899900" cy="2476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039100" y="3619500"/>
            <a:ext cx="1701800" cy="13208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673100" y="1193800"/>
            <a:ext cx="7988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20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3100" y="1104900"/>
            <a:ext cx="317500" cy="406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alphaModFix amt="42000"/>
          </a:blip>
          <a:stretch>
            <a:fillRect/>
          </a:stretch>
        </p:blipFill>
        <p:spPr>
          <a:xfrm rot="0">
            <a:off x="673100" y="1676400"/>
            <a:ext cx="16954500" cy="8229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19500" y="1866900"/>
            <a:ext cx="11899900" cy="247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89900" y="4521200"/>
            <a:ext cx="1346200" cy="9779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73100" y="1193800"/>
            <a:ext cx="7988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기능상세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: 4.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게시물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작성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등록</a:t>
            </a:r>
            <a:r>
              <a:rPr lang="en-US" sz="27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2700" b="false" i="false" u="none" strike="noStrike">
                <a:solidFill>
                  <a:srgbClr val="000000"/>
                </a:solidFill>
                <a:ea typeface="Hallym Gothic Medium"/>
              </a:rPr>
              <a:t>페이지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6134100"/>
            <a:ext cx="16526983" cy="24531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07600" y="5168900"/>
            <a:ext cx="5676900" cy="248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시현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질의응답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(Q&amp;A)</a:t>
            </a:r>
          </a:p>
          <a:p>
            <a:pPr algn="l" lvl="1">
              <a:lnSpc>
                <a:spcPct val="116199"/>
              </a:lnSpc>
            </a:pPr>
          </a:p>
          <a:p>
            <a:pPr algn="l" lvl="1">
              <a:lnSpc>
                <a:spcPct val="116199"/>
              </a:lnSpc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87800" y="4737100"/>
            <a:ext cx="622300" cy="8255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924300" y="4724400"/>
            <a:ext cx="46482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66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66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54300" y="5702300"/>
            <a:ext cx="76581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500" b="false" i="false" u="none" strike="noStrike" spc="-100">
                <a:solidFill>
                  <a:srgbClr val="000000"/>
                </a:solidFill>
                <a:ea typeface="Hallym Gothic Medium"/>
              </a:rPr>
              <a:t>성과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3467100"/>
            <a:ext cx="182880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3962400"/>
            <a:ext cx="182880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4470400"/>
            <a:ext cx="182880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4965700"/>
            <a:ext cx="182880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5461000"/>
            <a:ext cx="182880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5956300"/>
            <a:ext cx="18288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6464300"/>
            <a:ext cx="182880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6959600"/>
            <a:ext cx="18288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454900"/>
            <a:ext cx="182880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02000" y="2349500"/>
            <a:ext cx="11684000" cy="6248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711700" y="5130800"/>
            <a:ext cx="10287000" cy="127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187700" y="3911600"/>
            <a:ext cx="11899900" cy="3136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7600" b="false" i="false" u="none" strike="noStrike" spc="-700">
                <a:solidFill>
                  <a:srgbClr val="000000"/>
                </a:solidFill>
                <a:latin typeface="Rajdhani SemiBold"/>
              </a:rPr>
              <a:t>Q&amp;A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date 0626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87800" y="4737100"/>
            <a:ext cx="622300" cy="8255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24300" y="4724400"/>
            <a:ext cx="46482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66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6600" b="false" i="false" u="none" strike="noStrike">
                <a:solidFill>
                  <a:srgbClr val="000000"/>
                </a:solidFill>
                <a:ea typeface="Hallym Gothic Medium"/>
              </a:rPr>
              <a:t>소개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6000" y="4013200"/>
            <a:ext cx="5676900" cy="311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개요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목적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목표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주요기능소개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기획및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설계</a:t>
            </a:r>
          </a:p>
          <a:p>
            <a:pPr algn="l" lvl="1">
              <a:lnSpc>
                <a:spcPct val="116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3200400"/>
            <a:ext cx="15494000" cy="6159500"/>
          </a:xfrm>
          <a:prstGeom prst="rect">
            <a:avLst/>
          </a:prstGeom>
          <a:effectLst>
            <a:outerShdw dir="2700000" dist="568945" blurRad="378347">
              <a:srgbClr val="C2C2C2">
                <a:alpha val="50000"/>
              </a:srgbClr>
            </a:outerShdw>
          </a:effectLst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749800" y="1333500"/>
            <a:ext cx="622300" cy="8255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4749800" y="1460500"/>
            <a:ext cx="105664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소개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1.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개요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6600" y="4622800"/>
            <a:ext cx="14173200" cy="378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팬들이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영화에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대한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정보를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쉽게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찾고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,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영화에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대한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리뷰를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작성하며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,</a:t>
            </a:r>
          </a:p>
          <a:p>
            <a:pPr algn="ctr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다른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사용자와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소통할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수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있는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플랫폼을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제공하기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위해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개발된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</a:p>
          <a:p>
            <a:pPr algn="ctr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정보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사이트</a:t>
            </a:r>
          </a:p>
          <a:p>
            <a:pPr algn="ctr" lvl="0">
              <a:lnSpc>
                <a:spcPct val="99600"/>
              </a:lnSpc>
            </a:pPr>
          </a:p>
          <a:p>
            <a:pPr algn="ctr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 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사용자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친화적인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인터페이스를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통해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상세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정보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,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평점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리뷰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기능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, </a:t>
            </a:r>
          </a:p>
          <a:p>
            <a:pPr algn="ctr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커뮤니티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게시판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등을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제공하며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,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사용자가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영화와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관련된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다양한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활동을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할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수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있도록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Hallym Gothic Medium"/>
              </a:rPr>
              <a:t>돕습니다</a:t>
            </a:r>
            <a:r>
              <a:rPr lang="en-US" sz="3500" b="false" i="false" u="none" strike="noStrike">
                <a:solidFill>
                  <a:srgbClr val="000000"/>
                </a:solidFill>
                <a:latin typeface="Hallym Gothic Medium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" y="3708400"/>
            <a:ext cx="7480300" cy="5651500"/>
          </a:xfrm>
          <a:prstGeom prst="rect">
            <a:avLst/>
          </a:prstGeom>
          <a:effectLst>
            <a:outerShdw dir="2700000" dist="521902" blurRad="318367">
              <a:srgbClr val="C2C2C2">
                <a:alpha val="50000"/>
              </a:srgbClr>
            </a:outerShdw>
          </a:effectLst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83000" y="3683000"/>
            <a:ext cx="1612900" cy="876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Hallym Gothic Medium"/>
              </a:rPr>
              <a:t>목적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944100" y="3708400"/>
            <a:ext cx="7480300" cy="5651500"/>
          </a:xfrm>
          <a:prstGeom prst="rect">
            <a:avLst/>
          </a:prstGeom>
          <a:effectLst>
            <a:outerShdw dir="2700000" dist="521902" blurRad="318367">
              <a:srgbClr val="C2C2C2">
                <a:alpha val="50000"/>
              </a:srgbClr>
            </a:outerShdw>
          </a:effectLst>
        </p:spPr>
      </p:pic>
      <p:sp>
        <p:nvSpPr>
          <p:cNvPr name="TextBox 11" id="11"/>
          <p:cNvSpPr txBox="true"/>
          <p:nvPr/>
        </p:nvSpPr>
        <p:spPr>
          <a:xfrm rot="0">
            <a:off x="13042900" y="3683000"/>
            <a:ext cx="1282700" cy="876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Noto Sans CJK KR Medium"/>
              </a:rPr>
              <a:t>목표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9400" y="5105400"/>
            <a:ext cx="6477000" cy="2374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1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정보</a:t>
            </a:r>
            <a:r>
              <a:rPr lang="en-US" sz="31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제공</a:t>
            </a:r>
          </a:p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사용자</a:t>
            </a:r>
            <a:r>
              <a:rPr lang="en-US" sz="31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참여</a:t>
            </a:r>
            <a:r>
              <a:rPr lang="en-US" sz="31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유도</a:t>
            </a:r>
          </a:p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사용자</a:t>
            </a:r>
            <a:r>
              <a:rPr lang="en-US" sz="31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경험</a:t>
            </a:r>
            <a:r>
              <a:rPr lang="en-US" sz="31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Hallym Gothic Medium"/>
              </a:rPr>
              <a:t>향상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0200" y="4787900"/>
            <a:ext cx="6477000" cy="407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다양한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영화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데이터베이스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구축</a:t>
            </a:r>
          </a:p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사용자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리뷰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시스템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구현</a:t>
            </a:r>
          </a:p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커뮤니티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활성화</a:t>
            </a:r>
          </a:p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모바일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최적화</a:t>
            </a:r>
          </a:p>
          <a:p>
            <a:pPr algn="l" lvl="0" indent="-342900" marL="342900">
              <a:lnSpc>
                <a:spcPct val="189239"/>
              </a:lnSpc>
              <a:buAutoNum type="arabi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개인화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기능</a:t>
            </a:r>
            <a:r>
              <a:rPr lang="en-US" sz="30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Hallym Gothic Medium"/>
              </a:rPr>
              <a:t>도입</a:t>
            </a:r>
          </a:p>
        </p:txBody>
      </p: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749800" y="1333500"/>
            <a:ext cx="622300" cy="8255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749800" y="1460500"/>
            <a:ext cx="105664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소개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2.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목적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목표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27300" y="2438400"/>
            <a:ext cx="13220700" cy="7162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749800" y="1333500"/>
            <a:ext cx="622300" cy="8255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4749800" y="1460500"/>
            <a:ext cx="105664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소개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3.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계획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설계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06000" y="4279900"/>
            <a:ext cx="5676900" cy="311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사용된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개발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도구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개발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일정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타임라인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팀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구성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역할</a:t>
            </a:r>
          </a:p>
          <a:p>
            <a:pPr algn="l" lvl="0" indent="-342900" marL="342900">
              <a:lnSpc>
                <a:spcPct val="116199"/>
              </a:lnSpc>
              <a:buAutoNum type="arabicPeriod" startAt="1"/>
            </a:pP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34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3400" b="false" i="false" u="none" strike="noStrike">
                <a:solidFill>
                  <a:srgbClr val="000000"/>
                </a:solidFill>
                <a:ea typeface="Hallym Gothic Medium"/>
              </a:rPr>
              <a:t>도구</a:t>
            </a:r>
          </a:p>
          <a:p>
            <a:pPr algn="l" lvl="1">
              <a:lnSpc>
                <a:spcPct val="11619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87800" y="4737100"/>
            <a:ext cx="622300" cy="8255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924300" y="4724400"/>
            <a:ext cx="46482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66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6600" b="false" i="false" u="none" strike="noStrike">
                <a:solidFill>
                  <a:srgbClr val="000000"/>
                </a:solidFill>
                <a:ea typeface="Hallym Gothic Medium"/>
              </a:rPr>
              <a:t>프로젝트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300" y="5702300"/>
            <a:ext cx="76581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500" b="false" i="false" u="none" strike="noStrike" spc="-100">
                <a:solidFill>
                  <a:srgbClr val="000000"/>
                </a:solidFill>
                <a:ea typeface="Hallym Gothic Medium"/>
              </a:rPr>
              <a:t>관리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35300" y="1447800"/>
            <a:ext cx="622300" cy="8255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035300" y="1612900"/>
            <a:ext cx="123444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프로그램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1.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사용된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개발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도구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61200" y="4724400"/>
            <a:ext cx="5092700" cy="5003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9900" y="5892800"/>
            <a:ext cx="3822700" cy="382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0" y="5575300"/>
            <a:ext cx="4140200" cy="4140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10100" y="3187700"/>
            <a:ext cx="3886200" cy="3886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55200" y="3187700"/>
            <a:ext cx="4241800" cy="40259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527300" y="9309100"/>
            <a:ext cx="21463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Medium"/>
              </a:rPr>
              <a:t>STS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55000" y="9271000"/>
            <a:ext cx="21463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Medium"/>
              </a:rPr>
              <a:t>SQL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03300" y="9309100"/>
            <a:ext cx="21463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Medium"/>
              </a:rPr>
              <a:t>Git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96600" y="6921500"/>
            <a:ext cx="21463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Medium"/>
              </a:rPr>
              <a:t>HTML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24500" y="6667500"/>
            <a:ext cx="1993900" cy="1079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Medium"/>
              </a:rPr>
              <a:t>Java</a:t>
            </a:r>
          </a:p>
          <a:p>
            <a:pPr algn="ctr" lvl="0">
              <a:lnSpc>
                <a:spcPct val="99600"/>
              </a:lnSpc>
            </a:pPr>
            <a:r>
              <a:rPr lang="en-US" sz="3300" b="false" i="false" u="none" strike="noStrike">
                <a:solidFill>
                  <a:srgbClr val="000000"/>
                </a:solidFill>
                <a:latin typeface="Hallym Gothic Medium"/>
              </a:rPr>
              <a:t>Script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1104900"/>
            <a:ext cx="169545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" y="9906000"/>
            <a:ext cx="169545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795500" y="698500"/>
            <a:ext cx="30353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Period.  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                 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100" y="6985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800" b="false" i="false" u="none" strike="noStrike" spc="-100">
                <a:solidFill>
                  <a:srgbClr val="000000"/>
                </a:solidFill>
                <a:latin typeface="Rajdhani SemiBold"/>
              </a:rPr>
              <a:t>No. </a:t>
            </a:r>
            <a:r>
              <a:rPr lang="en-US" sz="1800" b="false" i="false" u="sng" strike="noStrike" spc="-100">
                <a:solidFill>
                  <a:srgbClr val="000000"/>
                </a:solidFill>
                <a:latin typeface="Rajdhani SemiBold"/>
              </a:rPr>
              <a:t>                        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900" y="660400"/>
            <a:ext cx="11684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000000"/>
                </a:solidFill>
                <a:latin typeface="Hallym Gothic Regular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4000" y="660400"/>
            <a:ext cx="2108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Rajdhani Medium"/>
              </a:rPr>
              <a:t>2045    -   2049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30500" y="1422400"/>
            <a:ext cx="622300" cy="8255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717800" y="1600200"/>
            <a:ext cx="129921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300" b="false" i="false" u="none" strike="noStrike">
                <a:solidFill>
                  <a:srgbClr val="000000"/>
                </a:solidFill>
                <a:ea typeface="Hallym Gothic Medium"/>
              </a:rPr>
              <a:t>□ 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프로그램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관리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: 2.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개발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일정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및</a:t>
            </a:r>
            <a:r>
              <a:rPr lang="en-US" sz="5300" b="false" i="false" u="none" strike="noStrike">
                <a:solidFill>
                  <a:srgbClr val="000000"/>
                </a:solidFill>
                <a:latin typeface="Hallym Gothic Medium"/>
              </a:rPr>
              <a:t> </a:t>
            </a:r>
            <a:r>
              <a:rPr lang="ko-KR" sz="5300" b="false" i="false" u="none" strike="noStrike">
                <a:solidFill>
                  <a:srgbClr val="000000"/>
                </a:solidFill>
                <a:ea typeface="Hallym Gothic Medium"/>
              </a:rPr>
              <a:t>타임라인</a:t>
            </a:r>
          </a:p>
        </p:txBody>
      </p: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57300" y="5803900"/>
            <a:ext cx="1485900" cy="101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38400" y="6654800"/>
            <a:ext cx="15087600" cy="2159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654300" y="8775700"/>
            <a:ext cx="37846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주제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선정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및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컨셉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회의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30600" y="7200900"/>
            <a:ext cx="21336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en-US" sz="2200" b="false" i="false" u="none" strike="noStrike" spc="-100">
                <a:solidFill>
                  <a:srgbClr val="E3401F"/>
                </a:solidFill>
                <a:latin typeface="Gmarket Sans Bold"/>
              </a:rPr>
              <a:t>6</a:t>
            </a:r>
            <a:r>
              <a:rPr lang="ko-KR" sz="2200" b="false" i="false" u="none" strike="noStrike" spc="-100">
                <a:solidFill>
                  <a:srgbClr val="E3401F"/>
                </a:solidFill>
                <a:ea typeface="Gmarket Sans Bold"/>
              </a:rPr>
              <a:t>월</a:t>
            </a:r>
            <a:r>
              <a:rPr lang="en-US" sz="2200" b="false" i="false" u="none" strike="noStrike" spc="-100">
                <a:solidFill>
                  <a:srgbClr val="E3401F"/>
                </a:solidFill>
                <a:latin typeface="Gmarket Sans Bold"/>
              </a:rPr>
              <a:t>22</a:t>
            </a:r>
            <a:r>
              <a:rPr lang="ko-KR" sz="2200" b="false" i="false" u="none" strike="noStrike" spc="-100">
                <a:solidFill>
                  <a:srgbClr val="E3401F"/>
                </a:solidFill>
                <a:ea typeface="Gmarket Sans Bold"/>
              </a:rPr>
              <a:t>일</a:t>
            </a:r>
            <a:r>
              <a:rPr lang="en-US" sz="2200" b="false" i="false" u="none" strike="noStrike" spc="-100">
                <a:solidFill>
                  <a:srgbClr val="E3401F"/>
                </a:solidFill>
                <a:latin typeface="Gmarket Sans Bold"/>
              </a:rPr>
              <a:t>~ 23</a:t>
            </a:r>
            <a:r>
              <a:rPr lang="ko-KR" sz="2200" b="false" i="false" u="none" strike="noStrike" spc="-100">
                <a:solidFill>
                  <a:srgbClr val="E3401F"/>
                </a:solidFill>
                <a:ea typeface="Gmarket Sans Bold"/>
              </a:rPr>
              <a:t>일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19600" y="6578600"/>
            <a:ext cx="342900" cy="3429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172200" y="4051300"/>
            <a:ext cx="38862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역할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분담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및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구현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시작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99300" y="5778500"/>
            <a:ext cx="21336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en-US" sz="2200" b="false" i="false" u="none" strike="noStrike" spc="-100">
                <a:solidFill>
                  <a:srgbClr val="2FA599"/>
                </a:solidFill>
                <a:latin typeface="Gmarket Sans Bold"/>
              </a:rPr>
              <a:t>6</a:t>
            </a:r>
            <a:r>
              <a:rPr lang="ko-KR" sz="2200" b="false" i="false" u="none" strike="noStrike" spc="-100">
                <a:solidFill>
                  <a:srgbClr val="2FA599"/>
                </a:solidFill>
                <a:ea typeface="Gmarket Sans Bold"/>
              </a:rPr>
              <a:t>월</a:t>
            </a:r>
            <a:r>
              <a:rPr lang="en-US" sz="2200" b="false" i="false" u="none" strike="noStrike" spc="-100">
                <a:solidFill>
                  <a:srgbClr val="2FA599"/>
                </a:solidFill>
                <a:latin typeface="Gmarket Sans Bold"/>
              </a:rPr>
              <a:t>24</a:t>
            </a:r>
            <a:r>
              <a:rPr lang="ko-KR" sz="2200" b="false" i="false" u="none" strike="noStrike" spc="-100">
                <a:solidFill>
                  <a:srgbClr val="2FA599"/>
                </a:solidFill>
                <a:ea typeface="Gmarket Sans Bold"/>
              </a:rPr>
              <a:t>일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01000" y="6578600"/>
            <a:ext cx="342900" cy="3429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9867900" y="8559800"/>
            <a:ext cx="3670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테스트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및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 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수정</a:t>
            </a:r>
            <a:r>
              <a:rPr lang="en-US" sz="1900" b="false" i="false" u="none" strike="noStrike" spc="-100">
                <a:solidFill>
                  <a:srgbClr val="1C2F69"/>
                </a:solidFill>
                <a:latin typeface="Gmarket Sans Medium"/>
              </a:rPr>
              <a:t>
</a:t>
            </a: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발표준비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80700" y="7200900"/>
            <a:ext cx="21336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en-US" sz="2200" b="false" i="false" u="none" strike="noStrike" spc="-100">
                <a:solidFill>
                  <a:srgbClr val="358A3C"/>
                </a:solidFill>
                <a:latin typeface="Gmarket Sans Bold"/>
              </a:rPr>
              <a:t>6</a:t>
            </a:r>
            <a:r>
              <a:rPr lang="ko-KR" sz="2200" b="false" i="false" u="none" strike="noStrike" spc="-100">
                <a:solidFill>
                  <a:srgbClr val="358A3C"/>
                </a:solidFill>
                <a:ea typeface="Gmarket Sans Bold"/>
              </a:rPr>
              <a:t>월</a:t>
            </a:r>
            <a:r>
              <a:rPr lang="en-US" sz="2200" b="false" i="false" u="none" strike="noStrike" spc="-100">
                <a:solidFill>
                  <a:srgbClr val="358A3C"/>
                </a:solidFill>
                <a:latin typeface="Gmarket Sans Bold"/>
              </a:rPr>
              <a:t>25</a:t>
            </a:r>
            <a:r>
              <a:rPr lang="ko-KR" sz="2200" b="false" i="false" u="none" strike="noStrike" spc="-100">
                <a:solidFill>
                  <a:srgbClr val="358A3C"/>
                </a:solidFill>
                <a:ea typeface="Gmarket Sans Bold"/>
              </a:rPr>
              <a:t>일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82400" y="6578600"/>
            <a:ext cx="342900" cy="3429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3271500" y="4051300"/>
            <a:ext cx="40005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ko-KR" sz="1900" b="false" i="false" u="none" strike="noStrike" spc="-100">
                <a:solidFill>
                  <a:srgbClr val="1C2F69"/>
                </a:solidFill>
                <a:ea typeface="Gmarket Sans Medium"/>
              </a:rPr>
              <a:t>발표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62100" y="5778500"/>
            <a:ext cx="21336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5250"/>
              </a:lnSpc>
            </a:pPr>
            <a:r>
              <a:rPr lang="en-US" sz="2200" b="false" i="false" u="none" strike="noStrike" spc="-100">
                <a:solidFill>
                  <a:srgbClr val="FFB352"/>
                </a:solidFill>
                <a:latin typeface="Gmarket Sans Bold"/>
              </a:rPr>
              <a:t>6</a:t>
            </a:r>
            <a:r>
              <a:rPr lang="ko-KR" sz="2200" b="false" i="false" u="none" strike="noStrike" spc="-100">
                <a:solidFill>
                  <a:srgbClr val="FFB352"/>
                </a:solidFill>
                <a:ea typeface="Gmarket Sans Bold"/>
              </a:rPr>
              <a:t>월</a:t>
            </a:r>
            <a:r>
              <a:rPr lang="en-US" sz="2200" b="false" i="false" u="none" strike="noStrike" spc="-100">
                <a:solidFill>
                  <a:srgbClr val="FFB352"/>
                </a:solidFill>
                <a:latin typeface="Gmarket Sans Bold"/>
              </a:rPr>
              <a:t>26</a:t>
            </a:r>
            <a:r>
              <a:rPr lang="ko-KR" sz="2200" b="false" i="false" u="none" strike="noStrike" spc="-100">
                <a:solidFill>
                  <a:srgbClr val="FFB352"/>
                </a:solidFill>
                <a:ea typeface="Gmarket Sans Bold"/>
              </a:rPr>
              <a:t>일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151100" y="6578600"/>
            <a:ext cx="342900" cy="342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94100" y="7594600"/>
            <a:ext cx="1968500" cy="381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82300" y="7594600"/>
            <a:ext cx="19685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75500" y="5410200"/>
            <a:ext cx="1968500" cy="381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0" y="5410200"/>
            <a:ext cx="196850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1212</ep:Words>
  <ep:PresentationFormat>On-screen Show (4:3)</ep:PresentationFormat>
  <ep:Paragraphs>202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sujin</cp:lastModifiedBy>
  <dcterms:modified xsi:type="dcterms:W3CDTF">2024-06-26T07:49:19.536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