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60" r:id="rId2"/>
    <p:sldId id="275" r:id="rId3"/>
    <p:sldId id="261" r:id="rId4"/>
    <p:sldId id="256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DCAC"/>
    <a:srgbClr val="35DBA1"/>
    <a:srgbClr val="F6F7F9"/>
    <a:srgbClr val="F2F2F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9" autoAdjust="0"/>
    <p:restoredTop sz="94660"/>
  </p:normalViewPr>
  <p:slideViewPr>
    <p:cSldViewPr snapToGrid="0">
      <p:cViewPr>
        <p:scale>
          <a:sx n="79" d="100"/>
          <a:sy n="79" d="100"/>
        </p:scale>
        <p:origin x="9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10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6C142-54F1-46D5-963D-458B60E9E69E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143ED-B004-42E5-8379-89581DF91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18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8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6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66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0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1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5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8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0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1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3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3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B07B-54FC-465C-AD91-288624E17C60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27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61699" y="2100914"/>
            <a:ext cx="96305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i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전기차 데이터분석</a:t>
            </a:r>
            <a:endParaRPr lang="ko-KR" altLang="en-US" sz="8800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415" y="2053273"/>
            <a:ext cx="107011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i="1" dirty="0">
                <a:solidFill>
                  <a:srgbClr val="35DBA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전기차 데이터분석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6959" y="3759407"/>
            <a:ext cx="7498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지역별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모델별에 따른 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등록 수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충전소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충전방식 분석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46960" y="5370259"/>
            <a:ext cx="7498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20011818 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정소윤</a:t>
            </a:r>
          </a:p>
        </p:txBody>
      </p:sp>
    </p:spTree>
    <p:extLst>
      <p:ext uri="{BB962C8B-B14F-4D97-AF65-F5344CB8AC3E}">
        <p14:creationId xmlns:p14="http://schemas.microsoft.com/office/powerpoint/2010/main" val="305159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18396" y="2965164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397" y="1834868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8066" y="297908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모델에 따른 지역별 충전소 개수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2902" y="1999304"/>
            <a:ext cx="333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모델을 </a:t>
            </a:r>
            <a:r>
              <a:rPr lang="en-US" altLang="ko-KR" sz="2000" dirty="0">
                <a:latin typeface="+mj-lt"/>
                <a:ea typeface="나눔스퀘어_ac ExtraBold" panose="020B0600000101010101" pitchFamily="50" charset="-127"/>
              </a:rPr>
              <a:t>5</a:t>
            </a:r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가지 그룹</a:t>
            </a:r>
            <a:endParaRPr lang="en-US" altLang="ko-KR" sz="2000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000" dirty="0" err="1">
                <a:latin typeface="+mj-lt"/>
                <a:ea typeface="나눔스퀘어_ac ExtraBold" panose="020B0600000101010101" pitchFamily="50" charset="-127"/>
              </a:rPr>
              <a:t>으로</a:t>
            </a:r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 나눔</a:t>
            </a:r>
            <a:endParaRPr lang="en-US" altLang="ko-KR" sz="2000" dirty="0"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797" y="3043801"/>
            <a:ext cx="3103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j-lt"/>
                <a:ea typeface="나눔스퀘어_ac ExtraBold" panose="020B0600000101010101" pitchFamily="50" charset="-127"/>
              </a:rPr>
              <a:t>5</a:t>
            </a:r>
            <a:r>
              <a:rPr lang="ko-KR" altLang="en-US" sz="1600" dirty="0">
                <a:latin typeface="+mj-lt"/>
                <a:ea typeface="나눔스퀘어_ac ExtraBold" panose="020B0600000101010101" pitchFamily="50" charset="-127"/>
              </a:rPr>
              <a:t>가지 그룹에 따른 </a:t>
            </a:r>
            <a:endParaRPr lang="en-US" altLang="ko-KR" sz="1600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+mj-lt"/>
                <a:ea typeface="나눔스퀘어_ac ExtraBold" panose="020B0600000101010101" pitchFamily="50" charset="-127"/>
              </a:rPr>
              <a:t>지역별 충전소 개수 </a:t>
            </a:r>
            <a:endParaRPr lang="en-US" altLang="ko-KR" sz="1600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+mj-lt"/>
                <a:ea typeface="나눔스퀘어_ac ExtraBold" panose="020B0600000101010101" pitchFamily="50" charset="-127"/>
              </a:rPr>
              <a:t>데이터프레임 생성</a:t>
            </a:r>
          </a:p>
        </p:txBody>
      </p:sp>
      <p:sp>
        <p:nvSpPr>
          <p:cNvPr id="16" name="타원 15"/>
          <p:cNvSpPr/>
          <p:nvPr/>
        </p:nvSpPr>
        <p:spPr>
          <a:xfrm>
            <a:off x="218759" y="1972390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22138" y="3093887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8480" y="2023353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4947" y="3159395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82424" y="237125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75E4B0-9F51-4B8E-BB91-A28E03A55D31}"/>
              </a:ext>
            </a:extLst>
          </p:cNvPr>
          <p:cNvSpPr/>
          <p:nvPr/>
        </p:nvSpPr>
        <p:spPr>
          <a:xfrm>
            <a:off x="91504" y="4103681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FE2F51-0B85-460F-928F-694197888E84}"/>
              </a:ext>
            </a:extLst>
          </p:cNvPr>
          <p:cNvSpPr txBox="1"/>
          <p:nvPr/>
        </p:nvSpPr>
        <p:spPr>
          <a:xfrm>
            <a:off x="537640" y="4278571"/>
            <a:ext cx="310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그룹에 따른 그래프</a:t>
            </a:r>
            <a:endParaRPr lang="en-US" altLang="ko-KR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그리기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767361C-BEBE-4E32-A01C-00981F6D17A4}"/>
              </a:ext>
            </a:extLst>
          </p:cNvPr>
          <p:cNvSpPr/>
          <p:nvPr/>
        </p:nvSpPr>
        <p:spPr>
          <a:xfrm>
            <a:off x="195246" y="4232404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53E7E6-5385-4DAB-A899-50223355F19D}"/>
              </a:ext>
            </a:extLst>
          </p:cNvPr>
          <p:cNvSpPr/>
          <p:nvPr/>
        </p:nvSpPr>
        <p:spPr>
          <a:xfrm>
            <a:off x="358055" y="4297912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3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561125-EFF2-48BE-BB56-8292150AE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709" y="1008596"/>
            <a:ext cx="5133975" cy="1866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15E1E1-D454-46AB-BF98-623A85BAD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559" y="2803118"/>
            <a:ext cx="7772400" cy="1466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09D9F6-9B84-4251-B60D-210B29945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909" y="972752"/>
            <a:ext cx="50577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6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1EF6DD9-ABFA-4CF4-9F82-072870F66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085" y="1543571"/>
            <a:ext cx="4539411" cy="351871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18396" y="2965164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397" y="1834868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8066" y="297908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모델에 따른 지역별 충전소 개수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2902" y="1999304"/>
            <a:ext cx="333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모델을 </a:t>
            </a:r>
            <a:r>
              <a:rPr lang="en-US" altLang="ko-KR" sz="2000" dirty="0">
                <a:latin typeface="+mj-lt"/>
                <a:ea typeface="나눔스퀘어_ac ExtraBold" panose="020B0600000101010101" pitchFamily="50" charset="-127"/>
              </a:rPr>
              <a:t>5</a:t>
            </a:r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가지 유형</a:t>
            </a:r>
            <a:endParaRPr lang="en-US" altLang="ko-KR" sz="2000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000" dirty="0" err="1">
                <a:latin typeface="+mj-lt"/>
                <a:ea typeface="나눔스퀘어_ac ExtraBold" panose="020B0600000101010101" pitchFamily="50" charset="-127"/>
              </a:rPr>
              <a:t>으로</a:t>
            </a:r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 나눔</a:t>
            </a:r>
            <a:endParaRPr lang="en-US" altLang="ko-KR" sz="2000" dirty="0"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797" y="3043801"/>
            <a:ext cx="3103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j-lt"/>
                <a:ea typeface="나눔스퀘어_ac ExtraBold" panose="020B0600000101010101" pitchFamily="50" charset="-127"/>
              </a:rPr>
              <a:t>5</a:t>
            </a:r>
            <a:r>
              <a:rPr lang="ko-KR" altLang="en-US" sz="1600" dirty="0">
                <a:latin typeface="+mj-lt"/>
                <a:ea typeface="나눔스퀘어_ac ExtraBold" panose="020B0600000101010101" pitchFamily="50" charset="-127"/>
              </a:rPr>
              <a:t>가지 그룹에 따른 </a:t>
            </a:r>
            <a:endParaRPr lang="en-US" altLang="ko-KR" sz="1600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+mj-lt"/>
                <a:ea typeface="나눔스퀘어_ac ExtraBold" panose="020B0600000101010101" pitchFamily="50" charset="-127"/>
              </a:rPr>
              <a:t>지역별 충전소 개수 </a:t>
            </a:r>
            <a:endParaRPr lang="en-US" altLang="ko-KR" sz="1600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+mj-lt"/>
                <a:ea typeface="나눔스퀘어_ac ExtraBold" panose="020B0600000101010101" pitchFamily="50" charset="-127"/>
              </a:rPr>
              <a:t>데이터프레임 생성</a:t>
            </a:r>
          </a:p>
        </p:txBody>
      </p:sp>
      <p:sp>
        <p:nvSpPr>
          <p:cNvPr id="16" name="타원 15"/>
          <p:cNvSpPr/>
          <p:nvPr/>
        </p:nvSpPr>
        <p:spPr>
          <a:xfrm>
            <a:off x="218759" y="1972390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22138" y="3093887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8480" y="2023353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4947" y="3159395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82424" y="237125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75E4B0-9F51-4B8E-BB91-A28E03A55D31}"/>
              </a:ext>
            </a:extLst>
          </p:cNvPr>
          <p:cNvSpPr/>
          <p:nvPr/>
        </p:nvSpPr>
        <p:spPr>
          <a:xfrm>
            <a:off x="91504" y="4103681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FE2F51-0B85-460F-928F-694197888E84}"/>
              </a:ext>
            </a:extLst>
          </p:cNvPr>
          <p:cNvSpPr txBox="1"/>
          <p:nvPr/>
        </p:nvSpPr>
        <p:spPr>
          <a:xfrm>
            <a:off x="537640" y="4278571"/>
            <a:ext cx="310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그룹에 따른 그래프</a:t>
            </a:r>
            <a:endParaRPr lang="en-US" altLang="ko-KR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그리기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767361C-BEBE-4E32-A01C-00981F6D17A4}"/>
              </a:ext>
            </a:extLst>
          </p:cNvPr>
          <p:cNvSpPr/>
          <p:nvPr/>
        </p:nvSpPr>
        <p:spPr>
          <a:xfrm>
            <a:off x="195246" y="4232404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53E7E6-5385-4DAB-A899-50223355F19D}"/>
              </a:ext>
            </a:extLst>
          </p:cNvPr>
          <p:cNvSpPr/>
          <p:nvPr/>
        </p:nvSpPr>
        <p:spPr>
          <a:xfrm>
            <a:off x="358055" y="4297912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3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7B80C1-3129-46EC-B10C-0948CEB05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131" y="1565017"/>
            <a:ext cx="4641996" cy="351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4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18396" y="2965164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397" y="1834868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8066" y="297908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모델에 따른 지역별 충전소 개수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2902" y="1999304"/>
            <a:ext cx="333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모델을 </a:t>
            </a:r>
            <a:r>
              <a:rPr lang="en-US" altLang="ko-KR" sz="2000" dirty="0">
                <a:latin typeface="+mj-lt"/>
                <a:ea typeface="나눔스퀘어_ac ExtraBold" panose="020B0600000101010101" pitchFamily="50" charset="-127"/>
              </a:rPr>
              <a:t>5</a:t>
            </a:r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가지 유형</a:t>
            </a:r>
            <a:endParaRPr lang="en-US" altLang="ko-KR" sz="2000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000" dirty="0" err="1">
                <a:latin typeface="+mj-lt"/>
                <a:ea typeface="나눔스퀘어_ac ExtraBold" panose="020B0600000101010101" pitchFamily="50" charset="-127"/>
              </a:rPr>
              <a:t>으로</a:t>
            </a:r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 나눔</a:t>
            </a:r>
            <a:endParaRPr lang="en-US" altLang="ko-KR" sz="2000" dirty="0"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797" y="3043801"/>
            <a:ext cx="3103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j-lt"/>
                <a:ea typeface="나눔스퀘어_ac ExtraBold" panose="020B0600000101010101" pitchFamily="50" charset="-127"/>
              </a:rPr>
              <a:t>5</a:t>
            </a:r>
            <a:r>
              <a:rPr lang="ko-KR" altLang="en-US" sz="1600" dirty="0">
                <a:latin typeface="+mj-lt"/>
                <a:ea typeface="나눔스퀘어_ac ExtraBold" panose="020B0600000101010101" pitchFamily="50" charset="-127"/>
              </a:rPr>
              <a:t>가지 그룹에 따른 </a:t>
            </a:r>
            <a:endParaRPr lang="en-US" altLang="ko-KR" sz="1600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+mj-lt"/>
                <a:ea typeface="나눔스퀘어_ac ExtraBold" panose="020B0600000101010101" pitchFamily="50" charset="-127"/>
              </a:rPr>
              <a:t>지역별 충전소 개수 </a:t>
            </a:r>
            <a:endParaRPr lang="en-US" altLang="ko-KR" sz="1600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+mj-lt"/>
                <a:ea typeface="나눔스퀘어_ac ExtraBold" panose="020B0600000101010101" pitchFamily="50" charset="-127"/>
              </a:rPr>
              <a:t>데이터프레임 생성</a:t>
            </a:r>
          </a:p>
        </p:txBody>
      </p:sp>
      <p:sp>
        <p:nvSpPr>
          <p:cNvPr id="16" name="타원 15"/>
          <p:cNvSpPr/>
          <p:nvPr/>
        </p:nvSpPr>
        <p:spPr>
          <a:xfrm>
            <a:off x="218759" y="1972390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22138" y="3093887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8480" y="2023353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4947" y="3159395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82424" y="237125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75E4B0-9F51-4B8E-BB91-A28E03A55D31}"/>
              </a:ext>
            </a:extLst>
          </p:cNvPr>
          <p:cNvSpPr/>
          <p:nvPr/>
        </p:nvSpPr>
        <p:spPr>
          <a:xfrm>
            <a:off x="91504" y="4103681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FE2F51-0B85-460F-928F-694197888E84}"/>
              </a:ext>
            </a:extLst>
          </p:cNvPr>
          <p:cNvSpPr txBox="1"/>
          <p:nvPr/>
        </p:nvSpPr>
        <p:spPr>
          <a:xfrm>
            <a:off x="537640" y="4278571"/>
            <a:ext cx="310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그룹에 따른 그래프</a:t>
            </a:r>
            <a:endParaRPr lang="en-US" altLang="ko-KR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그리기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767361C-BEBE-4E32-A01C-00981F6D17A4}"/>
              </a:ext>
            </a:extLst>
          </p:cNvPr>
          <p:cNvSpPr/>
          <p:nvPr/>
        </p:nvSpPr>
        <p:spPr>
          <a:xfrm>
            <a:off x="195246" y="4232404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53E7E6-5385-4DAB-A899-50223355F19D}"/>
              </a:ext>
            </a:extLst>
          </p:cNvPr>
          <p:cNvSpPr/>
          <p:nvPr/>
        </p:nvSpPr>
        <p:spPr>
          <a:xfrm>
            <a:off x="358055" y="4297912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3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8944C8E-25C5-418E-80D9-0DE8267EA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79" y="1834868"/>
            <a:ext cx="4467968" cy="349726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AF5D910-299C-4E75-A6DF-A18C83C80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147" y="1834867"/>
            <a:ext cx="4132240" cy="349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6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18396" y="2965164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397" y="1834868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8066" y="297908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모델에 따른 지역별 충전소 개수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2902" y="1999304"/>
            <a:ext cx="333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모델을 </a:t>
            </a:r>
            <a:r>
              <a:rPr lang="en-US" altLang="ko-KR" sz="2000" dirty="0">
                <a:latin typeface="+mj-lt"/>
                <a:ea typeface="나눔스퀘어_ac ExtraBold" panose="020B0600000101010101" pitchFamily="50" charset="-127"/>
              </a:rPr>
              <a:t>5</a:t>
            </a:r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가지 유형</a:t>
            </a:r>
            <a:endParaRPr lang="en-US" altLang="ko-KR" sz="2000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000" dirty="0" err="1">
                <a:latin typeface="+mj-lt"/>
                <a:ea typeface="나눔스퀘어_ac ExtraBold" panose="020B0600000101010101" pitchFamily="50" charset="-127"/>
              </a:rPr>
              <a:t>으로</a:t>
            </a:r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 나눔</a:t>
            </a:r>
            <a:endParaRPr lang="en-US" altLang="ko-KR" sz="2000" dirty="0"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797" y="3043801"/>
            <a:ext cx="3103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j-lt"/>
                <a:ea typeface="나눔스퀘어_ac ExtraBold" panose="020B0600000101010101" pitchFamily="50" charset="-127"/>
              </a:rPr>
              <a:t>5</a:t>
            </a:r>
            <a:r>
              <a:rPr lang="ko-KR" altLang="en-US" sz="1600" dirty="0">
                <a:latin typeface="+mj-lt"/>
                <a:ea typeface="나눔스퀘어_ac ExtraBold" panose="020B0600000101010101" pitchFamily="50" charset="-127"/>
              </a:rPr>
              <a:t>가지 그룹에 따른 </a:t>
            </a:r>
            <a:endParaRPr lang="en-US" altLang="ko-KR" sz="1600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+mj-lt"/>
                <a:ea typeface="나눔스퀘어_ac ExtraBold" panose="020B0600000101010101" pitchFamily="50" charset="-127"/>
              </a:rPr>
              <a:t>지역별 충전소 개수 </a:t>
            </a:r>
            <a:endParaRPr lang="en-US" altLang="ko-KR" sz="1600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+mj-lt"/>
                <a:ea typeface="나눔스퀘어_ac ExtraBold" panose="020B0600000101010101" pitchFamily="50" charset="-127"/>
              </a:rPr>
              <a:t>데이터프레임 생성</a:t>
            </a:r>
          </a:p>
        </p:txBody>
      </p:sp>
      <p:sp>
        <p:nvSpPr>
          <p:cNvPr id="16" name="타원 15"/>
          <p:cNvSpPr/>
          <p:nvPr/>
        </p:nvSpPr>
        <p:spPr>
          <a:xfrm>
            <a:off x="218759" y="1972390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22138" y="3093887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8480" y="2023353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4947" y="3159395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82424" y="237125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75E4B0-9F51-4B8E-BB91-A28E03A55D31}"/>
              </a:ext>
            </a:extLst>
          </p:cNvPr>
          <p:cNvSpPr/>
          <p:nvPr/>
        </p:nvSpPr>
        <p:spPr>
          <a:xfrm>
            <a:off x="91504" y="4103681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FE2F51-0B85-460F-928F-694197888E84}"/>
              </a:ext>
            </a:extLst>
          </p:cNvPr>
          <p:cNvSpPr txBox="1"/>
          <p:nvPr/>
        </p:nvSpPr>
        <p:spPr>
          <a:xfrm>
            <a:off x="537640" y="4278571"/>
            <a:ext cx="310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그룹에 따른 그래프</a:t>
            </a:r>
            <a:endParaRPr lang="en-US" altLang="ko-KR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그리기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767361C-BEBE-4E32-A01C-00981F6D17A4}"/>
              </a:ext>
            </a:extLst>
          </p:cNvPr>
          <p:cNvSpPr/>
          <p:nvPr/>
        </p:nvSpPr>
        <p:spPr>
          <a:xfrm>
            <a:off x="195246" y="4232404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53E7E6-5385-4DAB-A899-50223355F19D}"/>
              </a:ext>
            </a:extLst>
          </p:cNvPr>
          <p:cNvSpPr/>
          <p:nvPr/>
        </p:nvSpPr>
        <p:spPr>
          <a:xfrm>
            <a:off x="358055" y="4297912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3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F511931-DA40-4F8F-9771-30B0E4A0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583" y="1781285"/>
            <a:ext cx="5294667" cy="334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077040" y="2965164"/>
            <a:ext cx="1028594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7041" y="1834868"/>
            <a:ext cx="1028594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8066" y="297908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결론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6057" y="1969664"/>
            <a:ext cx="10285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경기도</a:t>
            </a:r>
            <a:r>
              <a:rPr lang="en-US" altLang="ko-KR" sz="2000" dirty="0">
                <a:latin typeface="+mj-lt"/>
                <a:ea typeface="나눔스퀘어_ac ExtraBold" panose="020B0600000101010101" pitchFamily="50" charset="-127"/>
              </a:rPr>
              <a:t>, </a:t>
            </a:r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서울시</a:t>
            </a:r>
            <a:r>
              <a:rPr lang="en-US" altLang="ko-KR" sz="2000" dirty="0">
                <a:latin typeface="+mj-lt"/>
                <a:ea typeface="나눔스퀘어_ac ExtraBold" panose="020B0600000101010101" pitchFamily="50" charset="-127"/>
              </a:rPr>
              <a:t>, </a:t>
            </a:r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제주도에 충전소는 많지만</a:t>
            </a:r>
            <a:r>
              <a:rPr lang="en-US" altLang="ko-KR" sz="2000" dirty="0">
                <a:latin typeface="+mj-lt"/>
                <a:ea typeface="나눔스퀘어_ac ExtraBold" panose="020B0600000101010101" pitchFamily="50" charset="-127"/>
              </a:rPr>
              <a:t>, </a:t>
            </a:r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그에 비해 등록 수가 더 많으므로 </a:t>
            </a:r>
            <a:endParaRPr lang="en-US" altLang="ko-KR" sz="2000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충전소를 더 세워야 할 필요가 있다</a:t>
            </a:r>
            <a:r>
              <a:rPr lang="en-US" altLang="ko-KR" sz="2000" dirty="0">
                <a:latin typeface="+mj-lt"/>
                <a:ea typeface="나눔스퀘어_ac ExtraBold" panose="020B0600000101010101" pitchFamily="50" charset="-127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08502" y="3132023"/>
            <a:ext cx="9587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경기도</a:t>
            </a:r>
            <a:r>
              <a:rPr lang="en-US" altLang="ko-KR" dirty="0">
                <a:latin typeface="+mj-lt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서울시</a:t>
            </a:r>
            <a:r>
              <a:rPr lang="en-US" altLang="ko-KR" dirty="0">
                <a:latin typeface="+mj-lt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충청남도에는 충전방식을 고려하지 않고 고루 충전소가 많다</a:t>
            </a:r>
            <a:r>
              <a:rPr lang="en-US" altLang="ko-KR" dirty="0">
                <a:latin typeface="+mj-lt"/>
                <a:ea typeface="나눔스퀘어_ac ExtraBold" panose="020B0600000101010101" pitchFamily="50" charset="-127"/>
              </a:rPr>
              <a:t>. </a:t>
            </a:r>
          </a:p>
          <a:p>
            <a:pPr algn="ctr"/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하지만</a:t>
            </a:r>
            <a:r>
              <a:rPr lang="en-US" altLang="ko-KR" dirty="0">
                <a:latin typeface="+mj-lt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이왕이면 전국적으로 충전소가 많은 볼트</a:t>
            </a:r>
            <a:r>
              <a:rPr lang="en-US" altLang="ko-KR" dirty="0">
                <a:latin typeface="+mj-lt"/>
                <a:ea typeface="나눔스퀘어_ac ExtraBold" panose="020B0600000101010101" pitchFamily="50" charset="-127"/>
              </a:rPr>
              <a:t>EV, i3, </a:t>
            </a:r>
            <a:r>
              <a:rPr lang="ko-KR" altLang="en-US" dirty="0" err="1">
                <a:latin typeface="+mj-lt"/>
                <a:ea typeface="나눔스퀘어_ac ExtraBold" panose="020B0600000101010101" pitchFamily="50" charset="-127"/>
              </a:rPr>
              <a:t>니로</a:t>
            </a:r>
            <a:r>
              <a:rPr lang="en-US" altLang="ko-KR" dirty="0">
                <a:latin typeface="+mj-lt"/>
                <a:ea typeface="나눔스퀘어_ac ExtraBold" panose="020B0600000101010101" pitchFamily="50" charset="-127"/>
              </a:rPr>
              <a:t>EV </a:t>
            </a:r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등을 고르는 것이 좋다</a:t>
            </a:r>
            <a:r>
              <a:rPr lang="en-US" altLang="ko-KR" dirty="0">
                <a:latin typeface="+mj-lt"/>
                <a:ea typeface="나눔스퀘어_ac ExtraBold" panose="020B0600000101010101" pitchFamily="50" charset="-127"/>
              </a:rPr>
              <a:t>.</a:t>
            </a:r>
            <a:endParaRPr lang="ko-KR" altLang="en-US" dirty="0"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77403" y="1972390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180782" y="3093887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7124" y="2023353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43591" y="3159395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82424" y="237125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75E4B0-9F51-4B8E-BB91-A28E03A55D31}"/>
              </a:ext>
            </a:extLst>
          </p:cNvPr>
          <p:cNvSpPr/>
          <p:nvPr/>
        </p:nvSpPr>
        <p:spPr>
          <a:xfrm>
            <a:off x="1050148" y="4103681"/>
            <a:ext cx="10245765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FE2F51-0B85-460F-928F-694197888E84}"/>
              </a:ext>
            </a:extLst>
          </p:cNvPr>
          <p:cNvSpPr txBox="1"/>
          <p:nvPr/>
        </p:nvSpPr>
        <p:spPr>
          <a:xfrm>
            <a:off x="1708502" y="4232404"/>
            <a:ext cx="979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특히 제주도</a:t>
            </a:r>
            <a:r>
              <a:rPr lang="en-US" altLang="ko-KR" dirty="0">
                <a:latin typeface="+mj-lt"/>
                <a:ea typeface="나눔스퀘어_ac ExtraBold" panose="020B0600000101010101" pitchFamily="50" charset="-127"/>
              </a:rPr>
              <a:t>,</a:t>
            </a:r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 세종시</a:t>
            </a:r>
            <a:r>
              <a:rPr lang="en-US" altLang="ko-KR" dirty="0">
                <a:latin typeface="+mj-lt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광주</a:t>
            </a:r>
            <a:r>
              <a:rPr lang="en-US" altLang="ko-KR" dirty="0">
                <a:latin typeface="+mj-lt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대구에는 </a:t>
            </a:r>
            <a:r>
              <a:rPr lang="ko-KR" altLang="en-US" dirty="0" err="1">
                <a:latin typeface="+mj-lt"/>
                <a:ea typeface="나눔스퀘어_ac ExtraBold" panose="020B0600000101010101" pitchFamily="50" charset="-127"/>
              </a:rPr>
              <a:t>완속충전방식을</a:t>
            </a:r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 가진 충전소가 없으므로 </a:t>
            </a:r>
            <a:endParaRPr lang="en-US" altLang="ko-KR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그 지역 거주자들은 급속충전방식을 가지고 있는 전기차를 고르는 것이 좋다</a:t>
            </a:r>
            <a:r>
              <a:rPr lang="en-US" altLang="ko-KR" dirty="0">
                <a:latin typeface="+mj-lt"/>
                <a:ea typeface="나눔스퀘어_ac ExtraBold" panose="020B0600000101010101" pitchFamily="50" charset="-127"/>
              </a:rPr>
              <a:t>. </a:t>
            </a:r>
            <a:endParaRPr lang="ko-KR" altLang="en-US" dirty="0"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767361C-BEBE-4E32-A01C-00981F6D17A4}"/>
              </a:ext>
            </a:extLst>
          </p:cNvPr>
          <p:cNvSpPr/>
          <p:nvPr/>
        </p:nvSpPr>
        <p:spPr>
          <a:xfrm>
            <a:off x="1153890" y="4232404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53E7E6-5385-4DAB-A899-50223355F19D}"/>
              </a:ext>
            </a:extLst>
          </p:cNvPr>
          <p:cNvSpPr/>
          <p:nvPr/>
        </p:nvSpPr>
        <p:spPr>
          <a:xfrm>
            <a:off x="1316699" y="4297912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3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8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F2919F-05EE-4CFF-8B65-F86729069375}"/>
              </a:ext>
            </a:extLst>
          </p:cNvPr>
          <p:cNvSpPr txBox="1"/>
          <p:nvPr/>
        </p:nvSpPr>
        <p:spPr>
          <a:xfrm>
            <a:off x="4912659" y="2782669"/>
            <a:ext cx="405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4177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전기 무료 아이콘 의 iOS7 Minimal Icons">
            <a:extLst>
              <a:ext uri="{FF2B5EF4-FFF2-40B4-BE49-F238E27FC236}">
                <a16:creationId xmlns:a16="http://schemas.microsoft.com/office/drawing/2014/main" id="{FB0B0823-D7E2-4E0A-9472-CBD84D800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903" y="2868561"/>
            <a:ext cx="1059216" cy="105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428066" y="1454358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주제 선정 이유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982424" y="1393575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EA568A-FEF7-447E-A747-468A6C090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27" y="2068461"/>
            <a:ext cx="7800975" cy="1600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6F851B-FA64-4DA2-BC4D-E48108980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89" y="3631790"/>
            <a:ext cx="7867650" cy="2714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CD966B-36A5-447E-80AA-4462328438E1}"/>
              </a:ext>
            </a:extLst>
          </p:cNvPr>
          <p:cNvSpPr txBox="1"/>
          <p:nvPr/>
        </p:nvSpPr>
        <p:spPr>
          <a:xfrm>
            <a:off x="9266548" y="4740223"/>
            <a:ext cx="238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5DBA1"/>
                </a:solidFill>
                <a:latin typeface="나눔스퀘어"/>
              </a:rPr>
              <a:t>전기차</a:t>
            </a:r>
            <a:r>
              <a:rPr lang="ko-KR" altLang="en-US" sz="2400" b="1" dirty="0">
                <a:latin typeface="나눔스퀘어"/>
              </a:rPr>
              <a:t> </a:t>
            </a:r>
            <a:r>
              <a:rPr lang="ko-KR" altLang="en-US" dirty="0">
                <a:latin typeface="나눔스퀘어"/>
              </a:rPr>
              <a:t>관심</a:t>
            </a:r>
          </a:p>
        </p:txBody>
      </p:sp>
      <p:pic>
        <p:nvPicPr>
          <p:cNvPr id="24" name="Picture 4" descr="자동차 무료 아이콘 의 Selman Icons">
            <a:extLst>
              <a:ext uri="{FF2B5EF4-FFF2-40B4-BE49-F238E27FC236}">
                <a16:creationId xmlns:a16="http://schemas.microsoft.com/office/drawing/2014/main" id="{CB0959DF-86DB-4C12-92BC-BA8E5301A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782" y="259709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B6CC17C0-43AE-48CB-94C4-EA4EFA483E57}"/>
              </a:ext>
            </a:extLst>
          </p:cNvPr>
          <p:cNvSpPr/>
          <p:nvPr/>
        </p:nvSpPr>
        <p:spPr>
          <a:xfrm>
            <a:off x="10954024" y="4497369"/>
            <a:ext cx="633409" cy="820115"/>
          </a:xfrm>
          <a:prstGeom prst="upArrow">
            <a:avLst/>
          </a:prstGeom>
          <a:solidFill>
            <a:srgbClr val="35DBA1"/>
          </a:solidFill>
          <a:ln>
            <a:solidFill>
              <a:srgbClr val="46D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9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 descr="자동차 무료 아이콘 의 Selman Icons">
            <a:extLst>
              <a:ext uri="{FF2B5EF4-FFF2-40B4-BE49-F238E27FC236}">
                <a16:creationId xmlns:a16="http://schemas.microsoft.com/office/drawing/2014/main" id="{81B48CDE-34C9-45DE-A768-A0ECE7301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828" y="244926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자동차 무료 아이콘 의 Selman Icons">
            <a:extLst>
              <a:ext uri="{FF2B5EF4-FFF2-40B4-BE49-F238E27FC236}">
                <a16:creationId xmlns:a16="http://schemas.microsoft.com/office/drawing/2014/main" id="{B2D9D138-4526-417C-A483-4C0009DFB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383" y="24219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자동차 무료 아이콘 의 Selman Icons">
            <a:extLst>
              <a:ext uri="{FF2B5EF4-FFF2-40B4-BE49-F238E27FC236}">
                <a16:creationId xmlns:a16="http://schemas.microsoft.com/office/drawing/2014/main" id="{AFBAA37F-2323-4279-975F-78009FB7D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43" y="244926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79592" y="4730886"/>
            <a:ext cx="235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j-lt"/>
                <a:ea typeface="나눔스퀘어_ac ExtraBold" panose="020B0600000101010101" pitchFamily="50" charset="-127"/>
              </a:rPr>
              <a:t>지역별 전기차 등록 정보 파악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18433" y="4869188"/>
            <a:ext cx="235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+mj-lt"/>
                <a:ea typeface="나눔스퀘어_ac ExtraBold" panose="020B0600000101010101" pitchFamily="50" charset="-127"/>
              </a:rPr>
              <a:t>모델별</a:t>
            </a:r>
            <a:r>
              <a:rPr lang="ko-KR" altLang="en-US" sz="1200" dirty="0">
                <a:latin typeface="+mj-lt"/>
                <a:ea typeface="나눔스퀘어_ac ExtraBold" panose="020B0600000101010101" pitchFamily="50" charset="-127"/>
              </a:rPr>
              <a:t> 충전타입 파악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15357" y="4712956"/>
            <a:ext cx="2625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ea typeface="나눔스퀘어_ac ExtraBold" panose="020B0600000101010101" pitchFamily="50" charset="-127"/>
              </a:rPr>
              <a:t>지역별 전기차 충전소 정보 파악 </a:t>
            </a:r>
            <a:r>
              <a:rPr lang="en-US" altLang="ko-KR" sz="1200" dirty="0">
                <a:ea typeface="나눔스퀘어_ac ExtraBold" panose="020B0600000101010101" pitchFamily="50" charset="-127"/>
              </a:rPr>
              <a:t>&amp; </a:t>
            </a:r>
            <a:r>
              <a:rPr lang="ko-KR" altLang="en-US" sz="1200" dirty="0">
                <a:ea typeface="나눔스퀘어_ac ExtraBold" panose="020B0600000101010101" pitchFamily="50" charset="-127"/>
              </a:rPr>
              <a:t>각 충전소의 충전방식 파악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28066" y="1454358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사용한 데이터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982424" y="1393575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809764" y="3521056"/>
            <a:ext cx="2495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398847" y="3503126"/>
            <a:ext cx="2495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13998" y="4109533"/>
            <a:ext cx="3622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latin typeface="+mj-lt"/>
                <a:ea typeface="나눔스퀘어_ac ExtraBold" panose="020B0600000101010101" pitchFamily="50" charset="-127"/>
              </a:rPr>
              <a:t>한국전력공사</a:t>
            </a:r>
            <a:r>
              <a:rPr lang="en-US" altLang="ko-KR" sz="1500" b="1" dirty="0">
                <a:latin typeface="+mj-lt"/>
                <a:ea typeface="나눔스퀘어_ac ExtraBold" panose="020B0600000101010101" pitchFamily="50" charset="-127"/>
              </a:rPr>
              <a:t>_</a:t>
            </a:r>
            <a:r>
              <a:rPr lang="ko-KR" altLang="en-US" sz="1500" b="1" dirty="0">
                <a:latin typeface="+mj-lt"/>
                <a:ea typeface="나눔스퀘어_ac ExtraBold" panose="020B0600000101010101" pitchFamily="50" charset="-127"/>
              </a:rPr>
              <a:t>지역별 전기차 </a:t>
            </a:r>
            <a:endParaRPr lang="en-US" altLang="ko-KR" sz="1500" b="1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500" b="1" dirty="0">
                <a:latin typeface="+mj-lt"/>
                <a:ea typeface="나눔스퀘어_ac ExtraBold" panose="020B0600000101010101" pitchFamily="50" charset="-127"/>
              </a:rPr>
              <a:t>현황정보</a:t>
            </a:r>
            <a:r>
              <a:rPr lang="en-US" altLang="ko-KR" sz="1500" b="1" dirty="0">
                <a:latin typeface="+mj-lt"/>
                <a:ea typeface="나눔스퀘어_ac ExtraBold" panose="020B0600000101010101" pitchFamily="50" charset="-127"/>
              </a:rPr>
              <a:t>_20201008.csv</a:t>
            </a:r>
            <a:endParaRPr lang="ko-KR" altLang="en-US" sz="1500" b="1" dirty="0"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48843" y="4091603"/>
            <a:ext cx="2692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err="1">
                <a:latin typeface="+mj-lt"/>
                <a:ea typeface="나눔스퀘어_ac ExtraBold" panose="020B0600000101010101" pitchFamily="50" charset="-127"/>
              </a:rPr>
              <a:t>전국전기차충전소</a:t>
            </a:r>
            <a:endParaRPr lang="en-US" altLang="ko-KR" sz="1500" b="1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500" b="1" dirty="0">
                <a:latin typeface="+mj-lt"/>
                <a:ea typeface="나눔스퀘어_ac ExtraBold" panose="020B0600000101010101" pitchFamily="50" charset="-127"/>
              </a:rPr>
              <a:t>표준데이터</a:t>
            </a:r>
            <a:r>
              <a:rPr lang="en-US" altLang="ko-KR" sz="1500" b="1" dirty="0">
                <a:latin typeface="+mj-lt"/>
                <a:ea typeface="나눔스퀘어_ac ExtraBold" panose="020B0600000101010101" pitchFamily="50" charset="-127"/>
              </a:rPr>
              <a:t>.csv</a:t>
            </a:r>
            <a:endParaRPr lang="ko-KR" altLang="en-US" sz="1500" b="1" dirty="0"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7411" y="4084358"/>
            <a:ext cx="2923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latin typeface="+mj-lt"/>
                <a:ea typeface="나눔스퀘어_ac ExtraBold" panose="020B0600000101010101" pitchFamily="50" charset="-127"/>
              </a:rPr>
              <a:t>한국전력공사</a:t>
            </a:r>
            <a:r>
              <a:rPr lang="en-US" altLang="ko-KR" sz="1500" b="1" dirty="0">
                <a:latin typeface="+mj-lt"/>
                <a:ea typeface="나눔스퀘어_ac ExtraBold" panose="020B0600000101010101" pitchFamily="50" charset="-127"/>
              </a:rPr>
              <a:t>_</a:t>
            </a:r>
            <a:r>
              <a:rPr lang="ko-KR" altLang="en-US" sz="1500" b="1" dirty="0">
                <a:latin typeface="+mj-lt"/>
                <a:ea typeface="나눔스퀘어_ac ExtraBold" panose="020B0600000101010101" pitchFamily="50" charset="-127"/>
              </a:rPr>
              <a:t>전기차량 </a:t>
            </a:r>
            <a:r>
              <a:rPr lang="ko-KR" altLang="en-US" sz="1500" b="1" dirty="0" err="1">
                <a:latin typeface="+mj-lt"/>
                <a:ea typeface="나눔스퀘어_ac ExtraBold" panose="020B0600000101010101" pitchFamily="50" charset="-127"/>
              </a:rPr>
              <a:t>모델별</a:t>
            </a:r>
            <a:r>
              <a:rPr lang="ko-KR" altLang="en-US" sz="1500" b="1" dirty="0">
                <a:latin typeface="+mj-lt"/>
                <a:ea typeface="나눔스퀘어_ac ExtraBold" panose="020B0600000101010101" pitchFamily="50" charset="-127"/>
              </a:rPr>
              <a:t> 충전타입 및 연비 등 정보</a:t>
            </a:r>
            <a:r>
              <a:rPr lang="en-US" altLang="ko-KR" sz="1500" b="1" dirty="0">
                <a:latin typeface="+mj-lt"/>
                <a:ea typeface="나눔스퀘어_ac ExtraBold" panose="020B0600000101010101" pitchFamily="50" charset="-127"/>
              </a:rPr>
              <a:t>_20201008.csv</a:t>
            </a:r>
            <a:endParaRPr lang="ko-KR" altLang="en-US" sz="1500" b="1" dirty="0">
              <a:latin typeface="+mj-lt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26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18396" y="2965164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397" y="1834868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8066" y="297908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지역별 전기차 등록 현황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434" y="1977462"/>
            <a:ext cx="333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합계 </a:t>
            </a:r>
            <a:r>
              <a:rPr lang="en-US" altLang="ko-KR" sz="2000" dirty="0" err="1">
                <a:latin typeface="+mj-lt"/>
                <a:ea typeface="나눔스퀘어_ac ExtraBold" panose="020B0600000101010101" pitchFamily="50" charset="-127"/>
              </a:rPr>
              <a:t>NaN</a:t>
            </a:r>
            <a:r>
              <a:rPr lang="en-US" altLang="ko-KR" sz="2000" dirty="0">
                <a:latin typeface="+mj-lt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값을</a:t>
            </a:r>
            <a:endParaRPr lang="en-US" altLang="ko-KR" sz="2000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 err="1">
                <a:latin typeface="+mj-lt"/>
                <a:ea typeface="나눔스퀘어_ac ExtraBold" panose="020B0600000101010101" pitchFamily="50" charset="-127"/>
              </a:rPr>
              <a:t>채워주기</a:t>
            </a:r>
            <a:endParaRPr lang="ko-KR" altLang="en-US" sz="2000" dirty="0"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902" y="3109842"/>
            <a:ext cx="2423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지역별 전기차 등록 그래프 그리기</a:t>
            </a:r>
          </a:p>
        </p:txBody>
      </p:sp>
      <p:sp>
        <p:nvSpPr>
          <p:cNvPr id="16" name="타원 15"/>
          <p:cNvSpPr/>
          <p:nvPr/>
        </p:nvSpPr>
        <p:spPr>
          <a:xfrm>
            <a:off x="335300" y="1972390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38679" y="3093887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85021" y="2023353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1488" y="3159395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82424" y="237125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91F748-A251-4BB0-98DA-A4D8AE50D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19" y="870969"/>
            <a:ext cx="8372475" cy="5429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F12B5DE-56B5-467C-AFB5-1AF1CDFB2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531" y="1414367"/>
            <a:ext cx="8372475" cy="164796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4C6FF93-62A3-4629-9106-F24238020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141" y="1736994"/>
            <a:ext cx="68580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4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75A26254-DF8D-4E1E-9682-848F58AA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404" y="1303141"/>
            <a:ext cx="4333875" cy="55911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18396" y="2965164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397" y="1834868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8066" y="297908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지역별 전기차 충전소 현황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434" y="1977462"/>
            <a:ext cx="333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설치시도명 </a:t>
            </a:r>
            <a:endParaRPr lang="en-US" altLang="ko-KR" sz="2000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열 값 변경</a:t>
            </a:r>
            <a:endParaRPr lang="en-US" altLang="ko-KR" sz="2000" dirty="0"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8016" y="3128885"/>
            <a:ext cx="3103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급속</a:t>
            </a:r>
            <a:r>
              <a:rPr lang="en-US" altLang="ko-KR" sz="2000" dirty="0">
                <a:latin typeface="+mj-lt"/>
                <a:ea typeface="나눔스퀘어_ac ExtraBold" panose="020B0600000101010101" pitchFamily="50" charset="-127"/>
              </a:rPr>
              <a:t>/</a:t>
            </a:r>
            <a:r>
              <a:rPr lang="ko-KR" altLang="en-US" sz="2000" dirty="0" err="1">
                <a:latin typeface="+mj-lt"/>
                <a:ea typeface="나눔스퀘어_ac ExtraBold" panose="020B0600000101010101" pitchFamily="50" charset="-127"/>
              </a:rPr>
              <a:t>완속충전기대수</a:t>
            </a:r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 </a:t>
            </a:r>
            <a:endParaRPr lang="en-US" altLang="ko-KR" sz="2000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열의 </a:t>
            </a:r>
            <a:r>
              <a:rPr lang="ko-KR" altLang="en-US" sz="2000" dirty="0" err="1">
                <a:latin typeface="+mj-lt"/>
                <a:ea typeface="나눔스퀘어_ac ExtraBold" panose="020B0600000101010101" pitchFamily="50" charset="-127"/>
              </a:rPr>
              <a:t>결측치</a:t>
            </a:r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 처리</a:t>
            </a:r>
          </a:p>
        </p:txBody>
      </p:sp>
      <p:sp>
        <p:nvSpPr>
          <p:cNvPr id="16" name="타원 15"/>
          <p:cNvSpPr/>
          <p:nvPr/>
        </p:nvSpPr>
        <p:spPr>
          <a:xfrm>
            <a:off x="335300" y="1972390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38679" y="3093887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85021" y="2023353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1488" y="3159395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82424" y="237125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06CAD9-5D6D-4D17-85BC-46AE99F4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759" y="751168"/>
            <a:ext cx="7877175" cy="57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0881DC-882F-4C37-A17A-6F4041237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746" y="1330595"/>
            <a:ext cx="7239000" cy="3657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B8381AA-720C-4CDA-BFD9-08AFB49F2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612" y="1330595"/>
            <a:ext cx="8172450" cy="38481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75E4B0-9F51-4B8E-BB91-A28E03A55D31}"/>
              </a:ext>
            </a:extLst>
          </p:cNvPr>
          <p:cNvSpPr/>
          <p:nvPr/>
        </p:nvSpPr>
        <p:spPr>
          <a:xfrm>
            <a:off x="91504" y="4103681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FE2F51-0B85-460F-928F-694197888E84}"/>
              </a:ext>
            </a:extLst>
          </p:cNvPr>
          <p:cNvSpPr txBox="1"/>
          <p:nvPr/>
        </p:nvSpPr>
        <p:spPr>
          <a:xfrm>
            <a:off x="671124" y="4267402"/>
            <a:ext cx="3103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지역별 충전소 현황 </a:t>
            </a:r>
            <a:endParaRPr lang="en-US" altLang="ko-KR" sz="2000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그래프 그리기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767361C-BEBE-4E32-A01C-00981F6D17A4}"/>
              </a:ext>
            </a:extLst>
          </p:cNvPr>
          <p:cNvSpPr/>
          <p:nvPr/>
        </p:nvSpPr>
        <p:spPr>
          <a:xfrm>
            <a:off x="311787" y="4232404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53E7E6-5385-4DAB-A899-50223355F19D}"/>
              </a:ext>
            </a:extLst>
          </p:cNvPr>
          <p:cNvSpPr/>
          <p:nvPr/>
        </p:nvSpPr>
        <p:spPr>
          <a:xfrm>
            <a:off x="474596" y="4297912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3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E369BD0-1249-4636-BFFF-85A90B97E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4876" y="1339436"/>
            <a:ext cx="7227394" cy="530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18396" y="2965164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397" y="1834868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8066" y="297908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지역별 전기차 충전소 현황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434" y="1977462"/>
            <a:ext cx="333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설치시도명 </a:t>
            </a:r>
            <a:endParaRPr lang="en-US" altLang="ko-KR" sz="2000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열 값 변경</a:t>
            </a:r>
            <a:endParaRPr lang="en-US" altLang="ko-KR" sz="2000" dirty="0"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4067" y="3147691"/>
            <a:ext cx="310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급속</a:t>
            </a:r>
            <a:r>
              <a:rPr lang="en-US" altLang="ko-KR" dirty="0">
                <a:latin typeface="+mj-lt"/>
                <a:ea typeface="나눔스퀘어_ac ExtraBold" panose="020B0600000101010101" pitchFamily="50" charset="-127"/>
              </a:rPr>
              <a:t>/</a:t>
            </a:r>
            <a:r>
              <a:rPr lang="ko-KR" altLang="en-US" dirty="0" err="1">
                <a:latin typeface="+mj-lt"/>
                <a:ea typeface="나눔스퀘어_ac ExtraBold" panose="020B0600000101010101" pitchFamily="50" charset="-127"/>
              </a:rPr>
              <a:t>완속충전기대수</a:t>
            </a:r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 </a:t>
            </a:r>
            <a:endParaRPr lang="en-US" altLang="ko-KR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열의 </a:t>
            </a:r>
            <a:r>
              <a:rPr lang="ko-KR" altLang="en-US" dirty="0" err="1">
                <a:latin typeface="+mj-lt"/>
                <a:ea typeface="나눔스퀘어_ac ExtraBold" panose="020B0600000101010101" pitchFamily="50" charset="-127"/>
              </a:rPr>
              <a:t>결측치</a:t>
            </a:r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 처리</a:t>
            </a:r>
          </a:p>
        </p:txBody>
      </p:sp>
      <p:sp>
        <p:nvSpPr>
          <p:cNvPr id="16" name="타원 15"/>
          <p:cNvSpPr/>
          <p:nvPr/>
        </p:nvSpPr>
        <p:spPr>
          <a:xfrm>
            <a:off x="335300" y="1972390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38679" y="3093887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85021" y="2023353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1488" y="3159395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82424" y="237125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75E4B0-9F51-4B8E-BB91-A28E03A55D31}"/>
              </a:ext>
            </a:extLst>
          </p:cNvPr>
          <p:cNvSpPr/>
          <p:nvPr/>
        </p:nvSpPr>
        <p:spPr>
          <a:xfrm>
            <a:off x="91504" y="4103681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FE2F51-0B85-460F-928F-694197888E84}"/>
              </a:ext>
            </a:extLst>
          </p:cNvPr>
          <p:cNvSpPr txBox="1"/>
          <p:nvPr/>
        </p:nvSpPr>
        <p:spPr>
          <a:xfrm>
            <a:off x="671124" y="4267402"/>
            <a:ext cx="3103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지역별 충전소 현황 </a:t>
            </a:r>
            <a:endParaRPr lang="en-US" altLang="ko-KR" sz="2000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그래프 그리기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767361C-BEBE-4E32-A01C-00981F6D17A4}"/>
              </a:ext>
            </a:extLst>
          </p:cNvPr>
          <p:cNvSpPr/>
          <p:nvPr/>
        </p:nvSpPr>
        <p:spPr>
          <a:xfrm>
            <a:off x="311787" y="4232404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53E7E6-5385-4DAB-A899-50223355F19D}"/>
              </a:ext>
            </a:extLst>
          </p:cNvPr>
          <p:cNvSpPr/>
          <p:nvPr/>
        </p:nvSpPr>
        <p:spPr>
          <a:xfrm>
            <a:off x="474596" y="4297912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3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FC2E04-9752-4660-8207-D0D35A3F3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746" y="996565"/>
            <a:ext cx="7172325" cy="5372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B83CB5-4BC6-4C9C-9776-A8AF87202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237" y="996565"/>
            <a:ext cx="7096125" cy="5324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36C2CD-9355-46C0-9120-655887D1E493}"/>
              </a:ext>
            </a:extLst>
          </p:cNvPr>
          <p:cNvSpPr txBox="1"/>
          <p:nvPr/>
        </p:nvSpPr>
        <p:spPr>
          <a:xfrm>
            <a:off x="155272" y="5428220"/>
            <a:ext cx="4289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모두 경기</a:t>
            </a:r>
            <a:r>
              <a:rPr lang="en-US" altLang="ko-KR" dirty="0"/>
              <a:t>, </a:t>
            </a:r>
            <a:r>
              <a:rPr lang="ko-KR" altLang="en-US" dirty="0"/>
              <a:t>서울</a:t>
            </a:r>
            <a:r>
              <a:rPr lang="en-US" altLang="ko-KR" dirty="0"/>
              <a:t>, </a:t>
            </a:r>
            <a:r>
              <a:rPr lang="ko-KR" altLang="en-US" dirty="0"/>
              <a:t>제주</a:t>
            </a:r>
            <a:r>
              <a:rPr lang="en-US" altLang="ko-KR" dirty="0"/>
              <a:t>, </a:t>
            </a:r>
            <a:r>
              <a:rPr lang="ko-KR" altLang="en-US" dirty="0"/>
              <a:t>충남</a:t>
            </a:r>
            <a:r>
              <a:rPr lang="en-US" altLang="ko-KR" dirty="0"/>
              <a:t>, …</a:t>
            </a:r>
            <a:r>
              <a:rPr lang="ko-KR" altLang="en-US" dirty="0"/>
              <a:t>순임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충전기가 비교적 많은 지역에서 </a:t>
            </a:r>
            <a:endParaRPr lang="en-US" altLang="ko-KR" dirty="0"/>
          </a:p>
          <a:p>
            <a:r>
              <a:rPr lang="ko-KR" altLang="en-US" dirty="0" err="1"/>
              <a:t>완속충전기가</a:t>
            </a:r>
            <a:r>
              <a:rPr lang="ko-KR" altLang="en-US" dirty="0"/>
              <a:t> 더 많음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68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18396" y="2965164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397" y="1834868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8066" y="297908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지역별 전기차 등록 수 대비 전기차 충전소 현황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7640" y="2084394"/>
            <a:ext cx="3333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데이터프레임 통합</a:t>
            </a:r>
            <a:endParaRPr lang="en-US" altLang="ko-KR" sz="2000" dirty="0"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820" y="3085532"/>
            <a:ext cx="310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전기차 등록 대비 </a:t>
            </a:r>
            <a:endParaRPr lang="en-US" altLang="ko-KR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충전기 대수 비율 조사</a:t>
            </a:r>
          </a:p>
        </p:txBody>
      </p:sp>
      <p:sp>
        <p:nvSpPr>
          <p:cNvPr id="16" name="타원 15"/>
          <p:cNvSpPr/>
          <p:nvPr/>
        </p:nvSpPr>
        <p:spPr>
          <a:xfrm>
            <a:off x="335300" y="1972390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38679" y="3093887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85021" y="2023353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1488" y="3159395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82424" y="237125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75E4B0-9F51-4B8E-BB91-A28E03A55D31}"/>
              </a:ext>
            </a:extLst>
          </p:cNvPr>
          <p:cNvSpPr/>
          <p:nvPr/>
        </p:nvSpPr>
        <p:spPr>
          <a:xfrm>
            <a:off x="91504" y="4103681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FE2F51-0B85-460F-928F-694197888E84}"/>
              </a:ext>
            </a:extLst>
          </p:cNvPr>
          <p:cNvSpPr txBox="1"/>
          <p:nvPr/>
        </p:nvSpPr>
        <p:spPr>
          <a:xfrm>
            <a:off x="671124" y="4267402"/>
            <a:ext cx="3103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지역별</a:t>
            </a:r>
            <a:r>
              <a:rPr lang="en-US" altLang="ko-KR" sz="2000" dirty="0">
                <a:latin typeface="+mj-lt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그래프 </a:t>
            </a:r>
            <a:endParaRPr lang="en-US" altLang="ko-KR" sz="2000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그리기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767361C-BEBE-4E32-A01C-00981F6D17A4}"/>
              </a:ext>
            </a:extLst>
          </p:cNvPr>
          <p:cNvSpPr/>
          <p:nvPr/>
        </p:nvSpPr>
        <p:spPr>
          <a:xfrm>
            <a:off x="311787" y="4232404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53E7E6-5385-4DAB-A899-50223355F19D}"/>
              </a:ext>
            </a:extLst>
          </p:cNvPr>
          <p:cNvSpPr/>
          <p:nvPr/>
        </p:nvSpPr>
        <p:spPr>
          <a:xfrm>
            <a:off x="474596" y="4297912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3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3888EB-A62A-4B88-89D9-D4099228A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876" y="652660"/>
            <a:ext cx="6486525" cy="6267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4A8BA3-5AB3-4C04-A8C9-32ACA5D11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875" y="748455"/>
            <a:ext cx="7010400" cy="5562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248BC15-6471-4F30-82E8-6ACA4301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483" y="784076"/>
            <a:ext cx="6924675" cy="53911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81D03C7-9FBF-4BF6-B0F4-73E18FF01D32}"/>
              </a:ext>
            </a:extLst>
          </p:cNvPr>
          <p:cNvSpPr txBox="1"/>
          <p:nvPr/>
        </p:nvSpPr>
        <p:spPr>
          <a:xfrm>
            <a:off x="311787" y="5380696"/>
            <a:ext cx="396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/>
              </a:rPr>
              <a:t>경기나 서울</a:t>
            </a:r>
            <a:r>
              <a:rPr lang="en-US" altLang="ko-KR" dirty="0">
                <a:latin typeface="나눔스퀘어"/>
              </a:rPr>
              <a:t>, </a:t>
            </a:r>
            <a:r>
              <a:rPr lang="ko-KR" altLang="en-US" dirty="0">
                <a:latin typeface="나눔스퀘어"/>
              </a:rPr>
              <a:t>제주는 </a:t>
            </a:r>
            <a:endParaRPr lang="en-US" altLang="ko-KR" dirty="0">
              <a:latin typeface="나눔스퀘어"/>
            </a:endParaRPr>
          </a:p>
          <a:p>
            <a:pPr algn="ctr"/>
            <a:r>
              <a:rPr lang="ko-KR" altLang="en-US" dirty="0">
                <a:latin typeface="나눔스퀘어"/>
              </a:rPr>
              <a:t>급속충전기대수가 높았지만 </a:t>
            </a:r>
            <a:endParaRPr lang="en-US" altLang="ko-KR" dirty="0">
              <a:latin typeface="나눔스퀘어"/>
            </a:endParaRPr>
          </a:p>
          <a:p>
            <a:pPr algn="ctr"/>
            <a:r>
              <a:rPr lang="ko-KR" altLang="en-US" dirty="0">
                <a:latin typeface="나눔스퀘어"/>
              </a:rPr>
              <a:t>그 전기차 등록 수를 따라가지 못함</a:t>
            </a:r>
          </a:p>
        </p:txBody>
      </p:sp>
    </p:spTree>
    <p:extLst>
      <p:ext uri="{BB962C8B-B14F-4D97-AF65-F5344CB8AC3E}">
        <p14:creationId xmlns:p14="http://schemas.microsoft.com/office/powerpoint/2010/main" val="236234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A0F8B5BC-6A87-4067-8201-27869816E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461" y="3093887"/>
            <a:ext cx="4291597" cy="130344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18396" y="2965164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397" y="1834868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8066" y="297908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latin typeface="+mj-lt"/>
                <a:ea typeface="나눔스퀘어_ac ExtraBold" panose="020B0600000101010101" pitchFamily="50" charset="-127"/>
              </a:rPr>
              <a:t>모델별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 충전방식에 따른 사용할 수 있는 충전소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7640" y="2084394"/>
            <a:ext cx="3333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충전방식 종류 확인</a:t>
            </a:r>
            <a:endParaRPr lang="en-US" altLang="ko-KR" sz="2000" dirty="0"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797" y="3043801"/>
            <a:ext cx="3103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j-lt"/>
                <a:ea typeface="나눔스퀘어_ac ExtraBold" panose="020B0600000101010101" pitchFamily="50" charset="-127"/>
              </a:rPr>
              <a:t>전기차 충전소 데이터에서 </a:t>
            </a:r>
            <a:endParaRPr lang="en-US" altLang="ko-KR" sz="1600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+mj-lt"/>
                <a:ea typeface="나눔스퀘어_ac ExtraBold" panose="020B0600000101010101" pitchFamily="50" charset="-127"/>
              </a:rPr>
              <a:t>충전타입별 사용할 수 있는 </a:t>
            </a:r>
            <a:endParaRPr lang="en-US" altLang="ko-KR" sz="1600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+mj-lt"/>
                <a:ea typeface="나눔스퀘어_ac ExtraBold" panose="020B0600000101010101" pitchFamily="50" charset="-127"/>
              </a:rPr>
              <a:t>충전소 개수 구하기</a:t>
            </a:r>
          </a:p>
        </p:txBody>
      </p:sp>
      <p:sp>
        <p:nvSpPr>
          <p:cNvPr id="16" name="타원 15"/>
          <p:cNvSpPr/>
          <p:nvPr/>
        </p:nvSpPr>
        <p:spPr>
          <a:xfrm>
            <a:off x="218759" y="1972390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22138" y="3093887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8480" y="2023353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4947" y="3159395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82424" y="237125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75E4B0-9F51-4B8E-BB91-A28E03A55D31}"/>
              </a:ext>
            </a:extLst>
          </p:cNvPr>
          <p:cNvSpPr/>
          <p:nvPr/>
        </p:nvSpPr>
        <p:spPr>
          <a:xfrm>
            <a:off x="91504" y="4103681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767361C-BEBE-4E32-A01C-00981F6D17A4}"/>
              </a:ext>
            </a:extLst>
          </p:cNvPr>
          <p:cNvSpPr/>
          <p:nvPr/>
        </p:nvSpPr>
        <p:spPr>
          <a:xfrm>
            <a:off x="195246" y="4232404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53E7E6-5385-4DAB-A899-50223355F19D}"/>
              </a:ext>
            </a:extLst>
          </p:cNvPr>
          <p:cNvSpPr/>
          <p:nvPr/>
        </p:nvSpPr>
        <p:spPr>
          <a:xfrm>
            <a:off x="358055" y="4297912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3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665D0E-ED1F-4466-AACF-0CA82F571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612" y="887617"/>
            <a:ext cx="7993065" cy="21695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A47E9B5-F398-4A9B-AC39-4858CDC7B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060" y="3057163"/>
            <a:ext cx="4010401" cy="149315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A3F1020-F099-4953-BAB8-73E1E7317F87}"/>
              </a:ext>
            </a:extLst>
          </p:cNvPr>
          <p:cNvSpPr txBox="1"/>
          <p:nvPr/>
        </p:nvSpPr>
        <p:spPr>
          <a:xfrm>
            <a:off x="537640" y="4278571"/>
            <a:ext cx="310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전기차 모델 데이터에</a:t>
            </a:r>
            <a:endParaRPr lang="en-US" altLang="ko-KR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>
                <a:latin typeface="+mj-lt"/>
                <a:ea typeface="나눔스퀘어_ac ExtraBold" panose="020B0600000101010101" pitchFamily="50" charset="-127"/>
              </a:rPr>
              <a:t>‘</a:t>
            </a:r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충전소 개수</a:t>
            </a:r>
            <a:r>
              <a:rPr lang="en-US" altLang="ko-KR" dirty="0">
                <a:latin typeface="+mj-lt"/>
                <a:ea typeface="나눔스퀘어_ac ExtraBold" panose="020B0600000101010101" pitchFamily="50" charset="-127"/>
              </a:rPr>
              <a:t>‘ </a:t>
            </a:r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열 추가</a:t>
            </a:r>
          </a:p>
        </p:txBody>
      </p:sp>
    </p:spTree>
    <p:extLst>
      <p:ext uri="{BB962C8B-B14F-4D97-AF65-F5344CB8AC3E}">
        <p14:creationId xmlns:p14="http://schemas.microsoft.com/office/powerpoint/2010/main" val="83510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18396" y="2965164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397" y="1834868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8066" y="297908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latin typeface="+mj-lt"/>
                <a:ea typeface="나눔스퀘어_ac ExtraBold" panose="020B0600000101010101" pitchFamily="50" charset="-127"/>
              </a:rPr>
              <a:t>모델별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 충전방식에 따른 사용할 수 있는 충전소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7640" y="2084394"/>
            <a:ext cx="3333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lt"/>
                <a:ea typeface="나눔스퀘어_ac ExtraBold" panose="020B0600000101010101" pitchFamily="50" charset="-127"/>
              </a:rPr>
              <a:t>충전방식 종류 확인</a:t>
            </a:r>
            <a:endParaRPr lang="en-US" altLang="ko-KR" sz="2000" dirty="0"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797" y="3043801"/>
            <a:ext cx="3103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j-lt"/>
                <a:ea typeface="나눔스퀘어_ac ExtraBold" panose="020B0600000101010101" pitchFamily="50" charset="-127"/>
              </a:rPr>
              <a:t>전기차 충전소 데이터에서 </a:t>
            </a:r>
            <a:endParaRPr lang="en-US" altLang="ko-KR" sz="1600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+mj-lt"/>
                <a:ea typeface="나눔스퀘어_ac ExtraBold" panose="020B0600000101010101" pitchFamily="50" charset="-127"/>
              </a:rPr>
              <a:t>충전타입별 사용할 수 있는 </a:t>
            </a:r>
            <a:endParaRPr lang="en-US" altLang="ko-KR" sz="1600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+mj-lt"/>
                <a:ea typeface="나눔스퀘어_ac ExtraBold" panose="020B0600000101010101" pitchFamily="50" charset="-127"/>
              </a:rPr>
              <a:t>충전소 개수 구하기</a:t>
            </a:r>
          </a:p>
        </p:txBody>
      </p:sp>
      <p:sp>
        <p:nvSpPr>
          <p:cNvPr id="16" name="타원 15"/>
          <p:cNvSpPr/>
          <p:nvPr/>
        </p:nvSpPr>
        <p:spPr>
          <a:xfrm>
            <a:off x="218759" y="1972390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22138" y="3093887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8480" y="2023353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4947" y="3159395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82424" y="237125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75E4B0-9F51-4B8E-BB91-A28E03A55D31}"/>
              </a:ext>
            </a:extLst>
          </p:cNvPr>
          <p:cNvSpPr/>
          <p:nvPr/>
        </p:nvSpPr>
        <p:spPr>
          <a:xfrm>
            <a:off x="91504" y="4103681"/>
            <a:ext cx="3262313" cy="98005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FE2F51-0B85-460F-928F-694197888E84}"/>
              </a:ext>
            </a:extLst>
          </p:cNvPr>
          <p:cNvSpPr txBox="1"/>
          <p:nvPr/>
        </p:nvSpPr>
        <p:spPr>
          <a:xfrm>
            <a:off x="537640" y="4278571"/>
            <a:ext cx="310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전기차 모델 데이터에</a:t>
            </a:r>
            <a:endParaRPr lang="en-US" altLang="ko-KR" dirty="0">
              <a:latin typeface="+mj-lt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>
                <a:latin typeface="+mj-lt"/>
                <a:ea typeface="나눔스퀘어_ac ExtraBold" panose="020B0600000101010101" pitchFamily="50" charset="-127"/>
              </a:rPr>
              <a:t>‘</a:t>
            </a:r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충전소개수</a:t>
            </a:r>
            <a:r>
              <a:rPr lang="en-US" altLang="ko-KR" dirty="0">
                <a:latin typeface="+mj-lt"/>
                <a:ea typeface="나눔스퀘어_ac ExtraBold" panose="020B0600000101010101" pitchFamily="50" charset="-127"/>
              </a:rPr>
              <a:t>‘ </a:t>
            </a:r>
            <a:r>
              <a:rPr lang="ko-KR" altLang="en-US" dirty="0">
                <a:latin typeface="+mj-lt"/>
                <a:ea typeface="나눔스퀘어_ac ExtraBold" panose="020B0600000101010101" pitchFamily="50" charset="-127"/>
              </a:rPr>
              <a:t>열 추가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767361C-BEBE-4E32-A01C-00981F6D17A4}"/>
              </a:ext>
            </a:extLst>
          </p:cNvPr>
          <p:cNvSpPr/>
          <p:nvPr/>
        </p:nvSpPr>
        <p:spPr>
          <a:xfrm>
            <a:off x="195246" y="4232404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53E7E6-5385-4DAB-A899-50223355F19D}"/>
              </a:ext>
            </a:extLst>
          </p:cNvPr>
          <p:cNvSpPr/>
          <p:nvPr/>
        </p:nvSpPr>
        <p:spPr>
          <a:xfrm>
            <a:off x="358055" y="4297912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3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0ADB194-D7AA-4134-B1DF-E8C5E677B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818" y="899911"/>
            <a:ext cx="8719786" cy="14954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FF6BFD8-ECF4-4C93-ADC5-2A2DD0A82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817" y="2430334"/>
            <a:ext cx="8838183" cy="1285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E9A6872-82FD-43CA-80A9-3E55730B8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437" y="690460"/>
            <a:ext cx="6678663" cy="616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0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432</Words>
  <Application>Microsoft Office PowerPoint</Application>
  <PresentationFormat>와이드스크린</PresentationFormat>
  <Paragraphs>132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나눔스퀘어</vt:lpstr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아람</dc:creator>
  <cp:lastModifiedBy>정소윤</cp:lastModifiedBy>
  <cp:revision>33</cp:revision>
  <dcterms:created xsi:type="dcterms:W3CDTF">2020-12-07T09:42:18Z</dcterms:created>
  <dcterms:modified xsi:type="dcterms:W3CDTF">2021-06-25T03:06:41Z</dcterms:modified>
</cp:coreProperties>
</file>