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4"/>
  </p:notesMasterIdLst>
  <p:handoutMasterIdLst>
    <p:handoutMasterId r:id="rId9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나눔고딕"/>
        <a:ea typeface="나눔고딕"/>
        <a:cs typeface="나눔고딕"/>
        <a:sym typeface="나눔고딕"/>
      </a:defRPr>
    </a:lvl1pPr>
    <a:lvl2pPr marL="0" marR="0" indent="2286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나눔고딕"/>
        <a:ea typeface="나눔고딕"/>
        <a:cs typeface="나눔고딕"/>
        <a:sym typeface="나눔고딕"/>
      </a:defRPr>
    </a:lvl2pPr>
    <a:lvl3pPr marL="0" marR="0" indent="4572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나눔고딕"/>
        <a:ea typeface="나눔고딕"/>
        <a:cs typeface="나눔고딕"/>
        <a:sym typeface="나눔고딕"/>
      </a:defRPr>
    </a:lvl3pPr>
    <a:lvl4pPr marL="0" marR="0" indent="6858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나눔고딕"/>
        <a:ea typeface="나눔고딕"/>
        <a:cs typeface="나눔고딕"/>
        <a:sym typeface="나눔고딕"/>
      </a:defRPr>
    </a:lvl4pPr>
    <a:lvl5pPr marL="0" marR="0" indent="9144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나눔고딕"/>
        <a:ea typeface="나눔고딕"/>
        <a:cs typeface="나눔고딕"/>
        <a:sym typeface="나눔고딕"/>
      </a:defRPr>
    </a:lvl5pPr>
    <a:lvl6pPr marL="0" marR="0" indent="11430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나눔고딕"/>
        <a:ea typeface="나눔고딕"/>
        <a:cs typeface="나눔고딕"/>
        <a:sym typeface="나눔고딕"/>
      </a:defRPr>
    </a:lvl6pPr>
    <a:lvl7pPr marL="0" marR="0" indent="13716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나눔고딕"/>
        <a:ea typeface="나눔고딕"/>
        <a:cs typeface="나눔고딕"/>
        <a:sym typeface="나눔고딕"/>
      </a:defRPr>
    </a:lvl7pPr>
    <a:lvl8pPr marL="0" marR="0" indent="16002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나눔고딕"/>
        <a:ea typeface="나눔고딕"/>
        <a:cs typeface="나눔고딕"/>
        <a:sym typeface="나눔고딕"/>
      </a:defRPr>
    </a:lvl8pPr>
    <a:lvl9pPr marL="0" marR="0" indent="18288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나눔고딕"/>
        <a:ea typeface="나눔고딕"/>
        <a:cs typeface="나눔고딕"/>
        <a:sym typeface="나눔고딕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DC2D7-11D6-480B-AC06-616F7E15669C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C76B7-4032-4277-ACE2-E48E1E442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285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>
                <a:latin typeface="나눔고딕"/>
                <a:ea typeface="나눔고딕"/>
                <a:cs typeface="나눔고딕"/>
                <a:sym typeface="나눔고딕"/>
              </a:defRPr>
            </a:lvl1pPr>
            <a:lvl2pPr marL="0" indent="0" algn="ctr">
              <a:spcBef>
                <a:spcPts val="0"/>
              </a:spcBef>
              <a:buSzTx/>
              <a:buNone/>
              <a:defRPr sz="5200"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indent="0" algn="ctr">
              <a:spcBef>
                <a:spcPts val="0"/>
              </a:spcBef>
              <a:buSzTx/>
              <a:buNone/>
              <a:defRPr sz="5200"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indent="0" algn="ctr">
              <a:spcBef>
                <a:spcPts val="0"/>
              </a:spcBef>
              <a:buSzTx/>
              <a:buNone/>
              <a:defRPr sz="5200"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indent="0" algn="ctr">
              <a:spcBef>
                <a:spcPts val="0"/>
              </a:spcBef>
              <a:buSzTx/>
              <a:buNone/>
              <a:defRPr sz="5200">
                <a:latin typeface="나눔고딕"/>
                <a:ea typeface="나눔고딕"/>
                <a:cs typeface="나눔고딕"/>
                <a:sym typeface="나눔고딕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1712269" y="0"/>
            <a:ext cx="20959463" cy="139838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21"/>
          </p:nvPr>
        </p:nvSpPr>
        <p:spPr>
          <a:xfrm>
            <a:off x="5329062" y="406546"/>
            <a:ext cx="13716003" cy="91487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>
                <a:latin typeface="나눔고딕"/>
                <a:ea typeface="나눔고딕"/>
                <a:cs typeface="나눔고딕"/>
                <a:sym typeface="나눔고딕"/>
              </a:defRPr>
            </a:lvl1pPr>
            <a:lvl2pPr marL="0" indent="0" algn="ctr">
              <a:spcBef>
                <a:spcPts val="0"/>
              </a:spcBef>
              <a:buSzTx/>
              <a:buNone/>
              <a:defRPr sz="5200"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indent="0" algn="ctr">
              <a:spcBef>
                <a:spcPts val="0"/>
              </a:spcBef>
              <a:buSzTx/>
              <a:buNone/>
              <a:defRPr sz="5200"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indent="0" algn="ctr">
              <a:spcBef>
                <a:spcPts val="0"/>
              </a:spcBef>
              <a:buSzTx/>
              <a:buNone/>
              <a:defRPr sz="5200"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indent="0" algn="ctr">
              <a:spcBef>
                <a:spcPts val="0"/>
              </a:spcBef>
              <a:buSzTx/>
              <a:buNone/>
              <a:defRPr sz="5200">
                <a:latin typeface="나눔고딕"/>
                <a:ea typeface="나눔고딕"/>
                <a:cs typeface="나눔고딕"/>
                <a:sym typeface="나눔고딕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6231433" y="863203"/>
            <a:ext cx="17439681" cy="116264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>
                <a:latin typeface="나눔고딕"/>
                <a:ea typeface="나눔고딕"/>
                <a:cs typeface="나눔고딕"/>
                <a:sym typeface="나눔고딕"/>
              </a:defRPr>
            </a:lvl1pPr>
            <a:lvl2pPr marL="0" indent="0" algn="ctr">
              <a:spcBef>
                <a:spcPts val="0"/>
              </a:spcBef>
              <a:buSzTx/>
              <a:buNone/>
              <a:defRPr sz="5200"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indent="0" algn="ctr">
              <a:spcBef>
                <a:spcPts val="0"/>
              </a:spcBef>
              <a:buSzTx/>
              <a:buNone/>
              <a:defRPr sz="5200"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indent="0" algn="ctr">
              <a:spcBef>
                <a:spcPts val="0"/>
              </a:spcBef>
              <a:buSzTx/>
              <a:buNone/>
              <a:defRPr sz="5200"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indent="0" algn="ctr">
              <a:spcBef>
                <a:spcPts val="0"/>
              </a:spcBef>
              <a:buSzTx/>
              <a:buNone/>
              <a:defRPr sz="5200">
                <a:latin typeface="나눔고딕"/>
                <a:ea typeface="나눔고딕"/>
                <a:cs typeface="나눔고딕"/>
                <a:sym typeface="나눔고딕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나눔고딕"/>
                <a:ea typeface="나눔고딕"/>
                <a:cs typeface="나눔고딕"/>
                <a:sym typeface="나눔고딕"/>
              </a:defRPr>
            </a:lvl1pPr>
            <a:lvl2pPr>
              <a:defRPr>
                <a:latin typeface="나눔고딕"/>
                <a:ea typeface="나눔고딕"/>
                <a:cs typeface="나눔고딕"/>
                <a:sym typeface="나눔고딕"/>
              </a:defRPr>
            </a:lvl2pPr>
            <a:lvl3pPr>
              <a:defRPr>
                <a:latin typeface="나눔고딕"/>
                <a:ea typeface="나눔고딕"/>
                <a:cs typeface="나눔고딕"/>
                <a:sym typeface="나눔고딕"/>
              </a:defRPr>
            </a:lvl3pPr>
            <a:lvl4pPr>
              <a:defRPr>
                <a:latin typeface="나눔고딕"/>
                <a:ea typeface="나눔고딕"/>
                <a:cs typeface="나눔고딕"/>
                <a:sym typeface="나눔고딕"/>
              </a:defRPr>
            </a:lvl4pPr>
            <a:lvl5pPr>
              <a:defRPr>
                <a:latin typeface="나눔고딕"/>
                <a:ea typeface="나눔고딕"/>
                <a:cs typeface="나눔고딕"/>
                <a:sym typeface="나눔고딕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21"/>
          </p:nvPr>
        </p:nvSpPr>
        <p:spPr>
          <a:xfrm>
            <a:off x="8794253" y="3637358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>
                <a:latin typeface="나눔고딕"/>
                <a:ea typeface="나눔고딕"/>
                <a:cs typeface="나눔고딕"/>
                <a:sym typeface="나눔고딕"/>
              </a:defRPr>
            </a:lvl1pPr>
            <a:lvl2pPr marL="808264" indent="-465364">
              <a:spcBef>
                <a:spcPts val="4500"/>
              </a:spcBef>
              <a:defRPr sz="3800">
                <a:latin typeface="나눔고딕"/>
                <a:ea typeface="나눔고딕"/>
                <a:cs typeface="나눔고딕"/>
                <a:sym typeface="나눔고딕"/>
              </a:defRPr>
            </a:lvl2pPr>
            <a:lvl3pPr marL="1151164" indent="-465364">
              <a:spcBef>
                <a:spcPts val="4500"/>
              </a:spcBef>
              <a:defRPr sz="3800">
                <a:latin typeface="나눔고딕"/>
                <a:ea typeface="나눔고딕"/>
                <a:cs typeface="나눔고딕"/>
                <a:sym typeface="나눔고딕"/>
              </a:defRPr>
            </a:lvl3pPr>
            <a:lvl4pPr marL="1494064" indent="-465364">
              <a:spcBef>
                <a:spcPts val="4500"/>
              </a:spcBef>
              <a:defRPr sz="3800">
                <a:latin typeface="나눔고딕"/>
                <a:ea typeface="나눔고딕"/>
                <a:cs typeface="나눔고딕"/>
                <a:sym typeface="나눔고딕"/>
              </a:defRPr>
            </a:lvl4pPr>
            <a:lvl5pPr marL="1836964" indent="-465364">
              <a:spcBef>
                <a:spcPts val="4500"/>
              </a:spcBef>
              <a:defRPr sz="3800">
                <a:latin typeface="나눔고딕"/>
                <a:ea typeface="나눔고딕"/>
                <a:cs typeface="나눔고딕"/>
                <a:sym typeface="나눔고딕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/>
                <a:ea typeface="나눔고딕"/>
                <a:cs typeface="나눔고딕"/>
                <a:sym typeface="나눔고딕"/>
              </a:defRPr>
            </a:lvl1pPr>
            <a:lvl2pPr>
              <a:defRPr>
                <a:latin typeface="나눔고딕"/>
                <a:ea typeface="나눔고딕"/>
                <a:cs typeface="나눔고딕"/>
                <a:sym typeface="나눔고딕"/>
              </a:defRPr>
            </a:lvl2pPr>
            <a:lvl3pPr>
              <a:defRPr>
                <a:latin typeface="나눔고딕"/>
                <a:ea typeface="나눔고딕"/>
                <a:cs typeface="나눔고딕"/>
                <a:sym typeface="나눔고딕"/>
              </a:defRPr>
            </a:lvl3pPr>
            <a:lvl4pPr>
              <a:defRPr>
                <a:latin typeface="나눔고딕"/>
                <a:ea typeface="나눔고딕"/>
                <a:cs typeface="나눔고딕"/>
                <a:sym typeface="나눔고딕"/>
              </a:defRPr>
            </a:lvl4pPr>
            <a:lvl5pPr>
              <a:defRPr>
                <a:latin typeface="나눔고딕"/>
                <a:ea typeface="나눔고딕"/>
                <a:cs typeface="나눔고딕"/>
                <a:sym typeface="나눔고딕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12442031" y="7072312"/>
            <a:ext cx="8514489" cy="56792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12192000" y="1250156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291704" y="1250156"/>
            <a:ext cx="16850320" cy="112335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 algn="ctr">
              <a:defRPr sz="22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Rectangle 18"/>
          <p:cNvSpPr>
            <a:spLocks noChangeArrowheads="1"/>
          </p:cNvSpPr>
          <p:nvPr userDrawn="1"/>
        </p:nvSpPr>
        <p:spPr bwMode="auto">
          <a:xfrm>
            <a:off x="22517100" y="12834257"/>
            <a:ext cx="1464121" cy="56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28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2800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/91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1pPr>
      <a:lvl2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cloudstudying-kr/JavaPlz/blob/master/src/part1/ch06/ex6_1/Ex6_1.java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udstudying-kr/JavaPlz/blob/master/src/part1/ch06/ex6_2/Ex6_2.java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udstudying-kr/JavaPlz/blob/master/src/part1/ch06/ex6_3/Ex6_3.java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udstudying-kr/JavaPlz/blob/master/src/part1/ch06/ex6_4/Ex6_4.java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udstudying-kr/JavaPlz/blob/master/src/part1/ch06/ex6_5/Ex6_5.java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cloudstudying-kr/JavaPlz/blob/master/src/part1/ch06/ex6_6/ArrayToParameter.java" TargetMode="External"/><Relationship Id="rId4" Type="http://schemas.openxmlformats.org/officeDocument/2006/relationships/image" Target="../media/image4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cloudstudying-kr/JavaPlz/blob/master/src/part1/ch06/ex6_7/Ex6_7.java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udstudying-kr/JavaPlz/blob/master/src/part1/ch06/ex6_8/Ex6_8.java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71948" y="293641"/>
            <a:ext cx="4242663" cy="7235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4541" y="1935352"/>
            <a:ext cx="11538579" cy="104722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018429" y="9386682"/>
            <a:ext cx="8637737" cy="219371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직사각형 13"/>
          <p:cNvSpPr/>
          <p:nvPr/>
        </p:nvSpPr>
        <p:spPr>
          <a:xfrm>
            <a:off x="22877585" y="12713677"/>
            <a:ext cx="1237026" cy="72096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나눔고딕"/>
              <a:ea typeface="나눔고딕"/>
              <a:cs typeface="나눔고딕"/>
              <a:sym typeface="나눔고딕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3" name="01 배열 개요"/>
          <p:cNvSpPr txBox="1"/>
          <p:nvPr/>
        </p:nvSpPr>
        <p:spPr>
          <a:xfrm>
            <a:off x="525541" y="231478"/>
            <a:ext cx="352788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01 배열 개요</a:t>
            </a:r>
          </a:p>
        </p:txBody>
      </p:sp>
      <p:sp>
        <p:nvSpPr>
          <p:cNvPr id="312" name="배열의 값은 모두 같은 타입"/>
          <p:cNvSpPr txBox="1"/>
          <p:nvPr/>
        </p:nvSpPr>
        <p:spPr>
          <a:xfrm>
            <a:off x="2910721" y="3380749"/>
            <a:ext cx="714159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/>
            </a:lvl1pPr>
          </a:lstStyle>
          <a:p>
            <a:r>
              <a:t>배열의 값은 모두 같은 타입</a:t>
            </a:r>
          </a:p>
        </p:txBody>
      </p:sp>
      <p:sp>
        <p:nvSpPr>
          <p:cNvPr id="313" name="Ⅲ. 배열의 특징"/>
          <p:cNvSpPr txBox="1"/>
          <p:nvPr/>
        </p:nvSpPr>
        <p:spPr>
          <a:xfrm>
            <a:off x="2275721" y="1983749"/>
            <a:ext cx="4119805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Ⅲ. 배열의 특징</a:t>
            </a:r>
          </a:p>
        </p:txBody>
      </p:sp>
      <p:sp>
        <p:nvSpPr>
          <p:cNvPr id="314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sp>
        <p:nvSpPr>
          <p:cNvPr id="315" name="- 배열에 담긴 데이터는 타입 유형이 같음(서로 다은 타입 X)"/>
          <p:cNvSpPr txBox="1"/>
          <p:nvPr/>
        </p:nvSpPr>
        <p:spPr>
          <a:xfrm>
            <a:off x="3545721" y="4523749"/>
            <a:ext cx="1536814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 b="0"/>
            </a:lvl1pPr>
          </a:lstStyle>
          <a:p>
            <a:r>
              <a:t>- 배열에 담긴 데이터는 타입 유형이 같음(서로 다은 타입 X)</a:t>
            </a:r>
          </a:p>
        </p:txBody>
      </p:sp>
      <p:sp>
        <p:nvSpPr>
          <p:cNvPr id="316" name="- 정수형 배열에는 정숫값, 실수형 배열에는 실숫값만 담겨야 함"/>
          <p:cNvSpPr txBox="1"/>
          <p:nvPr/>
        </p:nvSpPr>
        <p:spPr>
          <a:xfrm>
            <a:off x="3545721" y="5666749"/>
            <a:ext cx="1625267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 b="0"/>
            </a:lvl1pPr>
          </a:lstStyle>
          <a:p>
            <a:r>
              <a:t>- 정수형 배열에는 정숫값, 실수형 배열에는 실숫값만 담겨야 함</a:t>
            </a:r>
          </a:p>
        </p:txBody>
      </p:sp>
      <p:pic>
        <p:nvPicPr>
          <p:cNvPr id="31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7200" y="7275051"/>
            <a:ext cx="18389600" cy="5778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0" name="01 배열 개요"/>
          <p:cNvSpPr txBox="1"/>
          <p:nvPr/>
        </p:nvSpPr>
        <p:spPr>
          <a:xfrm>
            <a:off x="525541" y="231478"/>
            <a:ext cx="352788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01 배열 개요</a:t>
            </a:r>
          </a:p>
        </p:txBody>
      </p:sp>
      <p:sp>
        <p:nvSpPr>
          <p:cNvPr id="329" name="배열은 인덱스로 구분"/>
          <p:cNvSpPr txBox="1"/>
          <p:nvPr/>
        </p:nvSpPr>
        <p:spPr>
          <a:xfrm>
            <a:off x="2910721" y="3380749"/>
            <a:ext cx="5654168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/>
            </a:lvl1pPr>
          </a:lstStyle>
          <a:p>
            <a:r>
              <a:t>배열은 인덱스로 구분</a:t>
            </a:r>
          </a:p>
        </p:txBody>
      </p:sp>
      <p:sp>
        <p:nvSpPr>
          <p:cNvPr id="330" name="Ⅲ. 배열의 특징"/>
          <p:cNvSpPr txBox="1"/>
          <p:nvPr/>
        </p:nvSpPr>
        <p:spPr>
          <a:xfrm>
            <a:off x="2275721" y="1983749"/>
            <a:ext cx="4119805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Ⅲ. 배열의 특징</a:t>
            </a:r>
          </a:p>
        </p:txBody>
      </p:sp>
      <p:sp>
        <p:nvSpPr>
          <p:cNvPr id="331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sp>
        <p:nvSpPr>
          <p:cNvPr id="332" name="- 배열 속 데이터는 인덱스로 구분"/>
          <p:cNvSpPr txBox="1"/>
          <p:nvPr/>
        </p:nvSpPr>
        <p:spPr>
          <a:xfrm>
            <a:off x="3545721" y="4523749"/>
            <a:ext cx="867961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 b="0"/>
            </a:lvl1pPr>
          </a:lstStyle>
          <a:p>
            <a:r>
              <a:t>- 배열 속 데이터는 인덱스로 구분</a:t>
            </a:r>
          </a:p>
        </p:txBody>
      </p:sp>
      <p:sp>
        <p:nvSpPr>
          <p:cNvPr id="333" name="- 인덱스(index)란 배열 공간을 번호로 구분한 것으로, 0부터 시작"/>
          <p:cNvSpPr txBox="1"/>
          <p:nvPr/>
        </p:nvSpPr>
        <p:spPr>
          <a:xfrm>
            <a:off x="3545721" y="5666749"/>
            <a:ext cx="16875075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 sz="4800" b="0"/>
            </a:pPr>
            <a:r>
              <a:t>- </a:t>
            </a:r>
            <a:r>
              <a:rPr b="1"/>
              <a:t>인덱스</a:t>
            </a:r>
            <a:r>
              <a:t>(index)란 배열 공간을 번호로 구분한 것으로, 0부터 시작</a:t>
            </a:r>
          </a:p>
        </p:txBody>
      </p:sp>
      <p:pic>
        <p:nvPicPr>
          <p:cNvPr id="3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35563" y="6744198"/>
            <a:ext cx="18389601" cy="2082801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- names 배열에 담긴 3개의 문자열, “Kim”은 0번, “Lee”는 1번, “Park”은…"/>
          <p:cNvSpPr txBox="1"/>
          <p:nvPr/>
        </p:nvSpPr>
        <p:spPr>
          <a:xfrm>
            <a:off x="3545721" y="9311649"/>
            <a:ext cx="18887365" cy="1679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 sz="4800" b="0"/>
            </a:pPr>
            <a:r>
              <a:t>- names 배열에 담긴 3개의 문자열, “Kim”은 0번, “Lee”는 1번, “Park”은 </a:t>
            </a:r>
          </a:p>
          <a:p>
            <a:pPr>
              <a:lnSpc>
                <a:spcPct val="120000"/>
              </a:lnSpc>
              <a:defRPr sz="4800" b="0"/>
            </a:pPr>
            <a:r>
              <a:t>  2번에 위치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8" name="01 배열 개요"/>
          <p:cNvSpPr txBox="1"/>
          <p:nvPr/>
        </p:nvSpPr>
        <p:spPr>
          <a:xfrm>
            <a:off x="525541" y="231478"/>
            <a:ext cx="352788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01 배열 개요</a:t>
            </a:r>
          </a:p>
        </p:txBody>
      </p:sp>
      <p:sp>
        <p:nvSpPr>
          <p:cNvPr id="347" name="배열은 인덱스로 구분"/>
          <p:cNvSpPr txBox="1"/>
          <p:nvPr/>
        </p:nvSpPr>
        <p:spPr>
          <a:xfrm>
            <a:off x="2910721" y="3380749"/>
            <a:ext cx="5654168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/>
            </a:lvl1pPr>
          </a:lstStyle>
          <a:p>
            <a:r>
              <a:t>배열은 인덱스로 구분</a:t>
            </a:r>
          </a:p>
        </p:txBody>
      </p:sp>
      <p:sp>
        <p:nvSpPr>
          <p:cNvPr id="348" name="Ⅲ. 배열의 특징"/>
          <p:cNvSpPr txBox="1"/>
          <p:nvPr/>
        </p:nvSpPr>
        <p:spPr>
          <a:xfrm>
            <a:off x="2275721" y="1983749"/>
            <a:ext cx="4119805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Ⅲ. 배열의 특징</a:t>
            </a:r>
          </a:p>
        </p:txBody>
      </p:sp>
      <p:sp>
        <p:nvSpPr>
          <p:cNvPr id="349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sp>
        <p:nvSpPr>
          <p:cNvPr id="350" name="- 배열 속 데이터는 인덱스로 구분"/>
          <p:cNvSpPr txBox="1"/>
          <p:nvPr/>
        </p:nvSpPr>
        <p:spPr>
          <a:xfrm>
            <a:off x="3545721" y="4523749"/>
            <a:ext cx="867961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 b="0"/>
            </a:lvl1pPr>
          </a:lstStyle>
          <a:p>
            <a:r>
              <a:t>- 배열 속 데이터는 인덱스로 구분</a:t>
            </a:r>
          </a:p>
        </p:txBody>
      </p:sp>
      <p:sp>
        <p:nvSpPr>
          <p:cNvPr id="351" name="- 인덱스(index)란 배열 공간을 번호로 구분한 것으로, 0부터 시작"/>
          <p:cNvSpPr txBox="1"/>
          <p:nvPr/>
        </p:nvSpPr>
        <p:spPr>
          <a:xfrm>
            <a:off x="3545721" y="5666749"/>
            <a:ext cx="16875075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 sz="4800" b="0"/>
            </a:pPr>
            <a:r>
              <a:t>- </a:t>
            </a:r>
            <a:r>
              <a:rPr b="1"/>
              <a:t>인덱스</a:t>
            </a:r>
            <a:r>
              <a:t>(index)란 배열 공간을 번호로 구분한 것으로, 0부터 시작</a:t>
            </a:r>
          </a:p>
        </p:txBody>
      </p:sp>
      <p:pic>
        <p:nvPicPr>
          <p:cNvPr id="35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35563" y="6744198"/>
            <a:ext cx="18389601" cy="20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3006" y="8943020"/>
            <a:ext cx="9637988" cy="46473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6" name="01 배열 개요"/>
          <p:cNvSpPr txBox="1"/>
          <p:nvPr/>
        </p:nvSpPr>
        <p:spPr>
          <a:xfrm>
            <a:off x="525541" y="231478"/>
            <a:ext cx="352788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01 배열 개요</a:t>
            </a:r>
          </a:p>
        </p:txBody>
      </p:sp>
      <p:sp>
        <p:nvSpPr>
          <p:cNvPr id="365" name="배열의 길이는 변하지 않음"/>
          <p:cNvSpPr txBox="1"/>
          <p:nvPr/>
        </p:nvSpPr>
        <p:spPr>
          <a:xfrm>
            <a:off x="2910721" y="3380749"/>
            <a:ext cx="697090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/>
            </a:lvl1pPr>
          </a:lstStyle>
          <a:p>
            <a:r>
              <a:t>배열의 길이는 변하지 않음</a:t>
            </a:r>
          </a:p>
        </p:txBody>
      </p:sp>
      <p:sp>
        <p:nvSpPr>
          <p:cNvPr id="366" name="Ⅲ. 배열의 특징"/>
          <p:cNvSpPr txBox="1"/>
          <p:nvPr/>
        </p:nvSpPr>
        <p:spPr>
          <a:xfrm>
            <a:off x="2275721" y="1983749"/>
            <a:ext cx="4119805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Ⅲ. 배열의 특징</a:t>
            </a:r>
          </a:p>
        </p:txBody>
      </p:sp>
      <p:sp>
        <p:nvSpPr>
          <p:cNvPr id="367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sp>
        <p:nvSpPr>
          <p:cNvPr id="368" name="- 배열은 한번 만들어지면 그 길이가 변하지 않음"/>
          <p:cNvSpPr txBox="1"/>
          <p:nvPr/>
        </p:nvSpPr>
        <p:spPr>
          <a:xfrm>
            <a:off x="3545721" y="4523749"/>
            <a:ext cx="1245913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 b="0"/>
            </a:lvl1pPr>
          </a:lstStyle>
          <a:p>
            <a:r>
              <a:t>- 배열은 한번 만들어지면 그 길이가 변하지 않음</a:t>
            </a:r>
          </a:p>
        </p:txBody>
      </p:sp>
      <p:sp>
        <p:nvSpPr>
          <p:cNvPr id="369" name="- 배열을 4칸 길이로 만들었다면 최대 4개의 데이터까지만 저장할 수 있음"/>
          <p:cNvSpPr txBox="1"/>
          <p:nvPr/>
        </p:nvSpPr>
        <p:spPr>
          <a:xfrm>
            <a:off x="3545721" y="5666749"/>
            <a:ext cx="18867248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 b="0"/>
            </a:lvl1pPr>
          </a:lstStyle>
          <a:p>
            <a:r>
              <a:t>- 배열을 4칸 길이로 만들었다면 최대 4개의 데이터까지만 저장할 수 있음</a:t>
            </a:r>
          </a:p>
        </p:txBody>
      </p:sp>
      <p:pic>
        <p:nvPicPr>
          <p:cNvPr id="3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32977" y="6644649"/>
            <a:ext cx="18389601" cy="1384301"/>
          </a:xfrm>
          <a:prstGeom prst="rect">
            <a:avLst/>
          </a:prstGeom>
          <a:ln w="12700">
            <a:miter lim="400000"/>
          </a:ln>
        </p:spPr>
      </p:pic>
      <p:sp>
        <p:nvSpPr>
          <p:cNvPr id="371" name="- 배열의 길이는 length 키워드를 통해 가져올 수 있음"/>
          <p:cNvSpPr txBox="1"/>
          <p:nvPr/>
        </p:nvSpPr>
        <p:spPr>
          <a:xfrm>
            <a:off x="3545721" y="8587749"/>
            <a:ext cx="13866090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 sz="4800" b="0"/>
            </a:pPr>
            <a:r>
              <a:t>- 배열의 길이는 </a:t>
            </a:r>
            <a:r>
              <a:rPr b="1"/>
              <a:t>length</a:t>
            </a:r>
            <a:r>
              <a:t> 키워드를 통해 가져올 수 있음</a:t>
            </a:r>
          </a:p>
        </p:txBody>
      </p:sp>
      <p:pic>
        <p:nvPicPr>
          <p:cNvPr id="37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32977" y="9575174"/>
            <a:ext cx="18389601" cy="2095501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Rounded Rectangle"/>
          <p:cNvSpPr/>
          <p:nvPr/>
        </p:nvSpPr>
        <p:spPr>
          <a:xfrm>
            <a:off x="3595056" y="12053698"/>
            <a:ext cx="13308932" cy="1222967"/>
          </a:xfrm>
          <a:prstGeom prst="roundRect">
            <a:avLst>
              <a:gd name="adj" fmla="val 15577"/>
            </a:avLst>
          </a:prstGeom>
          <a:solidFill>
            <a:srgbClr val="F2F2F2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2D69BA"/>
                </a:solidFill>
              </a:defRPr>
            </a:pPr>
            <a:endParaRPr/>
          </a:p>
        </p:txBody>
      </p:sp>
      <p:sp>
        <p:nvSpPr>
          <p:cNvPr id="374" name="TIP"/>
          <p:cNvSpPr txBox="1"/>
          <p:nvPr/>
        </p:nvSpPr>
        <p:spPr>
          <a:xfrm>
            <a:off x="4664526" y="12244493"/>
            <a:ext cx="987070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2D69BA"/>
                </a:solidFill>
              </a:defRPr>
            </a:lvl1pPr>
          </a:lstStyle>
          <a:p>
            <a:pPr>
              <a:defRPr b="0">
                <a:solidFill>
                  <a:srgbClr val="333333"/>
                </a:solidFill>
              </a:defRPr>
            </a:pPr>
            <a:r>
              <a:rPr b="1">
                <a:solidFill>
                  <a:srgbClr val="2D69BA"/>
                </a:solidFill>
              </a:rPr>
              <a:t>TIP</a:t>
            </a:r>
          </a:p>
        </p:txBody>
      </p:sp>
      <p:sp>
        <p:nvSpPr>
          <p:cNvPr id="375" name="배열의 길이가 N일때, 인덱스의 범위는 0부터 N-1까지"/>
          <p:cNvSpPr txBox="1"/>
          <p:nvPr/>
        </p:nvSpPr>
        <p:spPr>
          <a:xfrm>
            <a:off x="6067373" y="12333393"/>
            <a:ext cx="10612654" cy="663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 b="0"/>
            </a:lvl1pPr>
          </a:lstStyle>
          <a:p>
            <a:r>
              <a:t>배열의 길이가 N일때, 인덱스의 범위는 0부터 N-1까지</a:t>
            </a:r>
          </a:p>
        </p:txBody>
      </p:sp>
      <p:sp>
        <p:nvSpPr>
          <p:cNvPr id="376" name="💡"/>
          <p:cNvSpPr txBox="1"/>
          <p:nvPr/>
        </p:nvSpPr>
        <p:spPr>
          <a:xfrm>
            <a:off x="3883302" y="12193693"/>
            <a:ext cx="765176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 b="0">
                <a:solidFill>
                  <a:srgbClr val="2D69BA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>
                <a:solidFill>
                  <a:srgbClr val="333333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>
                <a:solidFill>
                  <a:srgbClr val="2D69BA"/>
                </a:solidFill>
                <a:latin typeface="Lucida Grande"/>
                <a:ea typeface="Lucida Grande"/>
                <a:cs typeface="Lucida Grande"/>
                <a:sym typeface="Lucida Grande"/>
              </a:rPr>
              <a:t>💡</a:t>
            </a:r>
          </a:p>
        </p:txBody>
      </p:sp>
      <p:pic>
        <p:nvPicPr>
          <p:cNvPr id="37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507640" y="7952749"/>
            <a:ext cx="11137901" cy="3721101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" grpId="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Rectangle"/>
          <p:cNvSpPr/>
          <p:nvPr/>
        </p:nvSpPr>
        <p:spPr>
          <a:xfrm>
            <a:off x="-5316" y="-16172"/>
            <a:ext cx="11306929" cy="13748344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0" name="CH06…"/>
          <p:cNvSpPr txBox="1"/>
          <p:nvPr/>
        </p:nvSpPr>
        <p:spPr>
          <a:xfrm>
            <a:off x="3063381" y="4408076"/>
            <a:ext cx="4797934" cy="4232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14000">
                <a:solidFill>
                  <a:srgbClr val="FFFFFF"/>
                </a:solidFill>
              </a:defRPr>
            </a:pPr>
            <a:r>
              <a:t>CH06</a:t>
            </a:r>
          </a:p>
          <a:p>
            <a:pPr>
              <a:defRPr sz="14000">
                <a:solidFill>
                  <a:srgbClr val="FFFFFF"/>
                </a:solidFill>
              </a:defRPr>
            </a:pPr>
            <a:r>
              <a:t>배열</a:t>
            </a:r>
          </a:p>
        </p:txBody>
      </p:sp>
      <p:sp>
        <p:nvSpPr>
          <p:cNvPr id="389" name="Rounded Rectangle"/>
          <p:cNvSpPr/>
          <p:nvPr/>
        </p:nvSpPr>
        <p:spPr>
          <a:xfrm>
            <a:off x="12450371" y="5296310"/>
            <a:ext cx="10585989" cy="1363513"/>
          </a:xfrm>
          <a:prstGeom prst="roundRect">
            <a:avLst>
              <a:gd name="adj" fmla="val 13971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2D69BA"/>
                </a:solidFill>
              </a:defRPr>
            </a:pPr>
            <a:endParaRPr/>
          </a:p>
        </p:txBody>
      </p:sp>
      <p:sp>
        <p:nvSpPr>
          <p:cNvPr id="390" name="Rounded Rectangle"/>
          <p:cNvSpPr/>
          <p:nvPr/>
        </p:nvSpPr>
        <p:spPr>
          <a:xfrm>
            <a:off x="12450371" y="7056177"/>
            <a:ext cx="10585989" cy="1363513"/>
          </a:xfrm>
          <a:prstGeom prst="roundRect">
            <a:avLst>
              <a:gd name="adj" fmla="val 13971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2D69BA"/>
                </a:solidFill>
              </a:defRPr>
            </a:pPr>
            <a:endParaRPr/>
          </a:p>
        </p:txBody>
      </p:sp>
      <p:sp>
        <p:nvSpPr>
          <p:cNvPr id="391" name="Rounded Rectangle"/>
          <p:cNvSpPr/>
          <p:nvPr/>
        </p:nvSpPr>
        <p:spPr>
          <a:xfrm>
            <a:off x="12450371" y="3536443"/>
            <a:ext cx="10585989" cy="1363513"/>
          </a:xfrm>
          <a:prstGeom prst="roundRect">
            <a:avLst>
              <a:gd name="adj" fmla="val 13971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2D69BA"/>
                </a:solidFill>
              </a:defRPr>
            </a:pPr>
            <a:endParaRPr/>
          </a:p>
        </p:txBody>
      </p:sp>
      <p:sp>
        <p:nvSpPr>
          <p:cNvPr id="392" name="01"/>
          <p:cNvSpPr txBox="1"/>
          <p:nvPr/>
        </p:nvSpPr>
        <p:spPr>
          <a:xfrm>
            <a:off x="12941495" y="3676861"/>
            <a:ext cx="1140689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01</a:t>
            </a:r>
          </a:p>
        </p:txBody>
      </p:sp>
      <p:sp>
        <p:nvSpPr>
          <p:cNvPr id="393" name="02"/>
          <p:cNvSpPr txBox="1"/>
          <p:nvPr/>
        </p:nvSpPr>
        <p:spPr>
          <a:xfrm>
            <a:off x="12941495" y="5436728"/>
            <a:ext cx="1140689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02</a:t>
            </a:r>
          </a:p>
        </p:txBody>
      </p:sp>
      <p:sp>
        <p:nvSpPr>
          <p:cNvPr id="394" name="03"/>
          <p:cNvSpPr txBox="1"/>
          <p:nvPr/>
        </p:nvSpPr>
        <p:spPr>
          <a:xfrm>
            <a:off x="12941495" y="7196596"/>
            <a:ext cx="1140689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03</a:t>
            </a:r>
          </a:p>
        </p:txBody>
      </p:sp>
      <p:sp>
        <p:nvSpPr>
          <p:cNvPr id="395" name="배열 개요"/>
          <p:cNvSpPr txBox="1"/>
          <p:nvPr/>
        </p:nvSpPr>
        <p:spPr>
          <a:xfrm>
            <a:off x="14381866" y="3676861"/>
            <a:ext cx="3439288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배열 개요</a:t>
            </a:r>
          </a:p>
        </p:txBody>
      </p:sp>
      <p:sp>
        <p:nvSpPr>
          <p:cNvPr id="396" name="배열 기초"/>
          <p:cNvSpPr txBox="1"/>
          <p:nvPr/>
        </p:nvSpPr>
        <p:spPr>
          <a:xfrm>
            <a:off x="14381866" y="5436728"/>
            <a:ext cx="3439288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배열 기초</a:t>
            </a:r>
          </a:p>
        </p:txBody>
      </p:sp>
      <p:sp>
        <p:nvSpPr>
          <p:cNvPr id="397" name="배열의 활용"/>
          <p:cNvSpPr txBox="1"/>
          <p:nvPr/>
        </p:nvSpPr>
        <p:spPr>
          <a:xfrm>
            <a:off x="14381866" y="7196596"/>
            <a:ext cx="4203320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배열의 활용</a:t>
            </a:r>
          </a:p>
        </p:txBody>
      </p:sp>
      <p:sp>
        <p:nvSpPr>
          <p:cNvPr id="398" name="Rounded Rectangle"/>
          <p:cNvSpPr/>
          <p:nvPr/>
        </p:nvSpPr>
        <p:spPr>
          <a:xfrm>
            <a:off x="12450371" y="8816044"/>
            <a:ext cx="10585989" cy="1363513"/>
          </a:xfrm>
          <a:prstGeom prst="roundRect">
            <a:avLst>
              <a:gd name="adj" fmla="val 13971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2D69BA"/>
                </a:solidFill>
              </a:defRPr>
            </a:pPr>
            <a:endParaRPr/>
          </a:p>
        </p:txBody>
      </p:sp>
      <p:sp>
        <p:nvSpPr>
          <p:cNvPr id="399" name="04"/>
          <p:cNvSpPr txBox="1"/>
          <p:nvPr/>
        </p:nvSpPr>
        <p:spPr>
          <a:xfrm>
            <a:off x="12941495" y="8956463"/>
            <a:ext cx="1140689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04</a:t>
            </a:r>
          </a:p>
        </p:txBody>
      </p:sp>
      <p:sp>
        <p:nvSpPr>
          <p:cNvPr id="400" name="다차원 배열"/>
          <p:cNvSpPr txBox="1"/>
          <p:nvPr/>
        </p:nvSpPr>
        <p:spPr>
          <a:xfrm>
            <a:off x="14381866" y="8956463"/>
            <a:ext cx="4203320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다차원 배열</a:t>
            </a:r>
          </a:p>
        </p:txBody>
      </p:sp>
      <p:sp>
        <p:nvSpPr>
          <p:cNvPr id="401" name="Rounded Rectangle"/>
          <p:cNvSpPr/>
          <p:nvPr/>
        </p:nvSpPr>
        <p:spPr>
          <a:xfrm>
            <a:off x="12449157" y="5326322"/>
            <a:ext cx="10588417" cy="1270001"/>
          </a:xfrm>
          <a:prstGeom prst="roundRect">
            <a:avLst>
              <a:gd name="adj" fmla="val 15000"/>
            </a:avLst>
          </a:prstGeom>
          <a:ln w="127000">
            <a:solidFill>
              <a:srgbClr val="2D69BA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4" name="02 배열 기초"/>
          <p:cNvSpPr txBox="1"/>
          <p:nvPr/>
        </p:nvSpPr>
        <p:spPr>
          <a:xfrm>
            <a:off x="525541" y="231478"/>
            <a:ext cx="352788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배열 기초</a:t>
            </a:r>
          </a:p>
        </p:txBody>
      </p:sp>
      <p:sp>
        <p:nvSpPr>
          <p:cNvPr id="413" name="초기화를 통한  생성"/>
          <p:cNvSpPr txBox="1"/>
          <p:nvPr/>
        </p:nvSpPr>
        <p:spPr>
          <a:xfrm>
            <a:off x="2910721" y="3380749"/>
            <a:ext cx="525183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/>
            </a:lvl1pPr>
          </a:lstStyle>
          <a:p>
            <a:r>
              <a:t>초기화를 통한  생성</a:t>
            </a:r>
          </a:p>
        </p:txBody>
      </p:sp>
      <p:sp>
        <p:nvSpPr>
          <p:cNvPr id="414" name="Ⅰ. 배열 만들기"/>
          <p:cNvSpPr txBox="1"/>
          <p:nvPr/>
        </p:nvSpPr>
        <p:spPr>
          <a:xfrm>
            <a:off x="2275721" y="1983749"/>
            <a:ext cx="4119805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Ⅰ. 배열 만들기</a:t>
            </a:r>
          </a:p>
        </p:txBody>
      </p:sp>
      <p:sp>
        <p:nvSpPr>
          <p:cNvPr id="415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sp>
        <p:nvSpPr>
          <p:cNvPr id="416" name="- 초기화를 통한 생성은 중괄호 안에 초깃값을 명시하여 만드는 방법"/>
          <p:cNvSpPr txBox="1"/>
          <p:nvPr/>
        </p:nvSpPr>
        <p:spPr>
          <a:xfrm>
            <a:off x="3545721" y="4523749"/>
            <a:ext cx="1738470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 b="0"/>
            </a:lvl1pPr>
          </a:lstStyle>
          <a:p>
            <a:r>
              <a:t>- 초기화를 통한 생성은 중괄호 안에 초깃값을 명시하여 만드는 방법</a:t>
            </a:r>
          </a:p>
        </p:txBody>
      </p:sp>
      <p:pic>
        <p:nvPicPr>
          <p:cNvPr id="41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4270" y="5480812"/>
            <a:ext cx="18389601" cy="2044701"/>
          </a:xfrm>
          <a:prstGeom prst="rect">
            <a:avLst/>
          </a:prstGeom>
          <a:ln w="12700">
            <a:miter lim="400000"/>
          </a:ln>
        </p:spPr>
      </p:pic>
      <p:sp>
        <p:nvSpPr>
          <p:cNvPr id="418" name="- 5개의 정숫값으로 배열을 만들고, 이를 레퍼런스변수 scores에 대입한 코드"/>
          <p:cNvSpPr txBox="1"/>
          <p:nvPr/>
        </p:nvSpPr>
        <p:spPr>
          <a:xfrm>
            <a:off x="3545721" y="8143249"/>
            <a:ext cx="1967374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 b="0"/>
            </a:lvl1pPr>
          </a:lstStyle>
          <a:p>
            <a:r>
              <a:t>- 5개의 정숫값으로 배열을 만들고, 이를 레퍼런스변수 scores에 대입한 코드</a:t>
            </a:r>
          </a:p>
        </p:txBody>
      </p:sp>
      <p:sp>
        <p:nvSpPr>
          <p:cNvPr id="419" name="- 배열의 값들이 정수형이므로 레퍼런스변수 scores의 타입은 int[ ]가 되는데,…"/>
          <p:cNvSpPr txBox="1"/>
          <p:nvPr/>
        </p:nvSpPr>
        <p:spPr>
          <a:xfrm>
            <a:off x="3545721" y="9286249"/>
            <a:ext cx="19912102" cy="1679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 sz="4800" b="0"/>
            </a:pPr>
            <a:r>
              <a:t>- 배열의 값들이 정수형이므로 레퍼런스변수 scores의 타입은 </a:t>
            </a:r>
            <a:r>
              <a:rPr b="1"/>
              <a:t>int[ ]</a:t>
            </a:r>
            <a:r>
              <a:t>가 되는데,</a:t>
            </a:r>
          </a:p>
          <a:p>
            <a:pPr>
              <a:lnSpc>
                <a:spcPct val="120000"/>
              </a:lnSpc>
              <a:defRPr sz="4800" b="0"/>
            </a:pPr>
            <a:r>
              <a:t>  </a:t>
            </a:r>
            <a:r>
              <a:rPr b="1"/>
              <a:t>[ ]</a:t>
            </a:r>
            <a:r>
              <a:t> 기호가 배열임을 표시</a:t>
            </a:r>
          </a:p>
        </p:txBody>
      </p:sp>
      <p:sp>
        <p:nvSpPr>
          <p:cNvPr id="420" name="Rounded Rectangle"/>
          <p:cNvSpPr/>
          <p:nvPr/>
        </p:nvSpPr>
        <p:spPr>
          <a:xfrm>
            <a:off x="3546349" y="11362568"/>
            <a:ext cx="11564992" cy="1834068"/>
          </a:xfrm>
          <a:prstGeom prst="roundRect">
            <a:avLst>
              <a:gd name="adj" fmla="val 10387"/>
            </a:avLst>
          </a:prstGeom>
          <a:solidFill>
            <a:srgbClr val="F2F2F2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2D69BA"/>
                </a:solidFill>
              </a:defRPr>
            </a:pPr>
            <a:endParaRPr/>
          </a:p>
        </p:txBody>
      </p:sp>
      <p:sp>
        <p:nvSpPr>
          <p:cNvPr id="421" name="TIP"/>
          <p:cNvSpPr txBox="1"/>
          <p:nvPr/>
        </p:nvSpPr>
        <p:spPr>
          <a:xfrm>
            <a:off x="4615819" y="11553363"/>
            <a:ext cx="987070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2D69BA"/>
                </a:solidFill>
              </a:defRPr>
            </a:lvl1pPr>
          </a:lstStyle>
          <a:p>
            <a:pPr>
              <a:defRPr b="0">
                <a:solidFill>
                  <a:srgbClr val="333333"/>
                </a:solidFill>
              </a:defRPr>
            </a:pPr>
            <a:r>
              <a:rPr b="1">
                <a:solidFill>
                  <a:srgbClr val="2D69BA"/>
                </a:solidFill>
              </a:rPr>
              <a:t>TIP</a:t>
            </a:r>
          </a:p>
        </p:txBody>
      </p:sp>
      <p:sp>
        <p:nvSpPr>
          <p:cNvPr id="422" name="int scores[ ]의 모양을 사용해도 되지만"/>
          <p:cNvSpPr txBox="1"/>
          <p:nvPr/>
        </p:nvSpPr>
        <p:spPr>
          <a:xfrm>
            <a:off x="6018666" y="11626260"/>
            <a:ext cx="7332701" cy="695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 b="0"/>
            </a:pPr>
            <a:r>
              <a:t>int scores[ ]</a:t>
            </a:r>
            <a:r>
              <a: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rPr>
              <a:t>의</a:t>
            </a:r>
            <a:r>
              <a:t> </a:t>
            </a:r>
            <a:r>
              <a: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rPr>
              <a:t>모양을</a:t>
            </a:r>
            <a:r>
              <a:t> </a:t>
            </a:r>
            <a:r>
              <a: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rPr>
              <a:t>사용해도</a:t>
            </a:r>
            <a:r>
              <a:t> </a:t>
            </a:r>
            <a:r>
              <a: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rPr>
              <a:t>되지만</a:t>
            </a:r>
          </a:p>
        </p:txBody>
      </p:sp>
      <p:sp>
        <p:nvSpPr>
          <p:cNvPr id="423" name="💡"/>
          <p:cNvSpPr txBox="1"/>
          <p:nvPr/>
        </p:nvSpPr>
        <p:spPr>
          <a:xfrm>
            <a:off x="3834595" y="11502563"/>
            <a:ext cx="765176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 b="0">
                <a:solidFill>
                  <a:srgbClr val="2D69BA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>
                <a:solidFill>
                  <a:srgbClr val="333333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>
                <a:solidFill>
                  <a:srgbClr val="2D69BA"/>
                </a:solidFill>
                <a:latin typeface="Lucida Grande"/>
                <a:ea typeface="Lucida Grande"/>
                <a:cs typeface="Lucida Grande"/>
                <a:sym typeface="Lucida Grande"/>
              </a:rPr>
              <a:t>💡</a:t>
            </a:r>
          </a:p>
        </p:txBody>
      </p:sp>
      <p:sp>
        <p:nvSpPr>
          <p:cNvPr id="424" name="실제로 개발할 때에는 int[ ] scores 모양을 선호"/>
          <p:cNvSpPr txBox="1"/>
          <p:nvPr/>
        </p:nvSpPr>
        <p:spPr>
          <a:xfrm>
            <a:off x="5980566" y="12261260"/>
            <a:ext cx="8767395" cy="695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 b="0"/>
            </a:pPr>
            <a:r>
              <a: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rPr>
              <a:t>실제로</a:t>
            </a:r>
            <a:r>
              <a:t> </a:t>
            </a:r>
            <a:r>
              <a: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rPr>
              <a:t>개발할</a:t>
            </a:r>
            <a:r>
              <a:t> </a:t>
            </a:r>
            <a:r>
              <a: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rPr>
              <a:t>때에는 </a:t>
            </a:r>
            <a:r>
              <a:t>int[ ] scores </a:t>
            </a:r>
            <a:r>
              <a: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rPr>
              <a:t>모양을</a:t>
            </a:r>
            <a:r>
              <a:t> </a:t>
            </a:r>
            <a:r>
              <a:rPr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rPr>
              <a:t>선호</a:t>
            </a:r>
          </a:p>
        </p:txBody>
      </p:sp>
      <p:pic>
        <p:nvPicPr>
          <p:cNvPr id="42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74351" y="10526250"/>
            <a:ext cx="11658601" cy="2641601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" grpId="1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Rectangle"/>
          <p:cNvSpPr/>
          <p:nvPr/>
        </p:nvSpPr>
        <p:spPr>
          <a:xfrm>
            <a:off x="-5316" y="-16172"/>
            <a:ext cx="6317259" cy="13748344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8" name="Quiz"/>
          <p:cNvSpPr txBox="1"/>
          <p:nvPr/>
        </p:nvSpPr>
        <p:spPr>
          <a:xfrm>
            <a:off x="1191735" y="1310649"/>
            <a:ext cx="3923158" cy="218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4000">
                <a:solidFill>
                  <a:srgbClr val="FFFFFF"/>
                </a:solidFill>
              </a:defRPr>
            </a:lvl1pPr>
          </a:lstStyle>
          <a:p>
            <a:r>
              <a:t>Quiz</a:t>
            </a:r>
          </a:p>
        </p:txBody>
      </p:sp>
      <p:sp>
        <p:nvSpPr>
          <p:cNvPr id="438" name="01 빈칸의 코드를 완성하여 데이터를 배열로 만드시오."/>
          <p:cNvSpPr txBox="1"/>
          <p:nvPr/>
        </p:nvSpPr>
        <p:spPr>
          <a:xfrm>
            <a:off x="7990721" y="1977399"/>
            <a:ext cx="1413675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/>
            </a:lvl1pPr>
          </a:lstStyle>
          <a:p>
            <a:r>
              <a:t>01 빈칸의 코드를 완성하여 데이터를 배열로 만드시오.</a:t>
            </a:r>
          </a:p>
        </p:txBody>
      </p:sp>
      <p:pic>
        <p:nvPicPr>
          <p:cNvPr id="4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08601" y="5185736"/>
            <a:ext cx="14693901" cy="1295401"/>
          </a:xfrm>
          <a:prstGeom prst="rect">
            <a:avLst/>
          </a:prstGeom>
          <a:ln w="12700">
            <a:miter lim="400000"/>
          </a:ln>
        </p:spPr>
      </p:pic>
      <p:sp>
        <p:nvSpPr>
          <p:cNvPr id="440" name="나컴공 학생의 학점:…"/>
          <p:cNvSpPr txBox="1"/>
          <p:nvPr/>
        </p:nvSpPr>
        <p:spPr>
          <a:xfrm>
            <a:off x="8625721" y="3335029"/>
            <a:ext cx="13018644" cy="1428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 sz="4000" b="0"/>
            </a:pPr>
            <a:r>
              <a:t>나컴공 학생의 학점:</a:t>
            </a:r>
          </a:p>
          <a:p>
            <a:pPr>
              <a:lnSpc>
                <a:spcPct val="120000"/>
              </a:lnSpc>
              <a:defRPr sz="4000" b="0"/>
            </a:pPr>
            <a:r>
              <a:t>        1학년(3.45), 2학년(2.82), 3학년(3.85), 4학년(3.94)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3" name="02 배열 기초"/>
          <p:cNvSpPr txBox="1"/>
          <p:nvPr/>
        </p:nvSpPr>
        <p:spPr>
          <a:xfrm>
            <a:off x="525541" y="231478"/>
            <a:ext cx="352788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배열 기초</a:t>
            </a:r>
          </a:p>
        </p:txBody>
      </p:sp>
      <p:sp>
        <p:nvSpPr>
          <p:cNvPr id="452" name="길이 지정을 통한 생성"/>
          <p:cNvSpPr txBox="1"/>
          <p:nvPr/>
        </p:nvSpPr>
        <p:spPr>
          <a:xfrm>
            <a:off x="2910721" y="3380749"/>
            <a:ext cx="5824856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/>
            </a:lvl1pPr>
          </a:lstStyle>
          <a:p>
            <a:r>
              <a:t>길이 지정을 통한 생성</a:t>
            </a:r>
          </a:p>
        </p:txBody>
      </p:sp>
      <p:sp>
        <p:nvSpPr>
          <p:cNvPr id="453" name="Ⅰ. 배열 만들기"/>
          <p:cNvSpPr txBox="1"/>
          <p:nvPr/>
        </p:nvSpPr>
        <p:spPr>
          <a:xfrm>
            <a:off x="2275721" y="1983749"/>
            <a:ext cx="4119805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Ⅰ. 배열 만들기</a:t>
            </a:r>
          </a:p>
        </p:txBody>
      </p:sp>
      <p:sp>
        <p:nvSpPr>
          <p:cNvPr id="454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sp>
        <p:nvSpPr>
          <p:cNvPr id="455" name="- 배열은 길이를 지정하여 만들 수도 있음"/>
          <p:cNvSpPr txBox="1"/>
          <p:nvPr/>
        </p:nvSpPr>
        <p:spPr>
          <a:xfrm>
            <a:off x="3545721" y="4523749"/>
            <a:ext cx="1056937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 b="0"/>
            </a:lvl1pPr>
          </a:lstStyle>
          <a:p>
            <a:r>
              <a:t>- 배열은 길이를 지정하여 만들 수도 있음</a:t>
            </a:r>
          </a:p>
        </p:txBody>
      </p:sp>
      <p:sp>
        <p:nvSpPr>
          <p:cNvPr id="456" name="- new 키워드와 배열의 타입, 길이 정보를 명시"/>
          <p:cNvSpPr txBox="1"/>
          <p:nvPr/>
        </p:nvSpPr>
        <p:spPr>
          <a:xfrm>
            <a:off x="3545721" y="5666749"/>
            <a:ext cx="12143360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 sz="4800" b="0"/>
            </a:pPr>
            <a:r>
              <a:t>- </a:t>
            </a:r>
            <a:r>
              <a:rPr b="1"/>
              <a:t>new</a:t>
            </a:r>
            <a:r>
              <a:t> 키워드와 배열의 타입, 길이 정보를 명시</a:t>
            </a:r>
          </a:p>
        </p:txBody>
      </p:sp>
      <p:pic>
        <p:nvPicPr>
          <p:cNvPr id="4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5200" y="6593849"/>
            <a:ext cx="18389600" cy="2070101"/>
          </a:xfrm>
          <a:prstGeom prst="rect">
            <a:avLst/>
          </a:prstGeom>
          <a:ln w="12700">
            <a:miter lim="400000"/>
          </a:ln>
        </p:spPr>
      </p:pic>
      <p:sp>
        <p:nvSpPr>
          <p:cNvPr id="458" name="- 해당 코드는 4칸 길이의 double 타입 배열을 만들고, 이를 레퍼런스변수…"/>
          <p:cNvSpPr txBox="1"/>
          <p:nvPr/>
        </p:nvSpPr>
        <p:spPr>
          <a:xfrm>
            <a:off x="3545721" y="9057649"/>
            <a:ext cx="18920893" cy="1679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 sz="4800" b="0"/>
            </a:pPr>
            <a:r>
              <a:t>- 해당 코드는 4칸 길이의 double 타입 배열을 만들고, 이를 레퍼런스변수</a:t>
            </a:r>
          </a:p>
          <a:p>
            <a:pPr>
              <a:lnSpc>
                <a:spcPct val="120000"/>
              </a:lnSpc>
              <a:defRPr sz="4800" b="0"/>
            </a:pPr>
            <a:r>
              <a:t>  grades로 가리키게 함</a:t>
            </a:r>
          </a:p>
        </p:txBody>
      </p:sp>
      <p:sp>
        <p:nvSpPr>
          <p:cNvPr id="459" name="- 가리킬 배열이 실수형이므로 타입은 double[ ]이어야 함"/>
          <p:cNvSpPr txBox="1"/>
          <p:nvPr/>
        </p:nvSpPr>
        <p:spPr>
          <a:xfrm>
            <a:off x="3545721" y="11038849"/>
            <a:ext cx="14859128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 b="0"/>
            </a:lvl1pPr>
          </a:lstStyle>
          <a:p>
            <a:r>
              <a:t>- 가리킬 배열이 실수형이므로 타입은 double[ ]이어야 함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2" name="02 배열 기초"/>
          <p:cNvSpPr txBox="1"/>
          <p:nvPr/>
        </p:nvSpPr>
        <p:spPr>
          <a:xfrm>
            <a:off x="525541" y="231478"/>
            <a:ext cx="352788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배열 기초</a:t>
            </a:r>
          </a:p>
        </p:txBody>
      </p:sp>
      <p:sp>
        <p:nvSpPr>
          <p:cNvPr id="471" name="길이 지정을 통한 생성"/>
          <p:cNvSpPr txBox="1"/>
          <p:nvPr/>
        </p:nvSpPr>
        <p:spPr>
          <a:xfrm>
            <a:off x="2910721" y="3380749"/>
            <a:ext cx="5824856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/>
            </a:lvl1pPr>
          </a:lstStyle>
          <a:p>
            <a:r>
              <a:t>길이 지정을 통한 생성</a:t>
            </a:r>
          </a:p>
        </p:txBody>
      </p:sp>
      <p:sp>
        <p:nvSpPr>
          <p:cNvPr id="472" name="Ⅰ. 배열 만들기"/>
          <p:cNvSpPr txBox="1"/>
          <p:nvPr/>
        </p:nvSpPr>
        <p:spPr>
          <a:xfrm>
            <a:off x="2275721" y="1983749"/>
            <a:ext cx="4119805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Ⅰ. 배열 만들기</a:t>
            </a:r>
          </a:p>
        </p:txBody>
      </p:sp>
      <p:sp>
        <p:nvSpPr>
          <p:cNvPr id="473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sp>
        <p:nvSpPr>
          <p:cNvPr id="474" name="- 배열은 길이를 지정하여 만들 수도 있음"/>
          <p:cNvSpPr txBox="1"/>
          <p:nvPr/>
        </p:nvSpPr>
        <p:spPr>
          <a:xfrm>
            <a:off x="3545721" y="4523749"/>
            <a:ext cx="1056937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 b="0"/>
            </a:lvl1pPr>
          </a:lstStyle>
          <a:p>
            <a:r>
              <a:t>- 배열은 길이를 지정하여 만들 수도 있음</a:t>
            </a:r>
          </a:p>
        </p:txBody>
      </p:sp>
      <p:sp>
        <p:nvSpPr>
          <p:cNvPr id="475" name="- new 키워드와 배열의 타입, 길이 정보를 명시"/>
          <p:cNvSpPr txBox="1"/>
          <p:nvPr/>
        </p:nvSpPr>
        <p:spPr>
          <a:xfrm>
            <a:off x="3545721" y="5666749"/>
            <a:ext cx="12143360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 sz="4800" b="0"/>
            </a:pPr>
            <a:r>
              <a:t>- </a:t>
            </a:r>
            <a:r>
              <a:rPr b="1"/>
              <a:t>new</a:t>
            </a:r>
            <a:r>
              <a:t> 키워드와 배열의 타입, 길이 정보를 명시</a:t>
            </a:r>
          </a:p>
        </p:txBody>
      </p:sp>
      <p:pic>
        <p:nvPicPr>
          <p:cNvPr id="47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5200" y="6593849"/>
            <a:ext cx="18389600" cy="2070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34150" y="9689996"/>
            <a:ext cx="11315700" cy="261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0" name="02 배열 기초"/>
          <p:cNvSpPr txBox="1"/>
          <p:nvPr/>
        </p:nvSpPr>
        <p:spPr>
          <a:xfrm>
            <a:off x="525541" y="231478"/>
            <a:ext cx="352788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배열 기초</a:t>
            </a:r>
          </a:p>
        </p:txBody>
      </p:sp>
      <p:sp>
        <p:nvSpPr>
          <p:cNvPr id="489" name="길이 지정을 통한 생성"/>
          <p:cNvSpPr txBox="1"/>
          <p:nvPr/>
        </p:nvSpPr>
        <p:spPr>
          <a:xfrm>
            <a:off x="2910721" y="3380749"/>
            <a:ext cx="5824856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/>
            </a:lvl1pPr>
          </a:lstStyle>
          <a:p>
            <a:r>
              <a:t>길이 지정을 통한 생성</a:t>
            </a:r>
          </a:p>
        </p:txBody>
      </p:sp>
      <p:sp>
        <p:nvSpPr>
          <p:cNvPr id="490" name="Ⅰ. 배열 만들기"/>
          <p:cNvSpPr txBox="1"/>
          <p:nvPr/>
        </p:nvSpPr>
        <p:spPr>
          <a:xfrm>
            <a:off x="2275721" y="1983749"/>
            <a:ext cx="4119805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Ⅰ. 배열 만들기</a:t>
            </a:r>
          </a:p>
        </p:txBody>
      </p:sp>
      <p:sp>
        <p:nvSpPr>
          <p:cNvPr id="491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pic>
        <p:nvPicPr>
          <p:cNvPr id="4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5200" y="4523749"/>
            <a:ext cx="18389600" cy="2070101"/>
          </a:xfrm>
          <a:prstGeom prst="rect">
            <a:avLst/>
          </a:prstGeom>
          <a:ln w="12700">
            <a:miter lim="400000"/>
          </a:ln>
        </p:spPr>
      </p:pic>
      <p:sp>
        <p:nvSpPr>
          <p:cNvPr id="493" name="- 특이한 점은 배열의 초깃값이 모두 0.0이라는 것"/>
          <p:cNvSpPr txBox="1"/>
          <p:nvPr/>
        </p:nvSpPr>
        <p:spPr>
          <a:xfrm>
            <a:off x="3545721" y="6936749"/>
            <a:ext cx="1280965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 b="0"/>
            </a:lvl1pPr>
          </a:lstStyle>
          <a:p>
            <a:r>
              <a:t>- 특이한 점은 배열의 초깃값이 모두 0.0이라는 것</a:t>
            </a:r>
          </a:p>
        </p:txBody>
      </p:sp>
      <p:sp>
        <p:nvSpPr>
          <p:cNvPr id="494" name="- 길이를 지정하여 만든 배열은 타입에 따라 초깃값이 결정"/>
          <p:cNvSpPr txBox="1"/>
          <p:nvPr/>
        </p:nvSpPr>
        <p:spPr>
          <a:xfrm>
            <a:off x="3545721" y="8079749"/>
            <a:ext cx="1492191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 b="0"/>
            </a:lvl1pPr>
          </a:lstStyle>
          <a:p>
            <a:r>
              <a:t>- 길이를 지정하여 만든 배열은 타입에 따라 초깃값이 결정</a:t>
            </a:r>
          </a:p>
        </p:txBody>
      </p:sp>
      <p:sp>
        <p:nvSpPr>
          <p:cNvPr id="495" name="- 정수형 배열(0), 실수형 배열(0.0), 논리형 배열(false), 문자열 배열(null)"/>
          <p:cNvSpPr txBox="1"/>
          <p:nvPr/>
        </p:nvSpPr>
        <p:spPr>
          <a:xfrm>
            <a:off x="4180721" y="9222749"/>
            <a:ext cx="19145835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 b="0"/>
            </a:lvl1pPr>
          </a:lstStyle>
          <a:p>
            <a:r>
              <a:t>- 정수형 배열(0), 실수형 배열(0.0), 논리형 배열(false), 문자열 배열(null)</a:t>
            </a:r>
          </a:p>
        </p:txBody>
      </p:sp>
      <p:sp>
        <p:nvSpPr>
          <p:cNvPr id="496" name="Rounded Rectangle"/>
          <p:cNvSpPr/>
          <p:nvPr/>
        </p:nvSpPr>
        <p:spPr>
          <a:xfrm>
            <a:off x="4144971" y="10492749"/>
            <a:ext cx="13723418" cy="1222967"/>
          </a:xfrm>
          <a:prstGeom prst="roundRect">
            <a:avLst>
              <a:gd name="adj" fmla="val 15577"/>
            </a:avLst>
          </a:prstGeom>
          <a:solidFill>
            <a:srgbClr val="F2F2F2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2D69BA"/>
                </a:solidFill>
              </a:defRPr>
            </a:pPr>
            <a:endParaRPr/>
          </a:p>
        </p:txBody>
      </p:sp>
      <p:sp>
        <p:nvSpPr>
          <p:cNvPr id="497" name="TIP"/>
          <p:cNvSpPr txBox="1"/>
          <p:nvPr/>
        </p:nvSpPr>
        <p:spPr>
          <a:xfrm>
            <a:off x="5214441" y="10683544"/>
            <a:ext cx="98707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2D69BA"/>
                </a:solidFill>
              </a:defRPr>
            </a:lvl1pPr>
          </a:lstStyle>
          <a:p>
            <a:pPr>
              <a:defRPr b="0">
                <a:solidFill>
                  <a:srgbClr val="333333"/>
                </a:solidFill>
              </a:defRPr>
            </a:pPr>
            <a:r>
              <a:rPr b="1">
                <a:solidFill>
                  <a:srgbClr val="2D69BA"/>
                </a:solidFill>
              </a:rPr>
              <a:t>TIP</a:t>
            </a:r>
          </a:p>
        </p:txBody>
      </p:sp>
      <p:sp>
        <p:nvSpPr>
          <p:cNvPr id="498" name="null은 레퍼런스변수가 아무것도 가리키지 않음을 의미"/>
          <p:cNvSpPr txBox="1"/>
          <p:nvPr/>
        </p:nvSpPr>
        <p:spPr>
          <a:xfrm>
            <a:off x="6617288" y="10772444"/>
            <a:ext cx="10596195" cy="663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 b="0"/>
            </a:pPr>
            <a:r>
              <a:rPr b="1"/>
              <a:t>null</a:t>
            </a:r>
            <a:r>
              <a:t>은 레퍼런스변수가 아무것도 가리키지 않음을 의미</a:t>
            </a:r>
          </a:p>
        </p:txBody>
      </p:sp>
      <p:sp>
        <p:nvSpPr>
          <p:cNvPr id="499" name="💡"/>
          <p:cNvSpPr txBox="1"/>
          <p:nvPr/>
        </p:nvSpPr>
        <p:spPr>
          <a:xfrm>
            <a:off x="4433218" y="10632744"/>
            <a:ext cx="765176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 b="0">
                <a:solidFill>
                  <a:srgbClr val="2D69BA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>
                <a:solidFill>
                  <a:srgbClr val="333333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>
                <a:solidFill>
                  <a:srgbClr val="2D69BA"/>
                </a:solidFill>
                <a:latin typeface="Lucida Grande"/>
                <a:ea typeface="Lucida Grande"/>
                <a:cs typeface="Lucida Grande"/>
                <a:sym typeface="Lucida Grande"/>
              </a:rPr>
              <a:t>💡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0" name="❶ 자바 기초"/>
          <p:cNvSpPr txBox="1"/>
          <p:nvPr/>
        </p:nvSpPr>
        <p:spPr>
          <a:xfrm>
            <a:off x="1591966" y="2130729"/>
            <a:ext cx="2560448" cy="663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5900"/>
              </a:spcBef>
              <a:defRPr sz="3600"/>
            </a:lvl1pPr>
          </a:lstStyle>
          <a:p>
            <a:r>
              <a:t>❶ 자바 기초</a:t>
            </a:r>
          </a:p>
        </p:txBody>
      </p:sp>
      <p:sp>
        <p:nvSpPr>
          <p:cNvPr id="141" name="Line"/>
          <p:cNvSpPr/>
          <p:nvPr/>
        </p:nvSpPr>
        <p:spPr>
          <a:xfrm>
            <a:off x="1591966" y="2910425"/>
            <a:ext cx="3909900" cy="1"/>
          </a:xfrm>
          <a:prstGeom prst="line">
            <a:avLst/>
          </a:prstGeom>
          <a:ln w="63500">
            <a:solidFill>
              <a:srgbClr val="333333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01 자바 시작하기"/>
          <p:cNvSpPr txBox="1"/>
          <p:nvPr/>
        </p:nvSpPr>
        <p:spPr>
          <a:xfrm>
            <a:off x="1591966" y="3136533"/>
            <a:ext cx="3167813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01 자바 시작하기</a:t>
            </a:r>
          </a:p>
        </p:txBody>
      </p:sp>
      <p:sp>
        <p:nvSpPr>
          <p:cNvPr id="143" name="02 변수, 타입, 연산자"/>
          <p:cNvSpPr txBox="1"/>
          <p:nvPr/>
        </p:nvSpPr>
        <p:spPr>
          <a:xfrm>
            <a:off x="1591966" y="3771533"/>
            <a:ext cx="390989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02 변수, 타입, 연산자</a:t>
            </a:r>
          </a:p>
        </p:txBody>
      </p:sp>
      <p:sp>
        <p:nvSpPr>
          <p:cNvPr id="144" name="❷ 메소드와 조건문"/>
          <p:cNvSpPr txBox="1"/>
          <p:nvPr/>
        </p:nvSpPr>
        <p:spPr>
          <a:xfrm>
            <a:off x="1591966" y="6262725"/>
            <a:ext cx="3849752" cy="663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5900"/>
              </a:spcBef>
              <a:defRPr sz="3600"/>
            </a:lvl1pPr>
          </a:lstStyle>
          <a:p>
            <a:r>
              <a:t>❷ 메소드와 조건문</a:t>
            </a:r>
          </a:p>
        </p:txBody>
      </p:sp>
      <p:sp>
        <p:nvSpPr>
          <p:cNvPr id="145" name="Line"/>
          <p:cNvSpPr/>
          <p:nvPr/>
        </p:nvSpPr>
        <p:spPr>
          <a:xfrm>
            <a:off x="1591966" y="7042421"/>
            <a:ext cx="3909899" cy="1"/>
          </a:xfrm>
          <a:prstGeom prst="line">
            <a:avLst/>
          </a:prstGeom>
          <a:ln w="63500">
            <a:solidFill>
              <a:srgbClr val="333333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03 메소드"/>
          <p:cNvSpPr txBox="1"/>
          <p:nvPr/>
        </p:nvSpPr>
        <p:spPr>
          <a:xfrm>
            <a:off x="1591966" y="7268529"/>
            <a:ext cx="1907973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03 메소드</a:t>
            </a:r>
          </a:p>
        </p:txBody>
      </p:sp>
      <p:sp>
        <p:nvSpPr>
          <p:cNvPr id="147" name="04 조건문"/>
          <p:cNvSpPr txBox="1"/>
          <p:nvPr/>
        </p:nvSpPr>
        <p:spPr>
          <a:xfrm>
            <a:off x="1591966" y="7903529"/>
            <a:ext cx="1907973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04 조건문</a:t>
            </a:r>
          </a:p>
        </p:txBody>
      </p:sp>
      <p:sp>
        <p:nvSpPr>
          <p:cNvPr id="148" name="❸ 반복문과 배열"/>
          <p:cNvSpPr txBox="1"/>
          <p:nvPr/>
        </p:nvSpPr>
        <p:spPr>
          <a:xfrm>
            <a:off x="1591966" y="10394721"/>
            <a:ext cx="3419984" cy="663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5900"/>
              </a:spcBef>
              <a:defRPr sz="3600"/>
            </a:lvl1pPr>
          </a:lstStyle>
          <a:p>
            <a:r>
              <a:t>❸ 반복문과 배열</a:t>
            </a:r>
          </a:p>
        </p:txBody>
      </p:sp>
      <p:sp>
        <p:nvSpPr>
          <p:cNvPr id="149" name="Line"/>
          <p:cNvSpPr/>
          <p:nvPr/>
        </p:nvSpPr>
        <p:spPr>
          <a:xfrm>
            <a:off x="1591966" y="11174417"/>
            <a:ext cx="3419984" cy="1"/>
          </a:xfrm>
          <a:prstGeom prst="line">
            <a:avLst/>
          </a:prstGeom>
          <a:ln w="63500">
            <a:solidFill>
              <a:srgbClr val="333333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" name="05 반복문"/>
          <p:cNvSpPr txBox="1"/>
          <p:nvPr/>
        </p:nvSpPr>
        <p:spPr>
          <a:xfrm>
            <a:off x="1591966" y="11400525"/>
            <a:ext cx="1907973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05 반복문</a:t>
            </a:r>
          </a:p>
        </p:txBody>
      </p:sp>
      <p:sp>
        <p:nvSpPr>
          <p:cNvPr id="151" name="06 배열"/>
          <p:cNvSpPr txBox="1"/>
          <p:nvPr/>
        </p:nvSpPr>
        <p:spPr>
          <a:xfrm>
            <a:off x="1591966" y="12035525"/>
            <a:ext cx="1525957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06 배열</a:t>
            </a:r>
          </a:p>
        </p:txBody>
      </p:sp>
      <p:sp>
        <p:nvSpPr>
          <p:cNvPr id="152" name="Part 1…"/>
          <p:cNvSpPr/>
          <p:nvPr/>
        </p:nvSpPr>
        <p:spPr>
          <a:xfrm>
            <a:off x="7178837" y="5985626"/>
            <a:ext cx="3191384" cy="2021878"/>
          </a:xfrm>
          <a:prstGeom prst="roundRect">
            <a:avLst>
              <a:gd name="adj" fmla="val 6761"/>
            </a:avLst>
          </a:prstGeom>
          <a:solidFill>
            <a:srgbClr val="3C404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 algn="ctr">
              <a:defRPr sz="4800">
                <a:solidFill>
                  <a:srgbClr val="FFFFFF"/>
                </a:solidFill>
              </a:defRPr>
            </a:pPr>
            <a:r>
              <a:rPr dirty="0"/>
              <a:t>Part 1</a:t>
            </a:r>
          </a:p>
          <a:p>
            <a:pPr algn="ctr">
              <a:defRPr sz="4800">
                <a:solidFill>
                  <a:srgbClr val="FFFFFF"/>
                </a:solidFill>
              </a:defRPr>
            </a:pPr>
            <a:r>
              <a:rPr dirty="0" err="1"/>
              <a:t>기본</a:t>
            </a:r>
            <a:r>
              <a:rPr dirty="0"/>
              <a:t> </a:t>
            </a:r>
            <a:r>
              <a:rPr dirty="0" err="1"/>
              <a:t>문법</a:t>
            </a:r>
            <a:endParaRPr dirty="0"/>
          </a:p>
        </p:txBody>
      </p:sp>
      <p:sp>
        <p:nvSpPr>
          <p:cNvPr id="153" name="Part 2…"/>
          <p:cNvSpPr/>
          <p:nvPr/>
        </p:nvSpPr>
        <p:spPr>
          <a:xfrm>
            <a:off x="12242991" y="5985625"/>
            <a:ext cx="3191384" cy="2021878"/>
          </a:xfrm>
          <a:prstGeom prst="roundRect">
            <a:avLst>
              <a:gd name="adj" fmla="val 6801"/>
            </a:avLst>
          </a:prstGeom>
          <a:solidFill>
            <a:srgbClr val="3C404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 algn="ctr">
              <a:defRPr sz="4800">
                <a:solidFill>
                  <a:srgbClr val="FFFFFF"/>
                </a:solidFill>
              </a:defRPr>
            </a:pPr>
            <a:r>
              <a:t>Part 2</a:t>
            </a:r>
          </a:p>
          <a:p>
            <a:pPr algn="ctr">
              <a:defRPr sz="4800">
                <a:solidFill>
                  <a:srgbClr val="FFFFFF"/>
                </a:solidFill>
              </a:defRPr>
            </a:pPr>
            <a:r>
              <a:t>객체 문법</a:t>
            </a:r>
          </a:p>
        </p:txBody>
      </p:sp>
      <p:sp>
        <p:nvSpPr>
          <p:cNvPr id="154" name="Line"/>
          <p:cNvSpPr/>
          <p:nvPr/>
        </p:nvSpPr>
        <p:spPr>
          <a:xfrm>
            <a:off x="10670986" y="6996564"/>
            <a:ext cx="1271240" cy="1"/>
          </a:xfrm>
          <a:prstGeom prst="line">
            <a:avLst/>
          </a:prstGeom>
          <a:ln w="63500">
            <a:solidFill>
              <a:srgbClr val="333333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❹ OOP 기초"/>
          <p:cNvSpPr txBox="1"/>
          <p:nvPr/>
        </p:nvSpPr>
        <p:spPr>
          <a:xfrm>
            <a:off x="17104542" y="2130729"/>
            <a:ext cx="2684349" cy="663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5900"/>
              </a:spcBef>
              <a:defRPr sz="3600"/>
            </a:lvl1pPr>
          </a:lstStyle>
          <a:p>
            <a:r>
              <a:t>❹ OOP 기초</a:t>
            </a:r>
          </a:p>
        </p:txBody>
      </p:sp>
      <p:sp>
        <p:nvSpPr>
          <p:cNvPr id="156" name="Line"/>
          <p:cNvSpPr/>
          <p:nvPr/>
        </p:nvSpPr>
        <p:spPr>
          <a:xfrm>
            <a:off x="17104542" y="2910425"/>
            <a:ext cx="5687492" cy="1"/>
          </a:xfrm>
          <a:prstGeom prst="line">
            <a:avLst/>
          </a:prstGeom>
          <a:ln w="63500">
            <a:solidFill>
              <a:srgbClr val="333333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07 객체 지향 프로그래밍"/>
          <p:cNvSpPr txBox="1"/>
          <p:nvPr/>
        </p:nvSpPr>
        <p:spPr>
          <a:xfrm>
            <a:off x="17104542" y="3136533"/>
            <a:ext cx="4427652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07 객체 지향 프로그래밍</a:t>
            </a:r>
          </a:p>
        </p:txBody>
      </p:sp>
      <p:sp>
        <p:nvSpPr>
          <p:cNvPr id="158" name="08 객체 지향 프로그래밍의 활용"/>
          <p:cNvSpPr txBox="1"/>
          <p:nvPr/>
        </p:nvSpPr>
        <p:spPr>
          <a:xfrm>
            <a:off x="17104542" y="3771533"/>
            <a:ext cx="5687492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08 객체 지향 프로그래밍의 활용</a:t>
            </a:r>
          </a:p>
        </p:txBody>
      </p:sp>
      <p:sp>
        <p:nvSpPr>
          <p:cNvPr id="159" name="09 자바 API"/>
          <p:cNvSpPr txBox="1"/>
          <p:nvPr/>
        </p:nvSpPr>
        <p:spPr>
          <a:xfrm>
            <a:off x="17104542" y="4406533"/>
            <a:ext cx="2268043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09 자바 API</a:t>
            </a:r>
          </a:p>
        </p:txBody>
      </p:sp>
      <p:sp>
        <p:nvSpPr>
          <p:cNvPr id="160" name="❺ OOP 심화"/>
          <p:cNvSpPr txBox="1"/>
          <p:nvPr/>
        </p:nvSpPr>
        <p:spPr>
          <a:xfrm>
            <a:off x="17111753" y="6262725"/>
            <a:ext cx="2684350" cy="663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5900"/>
              </a:spcBef>
              <a:defRPr sz="3600"/>
            </a:lvl1pPr>
          </a:lstStyle>
          <a:p>
            <a:r>
              <a:t>❺ OOP 심화</a:t>
            </a:r>
          </a:p>
        </p:txBody>
      </p:sp>
      <p:sp>
        <p:nvSpPr>
          <p:cNvPr id="161" name="Line"/>
          <p:cNvSpPr/>
          <p:nvPr/>
        </p:nvSpPr>
        <p:spPr>
          <a:xfrm>
            <a:off x="17111753" y="7042421"/>
            <a:ext cx="4923461" cy="1"/>
          </a:xfrm>
          <a:prstGeom prst="line">
            <a:avLst/>
          </a:prstGeom>
          <a:ln w="63500">
            <a:solidFill>
              <a:srgbClr val="333333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10 상속"/>
          <p:cNvSpPr txBox="1"/>
          <p:nvPr/>
        </p:nvSpPr>
        <p:spPr>
          <a:xfrm>
            <a:off x="17111753" y="7268529"/>
            <a:ext cx="1525957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10 상속</a:t>
            </a:r>
          </a:p>
        </p:txBody>
      </p:sp>
      <p:sp>
        <p:nvSpPr>
          <p:cNvPr id="163" name="11 인터페이스"/>
          <p:cNvSpPr txBox="1"/>
          <p:nvPr/>
        </p:nvSpPr>
        <p:spPr>
          <a:xfrm>
            <a:off x="17111753" y="7903529"/>
            <a:ext cx="267200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11 인터페이스</a:t>
            </a:r>
          </a:p>
        </p:txBody>
      </p:sp>
      <p:sp>
        <p:nvSpPr>
          <p:cNvPr id="164" name="12 예외 처리와 파일 입출력"/>
          <p:cNvSpPr txBox="1"/>
          <p:nvPr/>
        </p:nvSpPr>
        <p:spPr>
          <a:xfrm>
            <a:off x="17111753" y="8538529"/>
            <a:ext cx="4923461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12 예외 처리와 파일 입출력</a:t>
            </a:r>
          </a:p>
        </p:txBody>
      </p:sp>
      <p:sp>
        <p:nvSpPr>
          <p:cNvPr id="165" name="❻ 프로젝트"/>
          <p:cNvSpPr txBox="1"/>
          <p:nvPr/>
        </p:nvSpPr>
        <p:spPr>
          <a:xfrm>
            <a:off x="17104542" y="10394721"/>
            <a:ext cx="2432432" cy="663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5900"/>
              </a:spcBef>
              <a:defRPr sz="3600"/>
            </a:lvl1pPr>
          </a:lstStyle>
          <a:p>
            <a:r>
              <a:t>❻ 프로젝트</a:t>
            </a:r>
          </a:p>
        </p:txBody>
      </p:sp>
      <p:sp>
        <p:nvSpPr>
          <p:cNvPr id="166" name="Line"/>
          <p:cNvSpPr/>
          <p:nvPr/>
        </p:nvSpPr>
        <p:spPr>
          <a:xfrm>
            <a:off x="17104542" y="11174417"/>
            <a:ext cx="5046599" cy="1"/>
          </a:xfrm>
          <a:prstGeom prst="line">
            <a:avLst/>
          </a:prstGeom>
          <a:ln w="63500">
            <a:solidFill>
              <a:srgbClr val="333333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7" name="13 실전 프로젝트: 영화 예매"/>
          <p:cNvSpPr txBox="1"/>
          <p:nvPr/>
        </p:nvSpPr>
        <p:spPr>
          <a:xfrm>
            <a:off x="17104542" y="11400525"/>
            <a:ext cx="5046600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13 실전 프로젝트: 영화 예매</a:t>
            </a:r>
          </a:p>
        </p:txBody>
      </p:sp>
      <p:sp>
        <p:nvSpPr>
          <p:cNvPr id="168" name="관리 프로그램"/>
          <p:cNvSpPr txBox="1"/>
          <p:nvPr/>
        </p:nvSpPr>
        <p:spPr>
          <a:xfrm>
            <a:off x="17715225" y="12035525"/>
            <a:ext cx="2561464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관리 프로그램</a:t>
            </a:r>
          </a:p>
        </p:txBody>
      </p:sp>
      <p:sp>
        <p:nvSpPr>
          <p:cNvPr id="169" name="학습 로드맵"/>
          <p:cNvSpPr txBox="1"/>
          <p:nvPr/>
        </p:nvSpPr>
        <p:spPr>
          <a:xfrm>
            <a:off x="525541" y="234731"/>
            <a:ext cx="319138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학습 로드맵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520242" y="12035525"/>
            <a:ext cx="1597681" cy="635000"/>
          </a:xfrm>
          <a:prstGeom prst="roundRect">
            <a:avLst/>
          </a:prstGeom>
          <a:noFill/>
          <a:ln w="539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나눔고딕"/>
              <a:ea typeface="나눔고딕"/>
              <a:cs typeface="나눔고딕"/>
              <a:sym typeface="나눔고딕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Rectangle"/>
          <p:cNvSpPr/>
          <p:nvPr/>
        </p:nvSpPr>
        <p:spPr>
          <a:xfrm>
            <a:off x="-5316" y="-16172"/>
            <a:ext cx="6317259" cy="13748344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2" name="Quiz"/>
          <p:cNvSpPr txBox="1"/>
          <p:nvPr/>
        </p:nvSpPr>
        <p:spPr>
          <a:xfrm>
            <a:off x="1191735" y="1310649"/>
            <a:ext cx="3923158" cy="218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4000">
                <a:solidFill>
                  <a:srgbClr val="FFFFFF"/>
                </a:solidFill>
              </a:defRPr>
            </a:lvl1pPr>
          </a:lstStyle>
          <a:p>
            <a:r>
              <a:t>Quiz</a:t>
            </a:r>
          </a:p>
        </p:txBody>
      </p:sp>
      <p:sp>
        <p:nvSpPr>
          <p:cNvPr id="512" name="02 길이가 7인 문자열 배열의 코드를 완성하시오."/>
          <p:cNvSpPr txBox="1"/>
          <p:nvPr/>
        </p:nvSpPr>
        <p:spPr>
          <a:xfrm>
            <a:off x="7990721" y="1977399"/>
            <a:ext cx="12787098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/>
            </a:lvl1pPr>
          </a:lstStyle>
          <a:p>
            <a:r>
              <a:t>02 길이가 7인 문자열 배열의 코드를 완성하시오.</a:t>
            </a:r>
          </a:p>
        </p:txBody>
      </p:sp>
      <p:pic>
        <p:nvPicPr>
          <p:cNvPr id="5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07653" y="3115636"/>
            <a:ext cx="13970001" cy="1371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6" name="02 배열 기초"/>
          <p:cNvSpPr txBox="1"/>
          <p:nvPr/>
        </p:nvSpPr>
        <p:spPr>
          <a:xfrm>
            <a:off x="525541" y="231478"/>
            <a:ext cx="352788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배열 기초</a:t>
            </a:r>
          </a:p>
        </p:txBody>
      </p:sp>
      <p:sp>
        <p:nvSpPr>
          <p:cNvPr id="525" name="레퍼런스 변수에 인덱스를 명시하면 그 값을 가져오거나 변경할 수 있음"/>
          <p:cNvSpPr txBox="1"/>
          <p:nvPr/>
        </p:nvSpPr>
        <p:spPr>
          <a:xfrm>
            <a:off x="2910721" y="3380749"/>
            <a:ext cx="1830946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 b="0"/>
            </a:lvl1pPr>
          </a:lstStyle>
          <a:p>
            <a:r>
              <a:t>레퍼런스 변수에 인덱스를 명시하면 그 값을 가져오거나 변경할 수 있음</a:t>
            </a:r>
          </a:p>
        </p:txBody>
      </p:sp>
      <p:sp>
        <p:nvSpPr>
          <p:cNvPr id="526" name="Ⅱ. 배열 읽고 쓰기"/>
          <p:cNvSpPr txBox="1"/>
          <p:nvPr/>
        </p:nvSpPr>
        <p:spPr>
          <a:xfrm>
            <a:off x="2275721" y="1983749"/>
            <a:ext cx="486351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Ⅱ. 배열 읽고 쓰기</a:t>
            </a:r>
          </a:p>
        </p:txBody>
      </p:sp>
      <p:sp>
        <p:nvSpPr>
          <p:cNvPr id="527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pic>
        <p:nvPicPr>
          <p:cNvPr id="5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0200" y="4349124"/>
            <a:ext cx="18389600" cy="1371601"/>
          </a:xfrm>
          <a:prstGeom prst="rect">
            <a:avLst/>
          </a:prstGeom>
          <a:ln w="12700">
            <a:miter lim="400000"/>
          </a:ln>
        </p:spPr>
      </p:pic>
      <p:sp>
        <p:nvSpPr>
          <p:cNvPr id="529" name="배열값 읽기(가져오기)"/>
          <p:cNvSpPr txBox="1"/>
          <p:nvPr/>
        </p:nvSpPr>
        <p:spPr>
          <a:xfrm>
            <a:off x="2910721" y="6343217"/>
            <a:ext cx="5926050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배열값 읽기(가져오기)</a:t>
            </a:r>
          </a:p>
        </p:txBody>
      </p:sp>
      <p:pic>
        <p:nvPicPr>
          <p:cNvPr id="53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22600" y="7541751"/>
            <a:ext cx="18338800" cy="5600701"/>
          </a:xfrm>
          <a:prstGeom prst="rect">
            <a:avLst/>
          </a:prstGeom>
          <a:ln w="12700">
            <a:miter lim="400000"/>
          </a:ln>
        </p:spPr>
      </p:pic>
      <p:sp>
        <p:nvSpPr>
          <p:cNvPr id="531" name="💻 실습 코드 https://github.com/cloudstudying-kr/JavaPlz/blob/master/src/part1/ch06/ex6_1/Ex6_1.java"/>
          <p:cNvSpPr txBox="1"/>
          <p:nvPr/>
        </p:nvSpPr>
        <p:spPr>
          <a:xfrm>
            <a:off x="15693017" y="11262264"/>
            <a:ext cx="6253185" cy="1474245"/>
          </a:xfrm>
          <a:prstGeom prst="rect">
            <a:avLst/>
          </a:prstGeom>
          <a:solidFill>
            <a:srgbClr val="FFFFFF"/>
          </a:solidFill>
          <a:ln w="50800">
            <a:solidFill>
              <a:srgbClr val="33333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2400">
                <a:solidFill>
                  <a:srgbClr val="2D69BA"/>
                </a:solidFill>
              </a:defRPr>
            </a:pPr>
            <a:r>
              <a:rPr sz="3200"/>
              <a:t>💻 </a:t>
            </a:r>
            <a:r>
              <a:rPr sz="3200">
                <a:solidFill>
                  <a:srgbClr val="333333"/>
                </a:solidFill>
              </a:rPr>
              <a:t>실습 코드</a:t>
            </a:r>
            <a:r>
              <a:t> </a:t>
            </a:r>
            <a:r>
              <a:rPr u="sng">
                <a:hlinkClick r:id="rId4"/>
              </a:rPr>
              <a:t>https://github.com/cloudstudying-kr/JavaPlz/blob/master/src/part1/ch06/ex6_1/Ex6_1.java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4" name="02 배열 기초"/>
          <p:cNvSpPr txBox="1"/>
          <p:nvPr/>
        </p:nvSpPr>
        <p:spPr>
          <a:xfrm>
            <a:off x="525541" y="231478"/>
            <a:ext cx="352788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배열 기초</a:t>
            </a:r>
          </a:p>
        </p:txBody>
      </p:sp>
      <p:sp>
        <p:nvSpPr>
          <p:cNvPr id="543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pic>
        <p:nvPicPr>
          <p:cNvPr id="54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0418" y="4057650"/>
            <a:ext cx="18338801" cy="5600700"/>
          </a:xfrm>
          <a:prstGeom prst="rect">
            <a:avLst/>
          </a:prstGeom>
          <a:ln w="12700">
            <a:miter lim="400000"/>
          </a:ln>
        </p:spPr>
      </p:pic>
      <p:sp>
        <p:nvSpPr>
          <p:cNvPr id="545" name="Rectangle"/>
          <p:cNvSpPr/>
          <p:nvPr/>
        </p:nvSpPr>
        <p:spPr>
          <a:xfrm>
            <a:off x="3873319" y="6374104"/>
            <a:ext cx="10156594" cy="2997222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6" name="names 배열을 생성"/>
          <p:cNvSpPr txBox="1"/>
          <p:nvPr/>
        </p:nvSpPr>
        <p:spPr>
          <a:xfrm>
            <a:off x="15638817" y="5220637"/>
            <a:ext cx="5900650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names 배열을 생성</a:t>
            </a:r>
          </a:p>
        </p:txBody>
      </p:sp>
      <p:sp>
        <p:nvSpPr>
          <p:cNvPr id="547" name="Rectangle"/>
          <p:cNvSpPr/>
          <p:nvPr/>
        </p:nvSpPr>
        <p:spPr>
          <a:xfrm>
            <a:off x="13985259" y="6038388"/>
            <a:ext cx="5926050" cy="1639224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0" name="02 배열 기초"/>
          <p:cNvSpPr txBox="1"/>
          <p:nvPr/>
        </p:nvSpPr>
        <p:spPr>
          <a:xfrm>
            <a:off x="525541" y="231478"/>
            <a:ext cx="352788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배열 기초</a:t>
            </a:r>
          </a:p>
        </p:txBody>
      </p:sp>
      <p:sp>
        <p:nvSpPr>
          <p:cNvPr id="559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pic>
        <p:nvPicPr>
          <p:cNvPr id="5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6259" y="4057650"/>
            <a:ext cx="18338801" cy="5600700"/>
          </a:xfrm>
          <a:prstGeom prst="rect">
            <a:avLst/>
          </a:prstGeom>
          <a:ln w="12700">
            <a:miter lim="400000"/>
          </a:ln>
        </p:spPr>
      </p:pic>
      <p:sp>
        <p:nvSpPr>
          <p:cNvPr id="561" name="Rectangle"/>
          <p:cNvSpPr/>
          <p:nvPr/>
        </p:nvSpPr>
        <p:spPr>
          <a:xfrm>
            <a:off x="4099161" y="7332167"/>
            <a:ext cx="10156593" cy="2039160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2" name="각 배열 요소를 인덱스 연산 []을 통해 출력"/>
          <p:cNvSpPr txBox="1"/>
          <p:nvPr/>
        </p:nvSpPr>
        <p:spPr>
          <a:xfrm>
            <a:off x="14549569" y="6270942"/>
            <a:ext cx="6905472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각 배열 요소를 인덱스 연산 []을 통해 출력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5" name="02 배열 기초"/>
          <p:cNvSpPr txBox="1"/>
          <p:nvPr/>
        </p:nvSpPr>
        <p:spPr>
          <a:xfrm>
            <a:off x="525541" y="231478"/>
            <a:ext cx="352788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배열 기초</a:t>
            </a:r>
          </a:p>
        </p:txBody>
      </p:sp>
      <p:sp>
        <p:nvSpPr>
          <p:cNvPr id="574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pic>
        <p:nvPicPr>
          <p:cNvPr id="5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6259" y="4057650"/>
            <a:ext cx="18338801" cy="5600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6" name="Rectangle"/>
          <p:cNvSpPr/>
          <p:nvPr/>
        </p:nvSpPr>
        <p:spPr>
          <a:xfrm>
            <a:off x="4099161" y="8028144"/>
            <a:ext cx="10156593" cy="1343183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7" name="각 배열 요소를 인덱스 연산 []을 통해 출력"/>
          <p:cNvSpPr txBox="1"/>
          <p:nvPr/>
        </p:nvSpPr>
        <p:spPr>
          <a:xfrm>
            <a:off x="14549567" y="6270942"/>
            <a:ext cx="6905473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각 배열 요소를 인덱스 연산 []을 통해 출력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0" name="02 배열 기초"/>
          <p:cNvSpPr txBox="1"/>
          <p:nvPr/>
        </p:nvSpPr>
        <p:spPr>
          <a:xfrm>
            <a:off x="525541" y="231478"/>
            <a:ext cx="352788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배열 기초</a:t>
            </a:r>
          </a:p>
        </p:txBody>
      </p:sp>
      <p:sp>
        <p:nvSpPr>
          <p:cNvPr id="589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pic>
        <p:nvPicPr>
          <p:cNvPr id="5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6259" y="4057650"/>
            <a:ext cx="18338801" cy="5600700"/>
          </a:xfrm>
          <a:prstGeom prst="rect">
            <a:avLst/>
          </a:prstGeom>
          <a:ln w="12700">
            <a:miter lim="400000"/>
          </a:ln>
        </p:spPr>
      </p:pic>
      <p:sp>
        <p:nvSpPr>
          <p:cNvPr id="591" name="Rectangle"/>
          <p:cNvSpPr/>
          <p:nvPr/>
        </p:nvSpPr>
        <p:spPr>
          <a:xfrm>
            <a:off x="4099161" y="8716698"/>
            <a:ext cx="10156593" cy="654629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2" name="각 배열 요소를 인덱스 연산 []을 통해 출력"/>
          <p:cNvSpPr txBox="1"/>
          <p:nvPr/>
        </p:nvSpPr>
        <p:spPr>
          <a:xfrm>
            <a:off x="14549567" y="6270942"/>
            <a:ext cx="6905473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각 배열 요소를 인덱스 연산 []을 통해 출력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5" name="02 배열 기초"/>
          <p:cNvSpPr txBox="1"/>
          <p:nvPr/>
        </p:nvSpPr>
        <p:spPr>
          <a:xfrm>
            <a:off x="525541" y="231478"/>
            <a:ext cx="352788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배열 기초</a:t>
            </a:r>
          </a:p>
        </p:txBody>
      </p:sp>
      <p:sp>
        <p:nvSpPr>
          <p:cNvPr id="604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pic>
        <p:nvPicPr>
          <p:cNvPr id="60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6259" y="4057650"/>
            <a:ext cx="18338801" cy="560070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각 배열 요소를 인덱스 연산 []을 통해 출력"/>
          <p:cNvSpPr txBox="1"/>
          <p:nvPr/>
        </p:nvSpPr>
        <p:spPr>
          <a:xfrm>
            <a:off x="14549567" y="6270942"/>
            <a:ext cx="6905473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각 배열 요소를 인덱스 연산 []을 통해 출력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9" name="02 배열 기초"/>
          <p:cNvSpPr txBox="1"/>
          <p:nvPr/>
        </p:nvSpPr>
        <p:spPr>
          <a:xfrm>
            <a:off x="525541" y="231478"/>
            <a:ext cx="352788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배열 기초</a:t>
            </a:r>
          </a:p>
        </p:txBody>
      </p:sp>
      <p:sp>
        <p:nvSpPr>
          <p:cNvPr id="618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pic>
        <p:nvPicPr>
          <p:cNvPr id="6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6259" y="4057650"/>
            <a:ext cx="18338801" cy="5600700"/>
          </a:xfrm>
          <a:prstGeom prst="rect">
            <a:avLst/>
          </a:prstGeom>
          <a:ln w="12700">
            <a:miter lim="400000"/>
          </a:ln>
        </p:spPr>
      </p:pic>
      <p:sp>
        <p:nvSpPr>
          <p:cNvPr id="620" name="각 배열 요소를 인덱스 연산 []을 통해 출력"/>
          <p:cNvSpPr txBox="1"/>
          <p:nvPr/>
        </p:nvSpPr>
        <p:spPr>
          <a:xfrm>
            <a:off x="14549567" y="6270942"/>
            <a:ext cx="6905473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각 배열 요소를 인덱스 연산 []을 통해 출력</a:t>
            </a:r>
          </a:p>
        </p:txBody>
      </p:sp>
      <p:pic>
        <p:nvPicPr>
          <p:cNvPr id="6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63213" y="8130894"/>
            <a:ext cx="11239501" cy="5003801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Rectangle"/>
          <p:cNvSpPr/>
          <p:nvPr/>
        </p:nvSpPr>
        <p:spPr>
          <a:xfrm>
            <a:off x="-5316" y="-16172"/>
            <a:ext cx="6317259" cy="13748344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24" name="Quiz"/>
          <p:cNvSpPr txBox="1"/>
          <p:nvPr/>
        </p:nvSpPr>
        <p:spPr>
          <a:xfrm>
            <a:off x="1191735" y="1310649"/>
            <a:ext cx="3923158" cy="218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4000">
                <a:solidFill>
                  <a:srgbClr val="FFFFFF"/>
                </a:solidFill>
              </a:defRPr>
            </a:lvl1pPr>
          </a:lstStyle>
          <a:p>
            <a:r>
              <a:t>Quiz</a:t>
            </a:r>
          </a:p>
        </p:txBody>
      </p:sp>
      <p:sp>
        <p:nvSpPr>
          <p:cNvPr id="634" name="03 다음 코드의 출력 결과를 적으시오."/>
          <p:cNvSpPr txBox="1"/>
          <p:nvPr/>
        </p:nvSpPr>
        <p:spPr>
          <a:xfrm>
            <a:off x="7990721" y="1977399"/>
            <a:ext cx="9954896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/>
            </a:lvl1pPr>
          </a:lstStyle>
          <a:p>
            <a:r>
              <a:t>03 다음 코드의 출력 결과를 적으시오.</a:t>
            </a:r>
          </a:p>
        </p:txBody>
      </p:sp>
      <p:pic>
        <p:nvPicPr>
          <p:cNvPr id="6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02176" y="3115636"/>
            <a:ext cx="15986796" cy="1810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5873" y="4479197"/>
            <a:ext cx="15819878" cy="8830208"/>
          </a:xfrm>
          <a:prstGeom prst="rect">
            <a:avLst/>
          </a:prstGeom>
          <a:ln w="12700">
            <a:miter lim="400000"/>
          </a:ln>
        </p:spPr>
      </p:pic>
      <p:sp>
        <p:nvSpPr>
          <p:cNvPr id="638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9" name="02 배열 기초"/>
          <p:cNvSpPr txBox="1"/>
          <p:nvPr/>
        </p:nvSpPr>
        <p:spPr>
          <a:xfrm>
            <a:off x="525541" y="231478"/>
            <a:ext cx="352788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배열 기초</a:t>
            </a:r>
          </a:p>
        </p:txBody>
      </p:sp>
      <p:sp>
        <p:nvSpPr>
          <p:cNvPr id="648" name="배열값 쓰기(변경하기)"/>
          <p:cNvSpPr txBox="1"/>
          <p:nvPr/>
        </p:nvSpPr>
        <p:spPr>
          <a:xfrm>
            <a:off x="2910721" y="3380749"/>
            <a:ext cx="5926050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/>
            </a:lvl1pPr>
          </a:lstStyle>
          <a:p>
            <a:r>
              <a:t>배열값 쓰기(변경하기)</a:t>
            </a:r>
          </a:p>
        </p:txBody>
      </p:sp>
      <p:sp>
        <p:nvSpPr>
          <p:cNvPr id="649" name="Ⅱ. 배열 읽고 쓰기"/>
          <p:cNvSpPr txBox="1"/>
          <p:nvPr/>
        </p:nvSpPr>
        <p:spPr>
          <a:xfrm>
            <a:off x="2275721" y="1983749"/>
            <a:ext cx="486351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Ⅱ. 배열 읽고 쓰기</a:t>
            </a:r>
          </a:p>
        </p:txBody>
      </p:sp>
      <p:sp>
        <p:nvSpPr>
          <p:cNvPr id="650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sp>
        <p:nvSpPr>
          <p:cNvPr id="651" name="💻 실습 코드 https://github.com/cloudstudying-kr/JavaPlz/blob/master/src/part1/ch06/ex6_2/Ex6_2.java"/>
          <p:cNvSpPr txBox="1"/>
          <p:nvPr/>
        </p:nvSpPr>
        <p:spPr>
          <a:xfrm>
            <a:off x="12746242" y="12009187"/>
            <a:ext cx="8311627" cy="1100660"/>
          </a:xfrm>
          <a:prstGeom prst="rect">
            <a:avLst/>
          </a:prstGeom>
          <a:solidFill>
            <a:srgbClr val="FFFFFF"/>
          </a:solidFill>
          <a:ln w="50800">
            <a:solidFill>
              <a:srgbClr val="33333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2400">
                <a:solidFill>
                  <a:srgbClr val="2D69BA"/>
                </a:solidFill>
              </a:defRPr>
            </a:pPr>
            <a:r>
              <a:rPr sz="3200"/>
              <a:t>💻 </a:t>
            </a:r>
            <a:r>
              <a:rPr sz="3200">
                <a:solidFill>
                  <a:srgbClr val="333333"/>
                </a:solidFill>
              </a:rPr>
              <a:t>실습 코드</a:t>
            </a:r>
            <a:r>
              <a:t> </a:t>
            </a:r>
            <a:r>
              <a:rPr u="sng">
                <a:hlinkClick r:id="rId3"/>
              </a:rPr>
              <a:t>https://github.com/cloudstudying-kr/JavaPlz/blob/master/src/part1/ch06/ex6_2/Ex6_2.java</a:t>
            </a:r>
          </a:p>
        </p:txBody>
      </p:sp>
      <p:sp>
        <p:nvSpPr>
          <p:cNvPr id="652" name="커피 판매량의 총합을 출력하는 코드"/>
          <p:cNvSpPr txBox="1"/>
          <p:nvPr/>
        </p:nvSpPr>
        <p:spPr>
          <a:xfrm>
            <a:off x="12005294" y="4220422"/>
            <a:ext cx="9793524" cy="8667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>
                <a:solidFill>
                  <a:srgbClr val="E43681"/>
                </a:solidFill>
              </a:defRPr>
            </a:lvl1pPr>
          </a:lstStyle>
          <a:p>
            <a:r>
              <a:t>커피 판매량의 총합을 출력하는 코드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"/>
          <p:cNvSpPr/>
          <p:nvPr/>
        </p:nvSpPr>
        <p:spPr>
          <a:xfrm>
            <a:off x="-5316" y="-16172"/>
            <a:ext cx="11306929" cy="13748344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3" name="CH06…"/>
          <p:cNvSpPr txBox="1"/>
          <p:nvPr/>
        </p:nvSpPr>
        <p:spPr>
          <a:xfrm>
            <a:off x="3063381" y="4408076"/>
            <a:ext cx="4797934" cy="4232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14000">
                <a:solidFill>
                  <a:srgbClr val="FFFFFF"/>
                </a:solidFill>
              </a:defRPr>
            </a:pPr>
            <a:r>
              <a:t>CH06</a:t>
            </a:r>
          </a:p>
          <a:p>
            <a:pPr>
              <a:defRPr sz="14000">
                <a:solidFill>
                  <a:srgbClr val="FFFFFF"/>
                </a:solidFill>
              </a:defRPr>
            </a:pPr>
            <a:r>
              <a:t>배열</a:t>
            </a:r>
          </a:p>
        </p:txBody>
      </p:sp>
      <p:sp>
        <p:nvSpPr>
          <p:cNvPr id="182" name="Rounded Rectangle"/>
          <p:cNvSpPr/>
          <p:nvPr/>
        </p:nvSpPr>
        <p:spPr>
          <a:xfrm>
            <a:off x="12450371" y="5296310"/>
            <a:ext cx="10585989" cy="1363513"/>
          </a:xfrm>
          <a:prstGeom prst="roundRect">
            <a:avLst>
              <a:gd name="adj" fmla="val 13971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2D69BA"/>
                </a:solidFill>
              </a:defRPr>
            </a:pPr>
            <a:endParaRPr/>
          </a:p>
        </p:txBody>
      </p:sp>
      <p:sp>
        <p:nvSpPr>
          <p:cNvPr id="183" name="Rounded Rectangle"/>
          <p:cNvSpPr/>
          <p:nvPr/>
        </p:nvSpPr>
        <p:spPr>
          <a:xfrm>
            <a:off x="12450371" y="7056177"/>
            <a:ext cx="10585989" cy="1363513"/>
          </a:xfrm>
          <a:prstGeom prst="roundRect">
            <a:avLst>
              <a:gd name="adj" fmla="val 13971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2D69BA"/>
                </a:solidFill>
              </a:defRPr>
            </a:pPr>
            <a:endParaRPr/>
          </a:p>
        </p:txBody>
      </p:sp>
      <p:sp>
        <p:nvSpPr>
          <p:cNvPr id="184" name="Rounded Rectangle"/>
          <p:cNvSpPr/>
          <p:nvPr/>
        </p:nvSpPr>
        <p:spPr>
          <a:xfrm>
            <a:off x="12450371" y="3536443"/>
            <a:ext cx="10585989" cy="1363513"/>
          </a:xfrm>
          <a:prstGeom prst="roundRect">
            <a:avLst>
              <a:gd name="adj" fmla="val 13971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2D69BA"/>
                </a:solidFill>
              </a:defRPr>
            </a:pPr>
            <a:endParaRPr/>
          </a:p>
        </p:txBody>
      </p:sp>
      <p:sp>
        <p:nvSpPr>
          <p:cNvPr id="185" name="01"/>
          <p:cNvSpPr txBox="1"/>
          <p:nvPr/>
        </p:nvSpPr>
        <p:spPr>
          <a:xfrm>
            <a:off x="12941495" y="3676861"/>
            <a:ext cx="1140689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01</a:t>
            </a:r>
          </a:p>
        </p:txBody>
      </p:sp>
      <p:sp>
        <p:nvSpPr>
          <p:cNvPr id="186" name="02"/>
          <p:cNvSpPr txBox="1"/>
          <p:nvPr/>
        </p:nvSpPr>
        <p:spPr>
          <a:xfrm>
            <a:off x="12941495" y="5436728"/>
            <a:ext cx="1140689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02</a:t>
            </a:r>
          </a:p>
        </p:txBody>
      </p:sp>
      <p:sp>
        <p:nvSpPr>
          <p:cNvPr id="187" name="03"/>
          <p:cNvSpPr txBox="1"/>
          <p:nvPr/>
        </p:nvSpPr>
        <p:spPr>
          <a:xfrm>
            <a:off x="12941495" y="7196596"/>
            <a:ext cx="1140689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03</a:t>
            </a:r>
          </a:p>
        </p:txBody>
      </p:sp>
      <p:sp>
        <p:nvSpPr>
          <p:cNvPr id="188" name="배열 개요"/>
          <p:cNvSpPr txBox="1"/>
          <p:nvPr/>
        </p:nvSpPr>
        <p:spPr>
          <a:xfrm>
            <a:off x="14381866" y="3676861"/>
            <a:ext cx="3439288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배열 개요</a:t>
            </a:r>
          </a:p>
        </p:txBody>
      </p:sp>
      <p:sp>
        <p:nvSpPr>
          <p:cNvPr id="189" name="배열 기초"/>
          <p:cNvSpPr txBox="1"/>
          <p:nvPr/>
        </p:nvSpPr>
        <p:spPr>
          <a:xfrm>
            <a:off x="14381866" y="5436728"/>
            <a:ext cx="3439288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배열 기초</a:t>
            </a:r>
          </a:p>
        </p:txBody>
      </p:sp>
      <p:sp>
        <p:nvSpPr>
          <p:cNvPr id="190" name="배열의 활용"/>
          <p:cNvSpPr txBox="1"/>
          <p:nvPr/>
        </p:nvSpPr>
        <p:spPr>
          <a:xfrm>
            <a:off x="14381866" y="7196596"/>
            <a:ext cx="4203320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배열의 활용</a:t>
            </a:r>
          </a:p>
        </p:txBody>
      </p:sp>
      <p:sp>
        <p:nvSpPr>
          <p:cNvPr id="191" name="Rounded Rectangle"/>
          <p:cNvSpPr/>
          <p:nvPr/>
        </p:nvSpPr>
        <p:spPr>
          <a:xfrm>
            <a:off x="12450371" y="8816044"/>
            <a:ext cx="10585989" cy="1363513"/>
          </a:xfrm>
          <a:prstGeom prst="roundRect">
            <a:avLst>
              <a:gd name="adj" fmla="val 13971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2D69BA"/>
                </a:solidFill>
              </a:defRPr>
            </a:pPr>
            <a:endParaRPr/>
          </a:p>
        </p:txBody>
      </p:sp>
      <p:sp>
        <p:nvSpPr>
          <p:cNvPr id="192" name="04"/>
          <p:cNvSpPr txBox="1"/>
          <p:nvPr/>
        </p:nvSpPr>
        <p:spPr>
          <a:xfrm>
            <a:off x="12941495" y="8956463"/>
            <a:ext cx="1140689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04</a:t>
            </a:r>
          </a:p>
        </p:txBody>
      </p:sp>
      <p:sp>
        <p:nvSpPr>
          <p:cNvPr id="193" name="다차원 배열"/>
          <p:cNvSpPr txBox="1"/>
          <p:nvPr/>
        </p:nvSpPr>
        <p:spPr>
          <a:xfrm>
            <a:off x="14381866" y="8956463"/>
            <a:ext cx="4203320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다차원 배열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5873" y="4479197"/>
            <a:ext cx="15819878" cy="8830208"/>
          </a:xfrm>
          <a:prstGeom prst="rect">
            <a:avLst/>
          </a:prstGeom>
          <a:ln w="12700">
            <a:miter lim="400000"/>
          </a:ln>
        </p:spPr>
      </p:pic>
      <p:sp>
        <p:nvSpPr>
          <p:cNvPr id="655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6" name="02 배열 기초"/>
          <p:cNvSpPr txBox="1"/>
          <p:nvPr/>
        </p:nvSpPr>
        <p:spPr>
          <a:xfrm>
            <a:off x="525541" y="231478"/>
            <a:ext cx="352788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배열 기초</a:t>
            </a:r>
          </a:p>
        </p:txBody>
      </p:sp>
      <p:sp>
        <p:nvSpPr>
          <p:cNvPr id="665" name="배열값 쓰기(변경하기)"/>
          <p:cNvSpPr txBox="1"/>
          <p:nvPr/>
        </p:nvSpPr>
        <p:spPr>
          <a:xfrm>
            <a:off x="2910721" y="3380749"/>
            <a:ext cx="5926050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/>
            </a:lvl1pPr>
          </a:lstStyle>
          <a:p>
            <a:r>
              <a:t>배열값 쓰기(변경하기)</a:t>
            </a:r>
          </a:p>
        </p:txBody>
      </p:sp>
      <p:sp>
        <p:nvSpPr>
          <p:cNvPr id="666" name="Ⅱ. 배열 읽고 쓰기"/>
          <p:cNvSpPr txBox="1"/>
          <p:nvPr/>
        </p:nvSpPr>
        <p:spPr>
          <a:xfrm>
            <a:off x="2275721" y="1983749"/>
            <a:ext cx="486351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Ⅱ. 배열 읽고 쓰기</a:t>
            </a:r>
          </a:p>
        </p:txBody>
      </p:sp>
      <p:sp>
        <p:nvSpPr>
          <p:cNvPr id="667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sp>
        <p:nvSpPr>
          <p:cNvPr id="668" name="Rectangle"/>
          <p:cNvSpPr/>
          <p:nvPr/>
        </p:nvSpPr>
        <p:spPr>
          <a:xfrm>
            <a:off x="3897483" y="6530020"/>
            <a:ext cx="13672061" cy="4984321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9" name="정수형 배열 생성…"/>
          <p:cNvSpPr txBox="1"/>
          <p:nvPr/>
        </p:nvSpPr>
        <p:spPr>
          <a:xfrm>
            <a:off x="9410976" y="5494291"/>
            <a:ext cx="9969829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정수형 배열 생성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판매량 기록을 위한 5칸 길이의 정수형 배열</a:t>
            </a:r>
          </a:p>
        </p:txBody>
      </p:sp>
      <p:sp>
        <p:nvSpPr>
          <p:cNvPr id="670" name="Rectangle"/>
          <p:cNvSpPr/>
          <p:nvPr/>
        </p:nvSpPr>
        <p:spPr>
          <a:xfrm>
            <a:off x="3220542" y="12566205"/>
            <a:ext cx="3683103" cy="397676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5873" y="4479197"/>
            <a:ext cx="15819878" cy="8830208"/>
          </a:xfrm>
          <a:prstGeom prst="rect">
            <a:avLst/>
          </a:prstGeom>
          <a:ln w="12700">
            <a:miter lim="400000"/>
          </a:ln>
        </p:spPr>
      </p:pic>
      <p:sp>
        <p:nvSpPr>
          <p:cNvPr id="673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4" name="02 배열 기초"/>
          <p:cNvSpPr txBox="1"/>
          <p:nvPr/>
        </p:nvSpPr>
        <p:spPr>
          <a:xfrm>
            <a:off x="525541" y="231478"/>
            <a:ext cx="352788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배열 기초</a:t>
            </a:r>
          </a:p>
        </p:txBody>
      </p:sp>
      <p:sp>
        <p:nvSpPr>
          <p:cNvPr id="683" name="배열값 쓰기(변경하기)"/>
          <p:cNvSpPr txBox="1"/>
          <p:nvPr/>
        </p:nvSpPr>
        <p:spPr>
          <a:xfrm>
            <a:off x="2910721" y="3380749"/>
            <a:ext cx="5926050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/>
            </a:lvl1pPr>
          </a:lstStyle>
          <a:p>
            <a:r>
              <a:t>배열값 쓰기(변경하기)</a:t>
            </a:r>
          </a:p>
        </p:txBody>
      </p:sp>
      <p:sp>
        <p:nvSpPr>
          <p:cNvPr id="684" name="Ⅱ. 배열 읽고 쓰기"/>
          <p:cNvSpPr txBox="1"/>
          <p:nvPr/>
        </p:nvSpPr>
        <p:spPr>
          <a:xfrm>
            <a:off x="2275721" y="1983749"/>
            <a:ext cx="486351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Ⅱ. 배열 읽고 쓰기</a:t>
            </a:r>
          </a:p>
        </p:txBody>
      </p:sp>
      <p:sp>
        <p:nvSpPr>
          <p:cNvPr id="685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sp>
        <p:nvSpPr>
          <p:cNvPr id="686" name="Rectangle"/>
          <p:cNvSpPr/>
          <p:nvPr/>
        </p:nvSpPr>
        <p:spPr>
          <a:xfrm>
            <a:off x="3897483" y="9795199"/>
            <a:ext cx="13672061" cy="1719142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7" name="03~07행에 걸쳐 월요일부터 금요일까지의 판매량을 기록"/>
          <p:cNvSpPr txBox="1"/>
          <p:nvPr/>
        </p:nvSpPr>
        <p:spPr>
          <a:xfrm>
            <a:off x="9410976" y="7064012"/>
            <a:ext cx="10411332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03~07행에 걸쳐 월요일부터 금요일까지의 판매량을 기록</a:t>
            </a:r>
          </a:p>
        </p:txBody>
      </p:sp>
      <p:sp>
        <p:nvSpPr>
          <p:cNvPr id="688" name="Rectangle"/>
          <p:cNvSpPr/>
          <p:nvPr/>
        </p:nvSpPr>
        <p:spPr>
          <a:xfrm>
            <a:off x="3220542" y="12566205"/>
            <a:ext cx="3683103" cy="397676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5873" y="4479197"/>
            <a:ext cx="15819878" cy="8830208"/>
          </a:xfrm>
          <a:prstGeom prst="rect">
            <a:avLst/>
          </a:prstGeom>
          <a:ln w="12700">
            <a:miter lim="400000"/>
          </a:ln>
        </p:spPr>
      </p:pic>
      <p:sp>
        <p:nvSpPr>
          <p:cNvPr id="691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2" name="02 배열 기초"/>
          <p:cNvSpPr txBox="1"/>
          <p:nvPr/>
        </p:nvSpPr>
        <p:spPr>
          <a:xfrm>
            <a:off x="525541" y="231478"/>
            <a:ext cx="352788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배열 기초</a:t>
            </a:r>
          </a:p>
        </p:txBody>
      </p:sp>
      <p:sp>
        <p:nvSpPr>
          <p:cNvPr id="701" name="배열값 쓰기(변경하기)"/>
          <p:cNvSpPr txBox="1"/>
          <p:nvPr/>
        </p:nvSpPr>
        <p:spPr>
          <a:xfrm>
            <a:off x="2910721" y="3380749"/>
            <a:ext cx="5926050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/>
            </a:lvl1pPr>
          </a:lstStyle>
          <a:p>
            <a:r>
              <a:t>배열값 쓰기(변경하기)</a:t>
            </a:r>
          </a:p>
        </p:txBody>
      </p:sp>
      <p:sp>
        <p:nvSpPr>
          <p:cNvPr id="702" name="Ⅱ. 배열 읽고 쓰기"/>
          <p:cNvSpPr txBox="1"/>
          <p:nvPr/>
        </p:nvSpPr>
        <p:spPr>
          <a:xfrm>
            <a:off x="2275721" y="1983749"/>
            <a:ext cx="486351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Ⅱ. 배열 읽고 쓰기</a:t>
            </a:r>
          </a:p>
        </p:txBody>
      </p:sp>
      <p:sp>
        <p:nvSpPr>
          <p:cNvPr id="703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sp>
        <p:nvSpPr>
          <p:cNvPr id="704" name="Rectangle"/>
          <p:cNvSpPr/>
          <p:nvPr/>
        </p:nvSpPr>
        <p:spPr>
          <a:xfrm>
            <a:off x="3897483" y="9795199"/>
            <a:ext cx="13672061" cy="1719142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5" name="03~07행에 걸쳐 월요일부터 금요일까지의 판매량을 기록"/>
          <p:cNvSpPr txBox="1"/>
          <p:nvPr/>
        </p:nvSpPr>
        <p:spPr>
          <a:xfrm>
            <a:off x="9410976" y="7064012"/>
            <a:ext cx="10411332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03~07행에 걸쳐 월요일부터 금요일까지의 판매량을 기록</a:t>
            </a:r>
          </a:p>
        </p:txBody>
      </p:sp>
      <p:sp>
        <p:nvSpPr>
          <p:cNvPr id="706" name="Rectangle"/>
          <p:cNvSpPr/>
          <p:nvPr/>
        </p:nvSpPr>
        <p:spPr>
          <a:xfrm>
            <a:off x="3220542" y="12566205"/>
            <a:ext cx="3683103" cy="397676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0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41777" y="8031296"/>
            <a:ext cx="11442701" cy="2667001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5873" y="4479197"/>
            <a:ext cx="15819878" cy="8830208"/>
          </a:xfrm>
          <a:prstGeom prst="rect">
            <a:avLst/>
          </a:prstGeom>
          <a:ln w="12700">
            <a:miter lim="400000"/>
          </a:ln>
        </p:spPr>
      </p:pic>
      <p:sp>
        <p:nvSpPr>
          <p:cNvPr id="710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1" name="02 배열 기초"/>
          <p:cNvSpPr txBox="1"/>
          <p:nvPr/>
        </p:nvSpPr>
        <p:spPr>
          <a:xfrm>
            <a:off x="525541" y="231478"/>
            <a:ext cx="352788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배열 기초</a:t>
            </a:r>
          </a:p>
        </p:txBody>
      </p:sp>
      <p:sp>
        <p:nvSpPr>
          <p:cNvPr id="720" name="배열값 쓰기(변경하기)"/>
          <p:cNvSpPr txBox="1"/>
          <p:nvPr/>
        </p:nvSpPr>
        <p:spPr>
          <a:xfrm>
            <a:off x="2910721" y="3380749"/>
            <a:ext cx="5926050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/>
            </a:lvl1pPr>
          </a:lstStyle>
          <a:p>
            <a:r>
              <a:t>배열값 쓰기(변경하기)</a:t>
            </a:r>
          </a:p>
        </p:txBody>
      </p:sp>
      <p:sp>
        <p:nvSpPr>
          <p:cNvPr id="721" name="Ⅱ. 배열 읽고 쓰기"/>
          <p:cNvSpPr txBox="1"/>
          <p:nvPr/>
        </p:nvSpPr>
        <p:spPr>
          <a:xfrm>
            <a:off x="2275721" y="1983749"/>
            <a:ext cx="486351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Ⅱ. 배열 읽고 쓰기</a:t>
            </a:r>
          </a:p>
        </p:txBody>
      </p:sp>
      <p:sp>
        <p:nvSpPr>
          <p:cNvPr id="722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sp>
        <p:nvSpPr>
          <p:cNvPr id="723" name="Rectangle"/>
          <p:cNvSpPr/>
          <p:nvPr/>
        </p:nvSpPr>
        <p:spPr>
          <a:xfrm>
            <a:off x="3897483" y="10914265"/>
            <a:ext cx="13672061" cy="600076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4" name="sales 배열의 각 요소의 총합 계산(인덱스 연산자 [] 사용)"/>
          <p:cNvSpPr txBox="1"/>
          <p:nvPr/>
        </p:nvSpPr>
        <p:spPr>
          <a:xfrm>
            <a:off x="10896541" y="9572423"/>
            <a:ext cx="10411331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sales 배열의 각 요소의 총합 계산(인덱스 연산자 [] 사용)</a:t>
            </a:r>
          </a:p>
        </p:txBody>
      </p:sp>
      <p:sp>
        <p:nvSpPr>
          <p:cNvPr id="725" name="Rectangle"/>
          <p:cNvSpPr/>
          <p:nvPr/>
        </p:nvSpPr>
        <p:spPr>
          <a:xfrm>
            <a:off x="3220542" y="12566205"/>
            <a:ext cx="3683103" cy="397676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5873" y="4479197"/>
            <a:ext cx="15819878" cy="8830208"/>
          </a:xfrm>
          <a:prstGeom prst="rect">
            <a:avLst/>
          </a:prstGeom>
          <a:ln w="12700">
            <a:miter lim="400000"/>
          </a:ln>
        </p:spPr>
      </p:pic>
      <p:sp>
        <p:nvSpPr>
          <p:cNvPr id="728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9" name="02 배열 기초"/>
          <p:cNvSpPr txBox="1"/>
          <p:nvPr/>
        </p:nvSpPr>
        <p:spPr>
          <a:xfrm>
            <a:off x="525541" y="231478"/>
            <a:ext cx="352788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배열 기초</a:t>
            </a:r>
          </a:p>
        </p:txBody>
      </p:sp>
      <p:sp>
        <p:nvSpPr>
          <p:cNvPr id="738" name="배열값 쓰기(변경하기)"/>
          <p:cNvSpPr txBox="1"/>
          <p:nvPr/>
        </p:nvSpPr>
        <p:spPr>
          <a:xfrm>
            <a:off x="2910721" y="3380749"/>
            <a:ext cx="5926050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/>
            </a:lvl1pPr>
          </a:lstStyle>
          <a:p>
            <a:r>
              <a:t>배열값 쓰기(변경하기)</a:t>
            </a:r>
          </a:p>
        </p:txBody>
      </p:sp>
      <p:sp>
        <p:nvSpPr>
          <p:cNvPr id="739" name="Ⅱ. 배열 읽고 쓰기"/>
          <p:cNvSpPr txBox="1"/>
          <p:nvPr/>
        </p:nvSpPr>
        <p:spPr>
          <a:xfrm>
            <a:off x="2275721" y="1983749"/>
            <a:ext cx="486351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Ⅱ. 배열 읽고 쓰기</a:t>
            </a:r>
          </a:p>
        </p:txBody>
      </p:sp>
      <p:sp>
        <p:nvSpPr>
          <p:cNvPr id="740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sp>
        <p:nvSpPr>
          <p:cNvPr id="741" name="총 판매량 출력"/>
          <p:cNvSpPr txBox="1"/>
          <p:nvPr/>
        </p:nvSpPr>
        <p:spPr>
          <a:xfrm>
            <a:off x="14939224" y="10893680"/>
            <a:ext cx="4093498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총 판매량 출력</a:t>
            </a:r>
          </a:p>
        </p:txBody>
      </p:sp>
      <p:sp>
        <p:nvSpPr>
          <p:cNvPr id="742" name="Rectangle"/>
          <p:cNvSpPr/>
          <p:nvPr/>
        </p:nvSpPr>
        <p:spPr>
          <a:xfrm>
            <a:off x="3220542" y="12566205"/>
            <a:ext cx="3683103" cy="397676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5873" y="4479197"/>
            <a:ext cx="15819878" cy="8830208"/>
          </a:xfrm>
          <a:prstGeom prst="rect">
            <a:avLst/>
          </a:prstGeom>
          <a:ln w="12700">
            <a:miter lim="400000"/>
          </a:ln>
        </p:spPr>
      </p:pic>
      <p:sp>
        <p:nvSpPr>
          <p:cNvPr id="745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6" name="02 배열 기초"/>
          <p:cNvSpPr txBox="1"/>
          <p:nvPr/>
        </p:nvSpPr>
        <p:spPr>
          <a:xfrm>
            <a:off x="525541" y="231478"/>
            <a:ext cx="352788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배열 기초</a:t>
            </a:r>
          </a:p>
        </p:txBody>
      </p:sp>
      <p:sp>
        <p:nvSpPr>
          <p:cNvPr id="755" name="배열값 쓰기(변경하기)"/>
          <p:cNvSpPr txBox="1"/>
          <p:nvPr/>
        </p:nvSpPr>
        <p:spPr>
          <a:xfrm>
            <a:off x="2910721" y="3380749"/>
            <a:ext cx="5926050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/>
            </a:lvl1pPr>
          </a:lstStyle>
          <a:p>
            <a:r>
              <a:t>배열값 쓰기(변경하기)</a:t>
            </a:r>
          </a:p>
        </p:txBody>
      </p:sp>
      <p:sp>
        <p:nvSpPr>
          <p:cNvPr id="756" name="Ⅱ. 배열 읽고 쓰기"/>
          <p:cNvSpPr txBox="1"/>
          <p:nvPr/>
        </p:nvSpPr>
        <p:spPr>
          <a:xfrm>
            <a:off x="2275721" y="1983749"/>
            <a:ext cx="486351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Ⅱ. 배열 읽고 쓰기</a:t>
            </a:r>
          </a:p>
        </p:txBody>
      </p:sp>
      <p:sp>
        <p:nvSpPr>
          <p:cNvPr id="757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sp>
        <p:nvSpPr>
          <p:cNvPr id="758" name="총 판매량 출력"/>
          <p:cNvSpPr txBox="1"/>
          <p:nvPr/>
        </p:nvSpPr>
        <p:spPr>
          <a:xfrm>
            <a:off x="14939224" y="10893680"/>
            <a:ext cx="4093498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총 판매량 출력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1" name="02 배열 기초"/>
          <p:cNvSpPr txBox="1"/>
          <p:nvPr/>
        </p:nvSpPr>
        <p:spPr>
          <a:xfrm>
            <a:off x="525541" y="231478"/>
            <a:ext cx="352788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배열 기초</a:t>
            </a:r>
          </a:p>
        </p:txBody>
      </p:sp>
      <p:sp>
        <p:nvSpPr>
          <p:cNvPr id="770" name="배열 사용 시 인덱스의 범위를 주의해야 함"/>
          <p:cNvSpPr txBox="1"/>
          <p:nvPr/>
        </p:nvSpPr>
        <p:spPr>
          <a:xfrm>
            <a:off x="2910721" y="3380749"/>
            <a:ext cx="1092111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 b="0"/>
            </a:lvl1pPr>
          </a:lstStyle>
          <a:p>
            <a:r>
              <a:t>배열 사용 시 인덱스의 범위를 주의해야 함</a:t>
            </a:r>
          </a:p>
        </p:txBody>
      </p:sp>
      <p:sp>
        <p:nvSpPr>
          <p:cNvPr id="771" name="Ⅲ. 인덱스의 범위"/>
          <p:cNvSpPr txBox="1"/>
          <p:nvPr/>
        </p:nvSpPr>
        <p:spPr>
          <a:xfrm>
            <a:off x="2275721" y="1983749"/>
            <a:ext cx="469282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Ⅲ. 인덱스의 범위</a:t>
            </a:r>
          </a:p>
        </p:txBody>
      </p:sp>
      <p:sp>
        <p:nvSpPr>
          <p:cNvPr id="772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sp>
        <p:nvSpPr>
          <p:cNvPr id="773" name="- 배열의 인덱스 범위를 벗어난 접근은 에러를 발생 =&gt; 프로그램 비정상 종료"/>
          <p:cNvSpPr txBox="1"/>
          <p:nvPr/>
        </p:nvSpPr>
        <p:spPr>
          <a:xfrm>
            <a:off x="3418721" y="4514402"/>
            <a:ext cx="19595720" cy="860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 sz="4800" b="0"/>
            </a:pPr>
            <a:r>
              <a:t>- 배열의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인덱스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범위를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벗어난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접근은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에러를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발생 =&gt; 프로그램 비정상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종료</a:t>
            </a:r>
          </a:p>
        </p:txBody>
      </p:sp>
      <p:pic>
        <p:nvPicPr>
          <p:cNvPr id="77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0506" y="5582148"/>
            <a:ext cx="18402301" cy="4178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7" name="02 배열 기초"/>
          <p:cNvSpPr txBox="1"/>
          <p:nvPr/>
        </p:nvSpPr>
        <p:spPr>
          <a:xfrm>
            <a:off x="525541" y="231478"/>
            <a:ext cx="352788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배열 기초</a:t>
            </a:r>
          </a:p>
        </p:txBody>
      </p:sp>
      <p:sp>
        <p:nvSpPr>
          <p:cNvPr id="786" name="배열 사용 시 인덱스의 범위를 주의해야 함"/>
          <p:cNvSpPr txBox="1"/>
          <p:nvPr/>
        </p:nvSpPr>
        <p:spPr>
          <a:xfrm>
            <a:off x="2910721" y="3380749"/>
            <a:ext cx="1092111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 b="0"/>
            </a:lvl1pPr>
          </a:lstStyle>
          <a:p>
            <a:r>
              <a:t>배열 사용 시 인덱스의 범위를 주의해야 함</a:t>
            </a:r>
          </a:p>
        </p:txBody>
      </p:sp>
      <p:sp>
        <p:nvSpPr>
          <p:cNvPr id="787" name="Ⅲ. 인덱스의 범위"/>
          <p:cNvSpPr txBox="1"/>
          <p:nvPr/>
        </p:nvSpPr>
        <p:spPr>
          <a:xfrm>
            <a:off x="2275721" y="1983749"/>
            <a:ext cx="469282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Ⅲ. 인덱스의 범위</a:t>
            </a:r>
          </a:p>
        </p:txBody>
      </p:sp>
      <p:sp>
        <p:nvSpPr>
          <p:cNvPr id="788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sp>
        <p:nvSpPr>
          <p:cNvPr id="789" name="- 배열의 인덱스 범위를 벗어난 접근은 에러를 발생 =&gt; 프로그램 비정상 종료"/>
          <p:cNvSpPr txBox="1"/>
          <p:nvPr/>
        </p:nvSpPr>
        <p:spPr>
          <a:xfrm>
            <a:off x="3418721" y="4514402"/>
            <a:ext cx="19595720" cy="860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 sz="4800" b="0"/>
            </a:pPr>
            <a:r>
              <a:t>- 배열의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인덱스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범위를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벗어난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접근은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에러를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발생 =&gt; 프로그램 비정상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종료</a:t>
            </a:r>
          </a:p>
        </p:txBody>
      </p:sp>
      <p:pic>
        <p:nvPicPr>
          <p:cNvPr id="7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0506" y="5582148"/>
            <a:ext cx="18402301" cy="4178301"/>
          </a:xfrm>
          <a:prstGeom prst="rect">
            <a:avLst/>
          </a:prstGeom>
          <a:ln w="12700">
            <a:miter lim="400000"/>
          </a:ln>
        </p:spPr>
      </p:pic>
      <p:sp>
        <p:nvSpPr>
          <p:cNvPr id="791" name="Rectangle"/>
          <p:cNvSpPr/>
          <p:nvPr/>
        </p:nvSpPr>
        <p:spPr>
          <a:xfrm>
            <a:off x="4561411" y="6653669"/>
            <a:ext cx="14768231" cy="2767197"/>
          </a:xfrm>
          <a:prstGeom prst="rect">
            <a:avLst/>
          </a:prstGeom>
          <a:solidFill>
            <a:srgbClr val="EBF3F8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2" name="numbers 배열의 길이가 5이므로, 인덱스의 범위는 0부터 4까지"/>
          <p:cNvSpPr txBox="1"/>
          <p:nvPr/>
        </p:nvSpPr>
        <p:spPr>
          <a:xfrm>
            <a:off x="13721548" y="5978305"/>
            <a:ext cx="8997972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numbers 배열의 길이가 5이므로, 인덱스의 범위는 0부터 4까지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5" name="02 배열 기초"/>
          <p:cNvSpPr txBox="1"/>
          <p:nvPr/>
        </p:nvSpPr>
        <p:spPr>
          <a:xfrm>
            <a:off x="525541" y="231478"/>
            <a:ext cx="352788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배열 기초</a:t>
            </a:r>
          </a:p>
        </p:txBody>
      </p:sp>
      <p:sp>
        <p:nvSpPr>
          <p:cNvPr id="804" name="배열 사용 시 인덱스의 범위를 주의해야 함"/>
          <p:cNvSpPr txBox="1"/>
          <p:nvPr/>
        </p:nvSpPr>
        <p:spPr>
          <a:xfrm>
            <a:off x="2910721" y="3380749"/>
            <a:ext cx="1092111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 b="0"/>
            </a:lvl1pPr>
          </a:lstStyle>
          <a:p>
            <a:r>
              <a:t>배열 사용 시 인덱스의 범위를 주의해야 함</a:t>
            </a:r>
          </a:p>
        </p:txBody>
      </p:sp>
      <p:sp>
        <p:nvSpPr>
          <p:cNvPr id="805" name="Ⅲ. 인덱스의 범위"/>
          <p:cNvSpPr txBox="1"/>
          <p:nvPr/>
        </p:nvSpPr>
        <p:spPr>
          <a:xfrm>
            <a:off x="2275721" y="1983749"/>
            <a:ext cx="469282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Ⅲ. 인덱스의 범위</a:t>
            </a:r>
          </a:p>
        </p:txBody>
      </p:sp>
      <p:sp>
        <p:nvSpPr>
          <p:cNvPr id="806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sp>
        <p:nvSpPr>
          <p:cNvPr id="807" name="- 배열의 인덱스 범위를 벗어난 접근은 에러를 발생 =&gt; 프로그램 비정상 종료"/>
          <p:cNvSpPr txBox="1"/>
          <p:nvPr/>
        </p:nvSpPr>
        <p:spPr>
          <a:xfrm>
            <a:off x="3418721" y="4514402"/>
            <a:ext cx="19595720" cy="860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 sz="4800" b="0"/>
            </a:pPr>
            <a:r>
              <a:t>- 배열의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인덱스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범위를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벗어난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접근은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에러를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발생 =&gt; 프로그램 비정상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종료</a:t>
            </a:r>
          </a:p>
        </p:txBody>
      </p:sp>
      <p:pic>
        <p:nvPicPr>
          <p:cNvPr id="80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0506" y="5582148"/>
            <a:ext cx="18402301" cy="4178301"/>
          </a:xfrm>
          <a:prstGeom prst="rect">
            <a:avLst/>
          </a:prstGeom>
          <a:ln w="12700">
            <a:miter lim="400000"/>
          </a:ln>
        </p:spPr>
      </p:pic>
      <p:sp>
        <p:nvSpPr>
          <p:cNvPr id="809" name="Rectangle"/>
          <p:cNvSpPr/>
          <p:nvPr/>
        </p:nvSpPr>
        <p:spPr>
          <a:xfrm>
            <a:off x="4561411" y="6653669"/>
            <a:ext cx="14768231" cy="2767197"/>
          </a:xfrm>
          <a:prstGeom prst="rect">
            <a:avLst/>
          </a:prstGeom>
          <a:solidFill>
            <a:srgbClr val="EBF3F8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10" name="numbers 배열의 길이가 5이므로, 인덱스의 범위는 0부터 4까지"/>
          <p:cNvSpPr txBox="1"/>
          <p:nvPr/>
        </p:nvSpPr>
        <p:spPr>
          <a:xfrm>
            <a:off x="13721548" y="5978305"/>
            <a:ext cx="8997972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numbers 배열의 길이가 5이므로, 인덱스의 범위는 0부터 4까지</a:t>
            </a:r>
          </a:p>
        </p:txBody>
      </p:sp>
      <p:pic>
        <p:nvPicPr>
          <p:cNvPr id="8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52725" y="7756254"/>
            <a:ext cx="12242801" cy="4762501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14" name="02 배열 기초"/>
          <p:cNvSpPr txBox="1"/>
          <p:nvPr/>
        </p:nvSpPr>
        <p:spPr>
          <a:xfrm>
            <a:off x="525541" y="231478"/>
            <a:ext cx="352788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배열 기초</a:t>
            </a:r>
          </a:p>
        </p:txBody>
      </p:sp>
      <p:sp>
        <p:nvSpPr>
          <p:cNvPr id="823" name="배열 사용 시 인덱스의 범위를 주의해야 함"/>
          <p:cNvSpPr txBox="1"/>
          <p:nvPr/>
        </p:nvSpPr>
        <p:spPr>
          <a:xfrm>
            <a:off x="2910721" y="3380749"/>
            <a:ext cx="1092111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 b="0"/>
            </a:lvl1pPr>
          </a:lstStyle>
          <a:p>
            <a:r>
              <a:t>배열 사용 시 인덱스의 범위를 주의해야 함</a:t>
            </a:r>
          </a:p>
        </p:txBody>
      </p:sp>
      <p:sp>
        <p:nvSpPr>
          <p:cNvPr id="824" name="Ⅲ. 인덱스의 범위"/>
          <p:cNvSpPr txBox="1"/>
          <p:nvPr/>
        </p:nvSpPr>
        <p:spPr>
          <a:xfrm>
            <a:off x="2275721" y="1983749"/>
            <a:ext cx="469282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Ⅲ. 인덱스의 범위</a:t>
            </a:r>
          </a:p>
        </p:txBody>
      </p:sp>
      <p:sp>
        <p:nvSpPr>
          <p:cNvPr id="825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sp>
        <p:nvSpPr>
          <p:cNvPr id="826" name="- 배열의 인덱스 범위를 벗어난 접근은 에러를 발생 =&gt; 프로그램 비정상 종료"/>
          <p:cNvSpPr txBox="1"/>
          <p:nvPr/>
        </p:nvSpPr>
        <p:spPr>
          <a:xfrm>
            <a:off x="3418721" y="4514402"/>
            <a:ext cx="19595720" cy="860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 sz="4800" b="0"/>
            </a:pPr>
            <a:r>
              <a:t>- 배열의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인덱스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범위를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벗어난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접근은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에러를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발생 =&gt; 프로그램 비정상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종료</a:t>
            </a:r>
          </a:p>
        </p:txBody>
      </p:sp>
      <p:pic>
        <p:nvPicPr>
          <p:cNvPr id="8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0506" y="5582148"/>
            <a:ext cx="18402301" cy="4178301"/>
          </a:xfrm>
          <a:prstGeom prst="rect">
            <a:avLst/>
          </a:prstGeom>
          <a:ln w="12700">
            <a:miter lim="400000"/>
          </a:ln>
        </p:spPr>
      </p:pic>
      <p:sp>
        <p:nvSpPr>
          <p:cNvPr id="828" name="02~03행의 코드는 인덱스 범위를 벗어난  접근…"/>
          <p:cNvSpPr txBox="1"/>
          <p:nvPr/>
        </p:nvSpPr>
        <p:spPr>
          <a:xfrm>
            <a:off x="12503873" y="7488610"/>
            <a:ext cx="9915509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02~03행의 코드는 인덱스 범위를 벗어난  접근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=&gt; 에러 발생 =&gt; 프로그램 종료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6" name="학습목표"/>
          <p:cNvSpPr txBox="1"/>
          <p:nvPr/>
        </p:nvSpPr>
        <p:spPr>
          <a:xfrm>
            <a:off x="525541" y="231478"/>
            <a:ext cx="244767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학습목표</a:t>
            </a:r>
          </a:p>
        </p:txBody>
      </p:sp>
      <p:sp>
        <p:nvSpPr>
          <p:cNvPr id="197" name="배열의 정의와 특징을  학습한다."/>
          <p:cNvSpPr txBox="1"/>
          <p:nvPr/>
        </p:nvSpPr>
        <p:spPr>
          <a:xfrm>
            <a:off x="2910721" y="3380749"/>
            <a:ext cx="847234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800" b="0"/>
            </a:pPr>
            <a:r>
              <a:rPr b="1"/>
              <a:t>배열의 정의와 특징</a:t>
            </a:r>
            <a:r>
              <a:t>을  학습한다.</a:t>
            </a:r>
          </a:p>
        </p:txBody>
      </p:sp>
      <p:sp>
        <p:nvSpPr>
          <p:cNvPr id="198" name="배열의 기초 사용법과 주의점을 익힌다."/>
          <p:cNvSpPr txBox="1"/>
          <p:nvPr/>
        </p:nvSpPr>
        <p:spPr>
          <a:xfrm>
            <a:off x="2910721" y="4523749"/>
            <a:ext cx="1019142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800" b="0"/>
            </a:pPr>
            <a:r>
              <a:t>배열의 </a:t>
            </a:r>
            <a:r>
              <a:rPr b="1"/>
              <a:t>기초</a:t>
            </a:r>
            <a:r>
              <a:t> </a:t>
            </a:r>
            <a:r>
              <a:rPr b="1"/>
              <a:t>사용법</a:t>
            </a:r>
            <a:r>
              <a:t>과 </a:t>
            </a:r>
            <a:r>
              <a:rPr b="1"/>
              <a:t>주의점</a:t>
            </a:r>
            <a:r>
              <a:t>을 익힌다.</a:t>
            </a:r>
          </a:p>
        </p:txBody>
      </p:sp>
      <p:sp>
        <p:nvSpPr>
          <p:cNvPr id="199" name="배열을 활용한 다양한 코드를 연습한다."/>
          <p:cNvSpPr txBox="1"/>
          <p:nvPr/>
        </p:nvSpPr>
        <p:spPr>
          <a:xfrm>
            <a:off x="2910721" y="5666749"/>
            <a:ext cx="1019142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800" b="0"/>
            </a:pPr>
            <a:r>
              <a:t>배열을 </a:t>
            </a:r>
            <a:r>
              <a:rPr b="1"/>
              <a:t>활용</a:t>
            </a:r>
            <a:r>
              <a:t>한 다양한 코드를 연습한다.</a:t>
            </a:r>
          </a:p>
        </p:txBody>
      </p:sp>
      <p:sp>
        <p:nvSpPr>
          <p:cNvPr id="208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Rectangle"/>
          <p:cNvSpPr/>
          <p:nvPr/>
        </p:nvSpPr>
        <p:spPr>
          <a:xfrm>
            <a:off x="-5316" y="-16172"/>
            <a:ext cx="11306929" cy="13748344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31" name="CH06…"/>
          <p:cNvSpPr txBox="1"/>
          <p:nvPr/>
        </p:nvSpPr>
        <p:spPr>
          <a:xfrm>
            <a:off x="3063381" y="4408076"/>
            <a:ext cx="4797934" cy="4232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14000">
                <a:solidFill>
                  <a:srgbClr val="FFFFFF"/>
                </a:solidFill>
              </a:defRPr>
            </a:pPr>
            <a:r>
              <a:t>CH06</a:t>
            </a:r>
          </a:p>
          <a:p>
            <a:pPr>
              <a:defRPr sz="14000">
                <a:solidFill>
                  <a:srgbClr val="FFFFFF"/>
                </a:solidFill>
              </a:defRPr>
            </a:pPr>
            <a:r>
              <a:t>배열</a:t>
            </a:r>
          </a:p>
        </p:txBody>
      </p:sp>
      <p:sp>
        <p:nvSpPr>
          <p:cNvPr id="840" name="Rounded Rectangle"/>
          <p:cNvSpPr/>
          <p:nvPr/>
        </p:nvSpPr>
        <p:spPr>
          <a:xfrm>
            <a:off x="12450371" y="5296310"/>
            <a:ext cx="10585989" cy="1363513"/>
          </a:xfrm>
          <a:prstGeom prst="roundRect">
            <a:avLst>
              <a:gd name="adj" fmla="val 13971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2D69BA"/>
                </a:solidFill>
              </a:defRPr>
            </a:pPr>
            <a:endParaRPr/>
          </a:p>
        </p:txBody>
      </p:sp>
      <p:sp>
        <p:nvSpPr>
          <p:cNvPr id="841" name="Rounded Rectangle"/>
          <p:cNvSpPr/>
          <p:nvPr/>
        </p:nvSpPr>
        <p:spPr>
          <a:xfrm>
            <a:off x="12450371" y="7056177"/>
            <a:ext cx="10585989" cy="1363513"/>
          </a:xfrm>
          <a:prstGeom prst="roundRect">
            <a:avLst>
              <a:gd name="adj" fmla="val 13971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2D69BA"/>
                </a:solidFill>
              </a:defRPr>
            </a:pPr>
            <a:endParaRPr/>
          </a:p>
        </p:txBody>
      </p:sp>
      <p:sp>
        <p:nvSpPr>
          <p:cNvPr id="842" name="Rounded Rectangle"/>
          <p:cNvSpPr/>
          <p:nvPr/>
        </p:nvSpPr>
        <p:spPr>
          <a:xfrm>
            <a:off x="12450371" y="3536443"/>
            <a:ext cx="10585989" cy="1363513"/>
          </a:xfrm>
          <a:prstGeom prst="roundRect">
            <a:avLst>
              <a:gd name="adj" fmla="val 13971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2D69BA"/>
                </a:solidFill>
              </a:defRPr>
            </a:pPr>
            <a:endParaRPr/>
          </a:p>
        </p:txBody>
      </p:sp>
      <p:sp>
        <p:nvSpPr>
          <p:cNvPr id="843" name="01"/>
          <p:cNvSpPr txBox="1"/>
          <p:nvPr/>
        </p:nvSpPr>
        <p:spPr>
          <a:xfrm>
            <a:off x="12941495" y="3676861"/>
            <a:ext cx="1140689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01</a:t>
            </a:r>
          </a:p>
        </p:txBody>
      </p:sp>
      <p:sp>
        <p:nvSpPr>
          <p:cNvPr id="844" name="02"/>
          <p:cNvSpPr txBox="1"/>
          <p:nvPr/>
        </p:nvSpPr>
        <p:spPr>
          <a:xfrm>
            <a:off x="12941495" y="5436728"/>
            <a:ext cx="1140689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02</a:t>
            </a:r>
          </a:p>
        </p:txBody>
      </p:sp>
      <p:sp>
        <p:nvSpPr>
          <p:cNvPr id="845" name="03"/>
          <p:cNvSpPr txBox="1"/>
          <p:nvPr/>
        </p:nvSpPr>
        <p:spPr>
          <a:xfrm>
            <a:off x="12941495" y="7196596"/>
            <a:ext cx="1140689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03</a:t>
            </a:r>
          </a:p>
        </p:txBody>
      </p:sp>
      <p:sp>
        <p:nvSpPr>
          <p:cNvPr id="846" name="배열 개요"/>
          <p:cNvSpPr txBox="1"/>
          <p:nvPr/>
        </p:nvSpPr>
        <p:spPr>
          <a:xfrm>
            <a:off x="14381866" y="3676861"/>
            <a:ext cx="3439288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배열 개요</a:t>
            </a:r>
          </a:p>
        </p:txBody>
      </p:sp>
      <p:sp>
        <p:nvSpPr>
          <p:cNvPr id="847" name="배열 기초"/>
          <p:cNvSpPr txBox="1"/>
          <p:nvPr/>
        </p:nvSpPr>
        <p:spPr>
          <a:xfrm>
            <a:off x="14381866" y="5436728"/>
            <a:ext cx="3439288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배열 기초</a:t>
            </a:r>
          </a:p>
        </p:txBody>
      </p:sp>
      <p:sp>
        <p:nvSpPr>
          <p:cNvPr id="848" name="배열의 활용"/>
          <p:cNvSpPr txBox="1"/>
          <p:nvPr/>
        </p:nvSpPr>
        <p:spPr>
          <a:xfrm>
            <a:off x="14381866" y="7196596"/>
            <a:ext cx="4203320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배열의 활용</a:t>
            </a:r>
          </a:p>
        </p:txBody>
      </p:sp>
      <p:sp>
        <p:nvSpPr>
          <p:cNvPr id="849" name="Rounded Rectangle"/>
          <p:cNvSpPr/>
          <p:nvPr/>
        </p:nvSpPr>
        <p:spPr>
          <a:xfrm>
            <a:off x="12450371" y="8816044"/>
            <a:ext cx="10585989" cy="1363513"/>
          </a:xfrm>
          <a:prstGeom prst="roundRect">
            <a:avLst>
              <a:gd name="adj" fmla="val 13971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2D69BA"/>
                </a:solidFill>
              </a:defRPr>
            </a:pPr>
            <a:endParaRPr/>
          </a:p>
        </p:txBody>
      </p:sp>
      <p:sp>
        <p:nvSpPr>
          <p:cNvPr id="850" name="04"/>
          <p:cNvSpPr txBox="1"/>
          <p:nvPr/>
        </p:nvSpPr>
        <p:spPr>
          <a:xfrm>
            <a:off x="12941495" y="8956463"/>
            <a:ext cx="1140689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04</a:t>
            </a:r>
          </a:p>
        </p:txBody>
      </p:sp>
      <p:sp>
        <p:nvSpPr>
          <p:cNvPr id="851" name="다차원 배열"/>
          <p:cNvSpPr txBox="1"/>
          <p:nvPr/>
        </p:nvSpPr>
        <p:spPr>
          <a:xfrm>
            <a:off x="14381866" y="8956463"/>
            <a:ext cx="4203320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다차원 배열</a:t>
            </a:r>
          </a:p>
        </p:txBody>
      </p:sp>
      <p:sp>
        <p:nvSpPr>
          <p:cNvPr id="852" name="Rounded Rectangle"/>
          <p:cNvSpPr/>
          <p:nvPr/>
        </p:nvSpPr>
        <p:spPr>
          <a:xfrm>
            <a:off x="12449157" y="7102933"/>
            <a:ext cx="10588417" cy="1270001"/>
          </a:xfrm>
          <a:prstGeom prst="roundRect">
            <a:avLst>
              <a:gd name="adj" fmla="val 15000"/>
            </a:avLst>
          </a:prstGeom>
          <a:ln w="127000">
            <a:solidFill>
              <a:srgbClr val="2D69BA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5" name="03 배열의 활용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배열의 활용</a:t>
            </a:r>
          </a:p>
        </p:txBody>
      </p:sp>
      <p:sp>
        <p:nvSpPr>
          <p:cNvPr id="864" name="배열을 활용하면 반복문을 효과적으로 사용할 수 있음"/>
          <p:cNvSpPr txBox="1"/>
          <p:nvPr/>
        </p:nvSpPr>
        <p:spPr>
          <a:xfrm>
            <a:off x="2910721" y="3380749"/>
            <a:ext cx="1378623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 b="0"/>
            </a:lvl1pPr>
          </a:lstStyle>
          <a:p>
            <a:r>
              <a:t>배열을 활용하면 반복문을 효과적으로 사용할 수 있음</a:t>
            </a:r>
          </a:p>
        </p:txBody>
      </p:sp>
      <p:sp>
        <p:nvSpPr>
          <p:cNvPr id="865" name="Ⅰ. 배열과 반복문"/>
          <p:cNvSpPr txBox="1"/>
          <p:nvPr/>
        </p:nvSpPr>
        <p:spPr>
          <a:xfrm>
            <a:off x="2275721" y="1983749"/>
            <a:ext cx="469282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Ⅰ. 배열과 반복문</a:t>
            </a:r>
          </a:p>
        </p:txBody>
      </p:sp>
      <p:sp>
        <p:nvSpPr>
          <p:cNvPr id="866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pic>
        <p:nvPicPr>
          <p:cNvPr id="8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3700" y="4553802"/>
            <a:ext cx="18364200" cy="8115301"/>
          </a:xfrm>
          <a:prstGeom prst="rect">
            <a:avLst/>
          </a:prstGeom>
          <a:ln w="12700">
            <a:miter lim="400000"/>
          </a:ln>
        </p:spPr>
      </p:pic>
      <p:sp>
        <p:nvSpPr>
          <p:cNvPr id="868" name="배열의 총합을 구하는 프로그램"/>
          <p:cNvSpPr txBox="1"/>
          <p:nvPr/>
        </p:nvSpPr>
        <p:spPr>
          <a:xfrm>
            <a:off x="14343231" y="5574901"/>
            <a:ext cx="9025247" cy="8667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>
                <a:solidFill>
                  <a:srgbClr val="E43681"/>
                </a:solidFill>
              </a:defRPr>
            </a:lvl1pPr>
          </a:lstStyle>
          <a:p>
            <a:r>
              <a:t>배열의 총합을 구하는 프로그램</a:t>
            </a:r>
          </a:p>
        </p:txBody>
      </p:sp>
      <p:sp>
        <p:nvSpPr>
          <p:cNvPr id="869" name="💻 실습 코드 https://github.com/cloudstudying-kr/JavaPlz/blob/master/src/part1/ch06/ex6_3/Ex6_3.java"/>
          <p:cNvSpPr txBox="1"/>
          <p:nvPr/>
        </p:nvSpPr>
        <p:spPr>
          <a:xfrm>
            <a:off x="14700040" y="11238388"/>
            <a:ext cx="8311627" cy="1100661"/>
          </a:xfrm>
          <a:prstGeom prst="rect">
            <a:avLst/>
          </a:prstGeom>
          <a:solidFill>
            <a:srgbClr val="FFFFFF"/>
          </a:solidFill>
          <a:ln w="50800">
            <a:solidFill>
              <a:srgbClr val="33333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2400">
                <a:solidFill>
                  <a:srgbClr val="2D69BA"/>
                </a:solidFill>
              </a:defRPr>
            </a:pPr>
            <a:r>
              <a:rPr sz="3200"/>
              <a:t>💻 </a:t>
            </a:r>
            <a:r>
              <a:rPr sz="3200">
                <a:solidFill>
                  <a:srgbClr val="333333"/>
                </a:solidFill>
              </a:rPr>
              <a:t>실습 코드</a:t>
            </a:r>
            <a:r>
              <a:t> </a:t>
            </a:r>
            <a:r>
              <a:rPr u="sng">
                <a:hlinkClick r:id="rId3"/>
              </a:rPr>
              <a:t>https://github.com/cloudstudying-kr/JavaPlz/blob/master/src/part1/ch06/ex6_3/Ex6_3.java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2" name="03 배열의 활용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배열의 활용</a:t>
            </a:r>
          </a:p>
        </p:txBody>
      </p:sp>
      <p:sp>
        <p:nvSpPr>
          <p:cNvPr id="881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pic>
        <p:nvPicPr>
          <p:cNvPr id="88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3700" y="2648802"/>
            <a:ext cx="18364200" cy="8115301"/>
          </a:xfrm>
          <a:prstGeom prst="rect">
            <a:avLst/>
          </a:prstGeom>
          <a:ln w="12700">
            <a:miter lim="400000"/>
          </a:ln>
        </p:spPr>
      </p:pic>
      <p:sp>
        <p:nvSpPr>
          <p:cNvPr id="883" name="Rectangle"/>
          <p:cNvSpPr/>
          <p:nvPr/>
        </p:nvSpPr>
        <p:spPr>
          <a:xfrm>
            <a:off x="4092311" y="5599393"/>
            <a:ext cx="15543001" cy="3030290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4" name="배열 생성 및…"/>
          <p:cNvSpPr txBox="1"/>
          <p:nvPr/>
        </p:nvSpPr>
        <p:spPr>
          <a:xfrm>
            <a:off x="14549569" y="3820649"/>
            <a:ext cx="7270014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배열 생성 및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총합을 위한 변수 초기화</a:t>
            </a:r>
          </a:p>
        </p:txBody>
      </p:sp>
      <p:sp>
        <p:nvSpPr>
          <p:cNvPr id="885" name="Rectangle"/>
          <p:cNvSpPr/>
          <p:nvPr/>
        </p:nvSpPr>
        <p:spPr>
          <a:xfrm>
            <a:off x="3366663" y="9930600"/>
            <a:ext cx="3683103" cy="480915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8" name="03 배열의 활용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배열의 활용</a:t>
            </a:r>
          </a:p>
        </p:txBody>
      </p:sp>
      <p:sp>
        <p:nvSpPr>
          <p:cNvPr id="897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pic>
        <p:nvPicPr>
          <p:cNvPr id="8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3700" y="2648802"/>
            <a:ext cx="18364200" cy="8115301"/>
          </a:xfrm>
          <a:prstGeom prst="rect">
            <a:avLst/>
          </a:prstGeom>
          <a:ln w="12700">
            <a:miter lim="400000"/>
          </a:ln>
        </p:spPr>
      </p:pic>
      <p:sp>
        <p:nvSpPr>
          <p:cNvPr id="899" name="Rectangle"/>
          <p:cNvSpPr/>
          <p:nvPr/>
        </p:nvSpPr>
        <p:spPr>
          <a:xfrm>
            <a:off x="4092311" y="8029607"/>
            <a:ext cx="15543001" cy="600076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00" name="Rectangle"/>
          <p:cNvSpPr/>
          <p:nvPr/>
        </p:nvSpPr>
        <p:spPr>
          <a:xfrm>
            <a:off x="4657675" y="6498290"/>
            <a:ext cx="15543001" cy="841376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01" name="i의 값이 0부터 length 보다 작을 때까지 반복…"/>
          <p:cNvSpPr txBox="1"/>
          <p:nvPr/>
        </p:nvSpPr>
        <p:spPr>
          <a:xfrm>
            <a:off x="13184914" y="5344649"/>
            <a:ext cx="8652457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i의 값이 0부터 length 보다 작을 때까지 반복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=&gt; 모든 배열 인덱스를 순회</a:t>
            </a:r>
          </a:p>
        </p:txBody>
      </p:sp>
      <p:sp>
        <p:nvSpPr>
          <p:cNvPr id="902" name="Rectangle"/>
          <p:cNvSpPr/>
          <p:nvPr/>
        </p:nvSpPr>
        <p:spPr>
          <a:xfrm>
            <a:off x="3366663" y="9930600"/>
            <a:ext cx="3683103" cy="480915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05" name="03 배열의 활용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배열의 활용</a:t>
            </a:r>
          </a:p>
        </p:txBody>
      </p:sp>
      <p:sp>
        <p:nvSpPr>
          <p:cNvPr id="914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pic>
        <p:nvPicPr>
          <p:cNvPr id="9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3700" y="2648802"/>
            <a:ext cx="18364200" cy="8115301"/>
          </a:xfrm>
          <a:prstGeom prst="rect">
            <a:avLst/>
          </a:prstGeom>
          <a:ln w="12700">
            <a:miter lim="400000"/>
          </a:ln>
        </p:spPr>
      </p:pic>
      <p:sp>
        <p:nvSpPr>
          <p:cNvPr id="916" name="Rectangle"/>
          <p:cNvSpPr/>
          <p:nvPr/>
        </p:nvSpPr>
        <p:spPr>
          <a:xfrm>
            <a:off x="4092311" y="8029607"/>
            <a:ext cx="15543001" cy="600076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17" name="Rectangle"/>
          <p:cNvSpPr/>
          <p:nvPr/>
        </p:nvSpPr>
        <p:spPr>
          <a:xfrm>
            <a:off x="12536892" y="5895020"/>
            <a:ext cx="7882965" cy="841376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18" name="모든 배열 요소의 누적 합을 계산"/>
          <p:cNvSpPr txBox="1"/>
          <p:nvPr/>
        </p:nvSpPr>
        <p:spPr>
          <a:xfrm>
            <a:off x="13184914" y="6622270"/>
            <a:ext cx="8652457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모든 배열 요소의 누적 합을 계산</a:t>
            </a:r>
          </a:p>
        </p:txBody>
      </p:sp>
      <p:sp>
        <p:nvSpPr>
          <p:cNvPr id="919" name="Rectangle"/>
          <p:cNvSpPr/>
          <p:nvPr/>
        </p:nvSpPr>
        <p:spPr>
          <a:xfrm>
            <a:off x="3366663" y="9930600"/>
            <a:ext cx="3683103" cy="480915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22" name="03 배열의 활용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배열의 활용</a:t>
            </a:r>
          </a:p>
        </p:txBody>
      </p:sp>
      <p:sp>
        <p:nvSpPr>
          <p:cNvPr id="931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pic>
        <p:nvPicPr>
          <p:cNvPr id="9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3700" y="2648802"/>
            <a:ext cx="18364200" cy="8115301"/>
          </a:xfrm>
          <a:prstGeom prst="rect">
            <a:avLst/>
          </a:prstGeom>
          <a:ln w="12700">
            <a:miter lim="400000"/>
          </a:ln>
        </p:spPr>
      </p:pic>
      <p:sp>
        <p:nvSpPr>
          <p:cNvPr id="933" name="Rectangle"/>
          <p:cNvSpPr/>
          <p:nvPr/>
        </p:nvSpPr>
        <p:spPr>
          <a:xfrm>
            <a:off x="4092311" y="8029607"/>
            <a:ext cx="15543001" cy="600076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34" name="Rectangle"/>
          <p:cNvSpPr/>
          <p:nvPr/>
        </p:nvSpPr>
        <p:spPr>
          <a:xfrm>
            <a:off x="12536892" y="5895020"/>
            <a:ext cx="7882965" cy="841376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35" name="모든 배열 요소의 누적 합을 계산"/>
          <p:cNvSpPr txBox="1"/>
          <p:nvPr/>
        </p:nvSpPr>
        <p:spPr>
          <a:xfrm>
            <a:off x="13184914" y="6622270"/>
            <a:ext cx="8652457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모든 배열 요소의 누적 합을 계산</a:t>
            </a:r>
          </a:p>
        </p:txBody>
      </p:sp>
      <p:sp>
        <p:nvSpPr>
          <p:cNvPr id="936" name="Rectangle"/>
          <p:cNvSpPr/>
          <p:nvPr/>
        </p:nvSpPr>
        <p:spPr>
          <a:xfrm>
            <a:off x="3366663" y="9930600"/>
            <a:ext cx="3683103" cy="480915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3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13442" y="7395269"/>
            <a:ext cx="13487401" cy="5880101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40" name="03 배열의 활용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배열의 활용</a:t>
            </a:r>
          </a:p>
        </p:txBody>
      </p:sp>
      <p:sp>
        <p:nvSpPr>
          <p:cNvPr id="949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pic>
        <p:nvPicPr>
          <p:cNvPr id="95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3700" y="2648802"/>
            <a:ext cx="18364200" cy="8115301"/>
          </a:xfrm>
          <a:prstGeom prst="rect">
            <a:avLst/>
          </a:prstGeom>
          <a:ln w="12700">
            <a:miter lim="400000"/>
          </a:ln>
        </p:spPr>
      </p:pic>
      <p:sp>
        <p:nvSpPr>
          <p:cNvPr id="951" name="Rectangle"/>
          <p:cNvSpPr/>
          <p:nvPr/>
        </p:nvSpPr>
        <p:spPr>
          <a:xfrm>
            <a:off x="12536892" y="5895020"/>
            <a:ext cx="7882965" cy="1515093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2" name="결과 출력"/>
          <p:cNvSpPr txBox="1"/>
          <p:nvPr/>
        </p:nvSpPr>
        <p:spPr>
          <a:xfrm>
            <a:off x="13184914" y="8057370"/>
            <a:ext cx="8652457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결과 출력</a:t>
            </a:r>
          </a:p>
        </p:txBody>
      </p:sp>
      <p:sp>
        <p:nvSpPr>
          <p:cNvPr id="953" name="Rectangle"/>
          <p:cNvSpPr/>
          <p:nvPr/>
        </p:nvSpPr>
        <p:spPr>
          <a:xfrm>
            <a:off x="3366663" y="9930600"/>
            <a:ext cx="3683103" cy="480915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6" name="03 배열의 활용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배열의 활용</a:t>
            </a:r>
          </a:p>
        </p:txBody>
      </p:sp>
      <p:sp>
        <p:nvSpPr>
          <p:cNvPr id="965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pic>
        <p:nvPicPr>
          <p:cNvPr id="9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3700" y="2648802"/>
            <a:ext cx="18364200" cy="8115301"/>
          </a:xfrm>
          <a:prstGeom prst="rect">
            <a:avLst/>
          </a:prstGeom>
          <a:ln w="12700">
            <a:miter lim="400000"/>
          </a:ln>
        </p:spPr>
      </p:pic>
      <p:sp>
        <p:nvSpPr>
          <p:cNvPr id="967" name="Rectangle"/>
          <p:cNvSpPr/>
          <p:nvPr/>
        </p:nvSpPr>
        <p:spPr>
          <a:xfrm>
            <a:off x="12536892" y="5895020"/>
            <a:ext cx="7882965" cy="1515093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68" name="결과 출력"/>
          <p:cNvSpPr txBox="1"/>
          <p:nvPr/>
        </p:nvSpPr>
        <p:spPr>
          <a:xfrm>
            <a:off x="13184914" y="8057370"/>
            <a:ext cx="8652457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결과 출력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1" name="03 배열의 활용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배열의 활용</a:t>
            </a:r>
          </a:p>
        </p:txBody>
      </p:sp>
      <p:sp>
        <p:nvSpPr>
          <p:cNvPr id="980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pic>
        <p:nvPicPr>
          <p:cNvPr id="9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3700" y="2648802"/>
            <a:ext cx="18364200" cy="8115301"/>
          </a:xfrm>
          <a:prstGeom prst="rect">
            <a:avLst/>
          </a:prstGeom>
          <a:ln w="12700">
            <a:miter lim="400000"/>
          </a:ln>
        </p:spPr>
      </p:pic>
      <p:sp>
        <p:nvSpPr>
          <p:cNvPr id="982" name="Rectangle"/>
          <p:cNvSpPr/>
          <p:nvPr/>
        </p:nvSpPr>
        <p:spPr>
          <a:xfrm>
            <a:off x="12536892" y="5895020"/>
            <a:ext cx="7882965" cy="1515093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3" name="만약 반복문 없이 배열의 총합을 구했다면?"/>
          <p:cNvSpPr txBox="1"/>
          <p:nvPr/>
        </p:nvSpPr>
        <p:spPr>
          <a:xfrm>
            <a:off x="11624802" y="9471462"/>
            <a:ext cx="11337879" cy="8667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>
                <a:solidFill>
                  <a:srgbClr val="E43681"/>
                </a:solidFill>
              </a:defRPr>
            </a:lvl1pPr>
          </a:lstStyle>
          <a:p>
            <a:r>
              <a:t>만약 반복문 없이 배열의 총합을 구했다면?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6" name="03 배열의 활용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배열의 활용</a:t>
            </a:r>
          </a:p>
        </p:txBody>
      </p:sp>
      <p:sp>
        <p:nvSpPr>
          <p:cNvPr id="995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pic>
        <p:nvPicPr>
          <p:cNvPr id="9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900" y="1560215"/>
            <a:ext cx="18364200" cy="11645901"/>
          </a:xfrm>
          <a:prstGeom prst="rect">
            <a:avLst/>
          </a:prstGeom>
          <a:ln w="12700">
            <a:miter lim="400000"/>
          </a:ln>
        </p:spPr>
      </p:pic>
      <p:sp>
        <p:nvSpPr>
          <p:cNvPr id="997" name="💻 실습 코드 https://github.com/cloudstudying-kr/JavaPlz/blob/master/src/part1/ch06/ex6_4/Ex6_4.java"/>
          <p:cNvSpPr txBox="1"/>
          <p:nvPr/>
        </p:nvSpPr>
        <p:spPr>
          <a:xfrm>
            <a:off x="12800466" y="11822873"/>
            <a:ext cx="8311627" cy="1100660"/>
          </a:xfrm>
          <a:prstGeom prst="rect">
            <a:avLst/>
          </a:prstGeom>
          <a:solidFill>
            <a:srgbClr val="FFFFFF"/>
          </a:solidFill>
          <a:ln w="50800">
            <a:solidFill>
              <a:srgbClr val="33333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2400">
                <a:solidFill>
                  <a:srgbClr val="2D69BA"/>
                </a:solidFill>
              </a:defRPr>
            </a:pPr>
            <a:r>
              <a:rPr sz="3200"/>
              <a:t>💻 </a:t>
            </a:r>
            <a:r>
              <a:rPr sz="3200">
                <a:solidFill>
                  <a:srgbClr val="333333"/>
                </a:solidFill>
              </a:rPr>
              <a:t>실습 코드</a:t>
            </a:r>
            <a:r>
              <a:t> </a:t>
            </a:r>
            <a:r>
              <a:rPr u="sng">
                <a:hlinkClick r:id="rId3"/>
              </a:rPr>
              <a:t>https://github.com/cloudstudying-kr/JavaPlz/blob/master/src/part1/ch06/ex6_4/Ex6_4.java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"/>
          <p:cNvSpPr/>
          <p:nvPr/>
        </p:nvSpPr>
        <p:spPr>
          <a:xfrm>
            <a:off x="-5316" y="-16172"/>
            <a:ext cx="11306929" cy="13748344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1" name="CH06…"/>
          <p:cNvSpPr txBox="1"/>
          <p:nvPr/>
        </p:nvSpPr>
        <p:spPr>
          <a:xfrm>
            <a:off x="3063381" y="4408076"/>
            <a:ext cx="4797934" cy="4232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14000">
                <a:solidFill>
                  <a:srgbClr val="FFFFFF"/>
                </a:solidFill>
              </a:defRPr>
            </a:pPr>
            <a:r>
              <a:t>CH06</a:t>
            </a:r>
          </a:p>
          <a:p>
            <a:pPr>
              <a:defRPr sz="14000">
                <a:solidFill>
                  <a:srgbClr val="FFFFFF"/>
                </a:solidFill>
              </a:defRPr>
            </a:pPr>
            <a:r>
              <a:t>배열</a:t>
            </a:r>
          </a:p>
        </p:txBody>
      </p:sp>
      <p:sp>
        <p:nvSpPr>
          <p:cNvPr id="220" name="Rounded Rectangle"/>
          <p:cNvSpPr/>
          <p:nvPr/>
        </p:nvSpPr>
        <p:spPr>
          <a:xfrm>
            <a:off x="12450371" y="5296310"/>
            <a:ext cx="10585989" cy="1363513"/>
          </a:xfrm>
          <a:prstGeom prst="roundRect">
            <a:avLst>
              <a:gd name="adj" fmla="val 13971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2D69BA"/>
                </a:solidFill>
              </a:defRPr>
            </a:pPr>
            <a:endParaRPr/>
          </a:p>
        </p:txBody>
      </p:sp>
      <p:sp>
        <p:nvSpPr>
          <p:cNvPr id="221" name="Rounded Rectangle"/>
          <p:cNvSpPr/>
          <p:nvPr/>
        </p:nvSpPr>
        <p:spPr>
          <a:xfrm>
            <a:off x="12450371" y="7056177"/>
            <a:ext cx="10585989" cy="1363513"/>
          </a:xfrm>
          <a:prstGeom prst="roundRect">
            <a:avLst>
              <a:gd name="adj" fmla="val 13971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2D69BA"/>
                </a:solidFill>
              </a:defRPr>
            </a:pPr>
            <a:endParaRPr/>
          </a:p>
        </p:txBody>
      </p:sp>
      <p:sp>
        <p:nvSpPr>
          <p:cNvPr id="222" name="Rounded Rectangle"/>
          <p:cNvSpPr/>
          <p:nvPr/>
        </p:nvSpPr>
        <p:spPr>
          <a:xfrm>
            <a:off x="12450371" y="3536443"/>
            <a:ext cx="10585989" cy="1363513"/>
          </a:xfrm>
          <a:prstGeom prst="roundRect">
            <a:avLst>
              <a:gd name="adj" fmla="val 13971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2D69BA"/>
                </a:solidFill>
              </a:defRPr>
            </a:pPr>
            <a:endParaRPr/>
          </a:p>
        </p:txBody>
      </p:sp>
      <p:sp>
        <p:nvSpPr>
          <p:cNvPr id="223" name="01"/>
          <p:cNvSpPr txBox="1"/>
          <p:nvPr/>
        </p:nvSpPr>
        <p:spPr>
          <a:xfrm>
            <a:off x="12941495" y="3676861"/>
            <a:ext cx="1140689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01</a:t>
            </a:r>
          </a:p>
        </p:txBody>
      </p:sp>
      <p:sp>
        <p:nvSpPr>
          <p:cNvPr id="224" name="02"/>
          <p:cNvSpPr txBox="1"/>
          <p:nvPr/>
        </p:nvSpPr>
        <p:spPr>
          <a:xfrm>
            <a:off x="12941495" y="5436728"/>
            <a:ext cx="1140689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02</a:t>
            </a:r>
          </a:p>
        </p:txBody>
      </p:sp>
      <p:sp>
        <p:nvSpPr>
          <p:cNvPr id="225" name="03"/>
          <p:cNvSpPr txBox="1"/>
          <p:nvPr/>
        </p:nvSpPr>
        <p:spPr>
          <a:xfrm>
            <a:off x="12941495" y="7196596"/>
            <a:ext cx="1140689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03</a:t>
            </a:r>
          </a:p>
        </p:txBody>
      </p:sp>
      <p:sp>
        <p:nvSpPr>
          <p:cNvPr id="226" name="배열 개요"/>
          <p:cNvSpPr txBox="1"/>
          <p:nvPr/>
        </p:nvSpPr>
        <p:spPr>
          <a:xfrm>
            <a:off x="14381866" y="3676861"/>
            <a:ext cx="3439288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배열 개요</a:t>
            </a:r>
          </a:p>
        </p:txBody>
      </p:sp>
      <p:sp>
        <p:nvSpPr>
          <p:cNvPr id="227" name="배열 기초"/>
          <p:cNvSpPr txBox="1"/>
          <p:nvPr/>
        </p:nvSpPr>
        <p:spPr>
          <a:xfrm>
            <a:off x="14381866" y="5436728"/>
            <a:ext cx="3439288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배열 기초</a:t>
            </a:r>
          </a:p>
        </p:txBody>
      </p:sp>
      <p:sp>
        <p:nvSpPr>
          <p:cNvPr id="228" name="배열의 활용"/>
          <p:cNvSpPr txBox="1"/>
          <p:nvPr/>
        </p:nvSpPr>
        <p:spPr>
          <a:xfrm>
            <a:off x="14381866" y="7196596"/>
            <a:ext cx="4203320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배열의 활용</a:t>
            </a:r>
          </a:p>
        </p:txBody>
      </p:sp>
      <p:sp>
        <p:nvSpPr>
          <p:cNvPr id="229" name="Rounded Rectangle"/>
          <p:cNvSpPr/>
          <p:nvPr/>
        </p:nvSpPr>
        <p:spPr>
          <a:xfrm>
            <a:off x="12450371" y="8816044"/>
            <a:ext cx="10585989" cy="1363513"/>
          </a:xfrm>
          <a:prstGeom prst="roundRect">
            <a:avLst>
              <a:gd name="adj" fmla="val 13971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2D69BA"/>
                </a:solidFill>
              </a:defRPr>
            </a:pPr>
            <a:endParaRPr/>
          </a:p>
        </p:txBody>
      </p:sp>
      <p:sp>
        <p:nvSpPr>
          <p:cNvPr id="230" name="04"/>
          <p:cNvSpPr txBox="1"/>
          <p:nvPr/>
        </p:nvSpPr>
        <p:spPr>
          <a:xfrm>
            <a:off x="12941495" y="8956463"/>
            <a:ext cx="1140689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04</a:t>
            </a:r>
          </a:p>
        </p:txBody>
      </p:sp>
      <p:sp>
        <p:nvSpPr>
          <p:cNvPr id="231" name="다차원 배열"/>
          <p:cNvSpPr txBox="1"/>
          <p:nvPr/>
        </p:nvSpPr>
        <p:spPr>
          <a:xfrm>
            <a:off x="14381866" y="8956463"/>
            <a:ext cx="4203320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다차원 배열</a:t>
            </a:r>
          </a:p>
        </p:txBody>
      </p:sp>
      <p:sp>
        <p:nvSpPr>
          <p:cNvPr id="232" name="Rounded Rectangle"/>
          <p:cNvSpPr/>
          <p:nvPr/>
        </p:nvSpPr>
        <p:spPr>
          <a:xfrm>
            <a:off x="12449157" y="3583199"/>
            <a:ext cx="10588417" cy="1270001"/>
          </a:xfrm>
          <a:prstGeom prst="roundRect">
            <a:avLst>
              <a:gd name="adj" fmla="val 15000"/>
            </a:avLst>
          </a:prstGeom>
          <a:ln w="127000">
            <a:solidFill>
              <a:srgbClr val="2D69BA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0" name="03 배열의 활용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배열의 활용</a:t>
            </a:r>
          </a:p>
        </p:txBody>
      </p:sp>
      <p:sp>
        <p:nvSpPr>
          <p:cNvPr id="1009" name="월요일부터 일요일까지 달리기 시간의 총합과 평균을 구해보자!"/>
          <p:cNvSpPr txBox="1"/>
          <p:nvPr/>
        </p:nvSpPr>
        <p:spPr>
          <a:xfrm>
            <a:off x="2910721" y="3380749"/>
            <a:ext cx="16336798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 b="0"/>
            </a:lvl1pPr>
          </a:lstStyle>
          <a:p>
            <a:r>
              <a:t>월요일부터 일요일까지 달리기 시간의 총합과 평균을 구해보자!</a:t>
            </a:r>
          </a:p>
        </p:txBody>
      </p:sp>
      <p:sp>
        <p:nvSpPr>
          <p:cNvPr id="1010" name="Ⅰ. 배열과 반복문"/>
          <p:cNvSpPr txBox="1"/>
          <p:nvPr/>
        </p:nvSpPr>
        <p:spPr>
          <a:xfrm>
            <a:off x="2275721" y="1983749"/>
            <a:ext cx="469282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Ⅰ. 배열과 반복문</a:t>
            </a:r>
          </a:p>
        </p:txBody>
      </p:sp>
      <p:sp>
        <p:nvSpPr>
          <p:cNvPr id="1011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pic>
        <p:nvPicPr>
          <p:cNvPr id="101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1800" y="4506286"/>
            <a:ext cx="18440400" cy="1816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15" name="03 배열의 활용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배열의 활용</a:t>
            </a:r>
          </a:p>
        </p:txBody>
      </p:sp>
      <p:sp>
        <p:nvSpPr>
          <p:cNvPr id="1024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pic>
        <p:nvPicPr>
          <p:cNvPr id="10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900" y="2271415"/>
            <a:ext cx="18364200" cy="10223501"/>
          </a:xfrm>
          <a:prstGeom prst="rect">
            <a:avLst/>
          </a:prstGeom>
          <a:ln w="12700">
            <a:miter lim="400000"/>
          </a:ln>
        </p:spPr>
      </p:pic>
      <p:sp>
        <p:nvSpPr>
          <p:cNvPr id="1026" name="출력 예와 같은 결과를 얻는 빈칸의 코드는?"/>
          <p:cNvSpPr txBox="1"/>
          <p:nvPr/>
        </p:nvSpPr>
        <p:spPr>
          <a:xfrm>
            <a:off x="12355407" y="1971049"/>
            <a:ext cx="11337879" cy="8667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>
                <a:solidFill>
                  <a:srgbClr val="E43681"/>
                </a:solidFill>
              </a:defRPr>
            </a:lvl1pPr>
          </a:lstStyle>
          <a:p>
            <a:r>
              <a:t>출력 예와 같은 결과를 얻는 빈칸의 코드는?</a:t>
            </a:r>
          </a:p>
        </p:txBody>
      </p:sp>
      <p:sp>
        <p:nvSpPr>
          <p:cNvPr id="1027" name="💻 실습 코드 https://github.com/cloudstudying-kr/JavaPlz/blob/master/src/part1/ch06/ex6_5/Ex6_5.java"/>
          <p:cNvSpPr txBox="1"/>
          <p:nvPr/>
        </p:nvSpPr>
        <p:spPr>
          <a:xfrm>
            <a:off x="13868533" y="10702611"/>
            <a:ext cx="8311627" cy="1100660"/>
          </a:xfrm>
          <a:prstGeom prst="rect">
            <a:avLst/>
          </a:prstGeom>
          <a:solidFill>
            <a:srgbClr val="FFFFFF"/>
          </a:solidFill>
          <a:ln w="50800">
            <a:solidFill>
              <a:srgbClr val="33333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2400">
                <a:solidFill>
                  <a:srgbClr val="2D69BA"/>
                </a:solidFill>
              </a:defRPr>
            </a:pPr>
            <a:r>
              <a:rPr sz="3200"/>
              <a:t>💻 </a:t>
            </a:r>
            <a:r>
              <a:rPr sz="3200">
                <a:solidFill>
                  <a:srgbClr val="333333"/>
                </a:solidFill>
              </a:rPr>
              <a:t>실습 코드</a:t>
            </a:r>
            <a:r>
              <a:t> </a:t>
            </a:r>
            <a:r>
              <a:rPr u="sng">
                <a:hlinkClick r:id="rId3"/>
              </a:rPr>
              <a:t>https://github.com/cloudstudying-kr/JavaPlz/blob/master/src/part1/ch06/ex6_5/Ex6_5.java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0" name="03 배열의 활용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배열의 활용</a:t>
            </a:r>
          </a:p>
        </p:txBody>
      </p:sp>
      <p:sp>
        <p:nvSpPr>
          <p:cNvPr id="1039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pic>
        <p:nvPicPr>
          <p:cNvPr id="10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900" y="2271415"/>
            <a:ext cx="18364200" cy="10223501"/>
          </a:xfrm>
          <a:prstGeom prst="rect">
            <a:avLst/>
          </a:prstGeom>
          <a:ln w="12700">
            <a:miter lim="400000"/>
          </a:ln>
        </p:spPr>
      </p:pic>
      <p:sp>
        <p:nvSpPr>
          <p:cNvPr id="1041" name="Rectangle"/>
          <p:cNvSpPr/>
          <p:nvPr/>
        </p:nvSpPr>
        <p:spPr>
          <a:xfrm>
            <a:off x="4092501" y="4154169"/>
            <a:ext cx="16884062" cy="5549880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2" name="배열의 값이 모두 정수이므로…"/>
          <p:cNvSpPr txBox="1"/>
          <p:nvPr/>
        </p:nvSpPr>
        <p:spPr>
          <a:xfrm>
            <a:off x="18445272" y="3423771"/>
            <a:ext cx="5405544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배열의 값이 모두 정수이므로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ⓐ의 타입은 int[]</a:t>
            </a:r>
          </a:p>
        </p:txBody>
      </p:sp>
      <p:pic>
        <p:nvPicPr>
          <p:cNvPr id="104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61587" y="3020386"/>
            <a:ext cx="1193801" cy="546101"/>
          </a:xfrm>
          <a:prstGeom prst="rect">
            <a:avLst/>
          </a:prstGeom>
          <a:ln w="12700">
            <a:miter lim="400000"/>
          </a:ln>
        </p:spPr>
      </p:pic>
      <p:sp>
        <p:nvSpPr>
          <p:cNvPr id="1044" name="Rectangle"/>
          <p:cNvSpPr/>
          <p:nvPr/>
        </p:nvSpPr>
        <p:spPr>
          <a:xfrm>
            <a:off x="3366663" y="10977801"/>
            <a:ext cx="3683103" cy="1199516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" grpId="1" animBg="1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7" name="03 배열의 활용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배열의 활용</a:t>
            </a:r>
          </a:p>
        </p:txBody>
      </p:sp>
      <p:sp>
        <p:nvSpPr>
          <p:cNvPr id="1056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pic>
        <p:nvPicPr>
          <p:cNvPr id="10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900" y="2271415"/>
            <a:ext cx="18364200" cy="10223501"/>
          </a:xfrm>
          <a:prstGeom prst="rect">
            <a:avLst/>
          </a:prstGeom>
          <a:ln w="12700">
            <a:miter lim="400000"/>
          </a:ln>
        </p:spPr>
      </p:pic>
      <p:sp>
        <p:nvSpPr>
          <p:cNvPr id="1058" name="Rectangle"/>
          <p:cNvSpPr/>
          <p:nvPr/>
        </p:nvSpPr>
        <p:spPr>
          <a:xfrm>
            <a:off x="4092501" y="8360866"/>
            <a:ext cx="16884062" cy="1343183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9" name="07행에서 총합 sum이 사용되고 있는데,…"/>
          <p:cNvSpPr txBox="1"/>
          <p:nvPr/>
        </p:nvSpPr>
        <p:spPr>
          <a:xfrm>
            <a:off x="13720691" y="4330382"/>
            <a:ext cx="9913512" cy="282003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07행에서 총합 sum이 사용되고 있는데,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이를 통해 04~06행에서 그 값이 계산되었음 알 수 있음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endParaRPr/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따라서 배열 순회를 위한 ⓑ의 조건식은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i &lt; runningMinutes.length</a:t>
            </a:r>
          </a:p>
        </p:txBody>
      </p:sp>
      <p:pic>
        <p:nvPicPr>
          <p:cNvPr id="106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61587" y="3020386"/>
            <a:ext cx="1193801" cy="546101"/>
          </a:xfrm>
          <a:prstGeom prst="rect">
            <a:avLst/>
          </a:prstGeom>
          <a:ln w="12700">
            <a:miter lim="400000"/>
          </a:ln>
        </p:spPr>
      </p:pic>
      <p:sp>
        <p:nvSpPr>
          <p:cNvPr id="1061" name="Rectangle"/>
          <p:cNvSpPr/>
          <p:nvPr/>
        </p:nvSpPr>
        <p:spPr>
          <a:xfrm>
            <a:off x="5047520" y="6186963"/>
            <a:ext cx="8355957" cy="841376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6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80698" y="4825925"/>
            <a:ext cx="5689601" cy="546101"/>
          </a:xfrm>
          <a:prstGeom prst="rect">
            <a:avLst/>
          </a:prstGeom>
          <a:ln w="12700">
            <a:miter lim="400000"/>
          </a:ln>
        </p:spPr>
      </p:pic>
      <p:sp>
        <p:nvSpPr>
          <p:cNvPr id="1063" name="Rectangle"/>
          <p:cNvSpPr/>
          <p:nvPr/>
        </p:nvSpPr>
        <p:spPr>
          <a:xfrm>
            <a:off x="3366663" y="10977801"/>
            <a:ext cx="3683103" cy="1199516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2" grpId="1" animBg="1" advAuto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6" name="03 배열의 활용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배열의 활용</a:t>
            </a:r>
          </a:p>
        </p:txBody>
      </p:sp>
      <p:sp>
        <p:nvSpPr>
          <p:cNvPr id="1075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pic>
        <p:nvPicPr>
          <p:cNvPr id="107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900" y="2271415"/>
            <a:ext cx="18364200" cy="10223501"/>
          </a:xfrm>
          <a:prstGeom prst="rect">
            <a:avLst/>
          </a:prstGeom>
          <a:ln w="12700">
            <a:miter lim="400000"/>
          </a:ln>
        </p:spPr>
      </p:pic>
      <p:sp>
        <p:nvSpPr>
          <p:cNvPr id="1077" name="Rectangle"/>
          <p:cNvSpPr/>
          <p:nvPr/>
        </p:nvSpPr>
        <p:spPr>
          <a:xfrm>
            <a:off x="4092501" y="8360866"/>
            <a:ext cx="16884062" cy="1343183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7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80698" y="4825925"/>
            <a:ext cx="5689601" cy="54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61587" y="3020386"/>
            <a:ext cx="1193801" cy="546101"/>
          </a:xfrm>
          <a:prstGeom prst="rect">
            <a:avLst/>
          </a:prstGeom>
          <a:ln w="12700">
            <a:miter lim="400000"/>
          </a:ln>
        </p:spPr>
      </p:pic>
      <p:sp>
        <p:nvSpPr>
          <p:cNvPr id="1080" name="배열 순회를 통해 계산된 누적 합 코드 ⓒ는…"/>
          <p:cNvSpPr txBox="1"/>
          <p:nvPr/>
        </p:nvSpPr>
        <p:spPr>
          <a:xfrm>
            <a:off x="13720691" y="6042342"/>
            <a:ext cx="9913512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배열 순회를 통해 계산된 누적 합 코드 ⓒ는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sum += runningMinutes[i]</a:t>
            </a:r>
          </a:p>
        </p:txBody>
      </p:sp>
      <p:pic>
        <p:nvPicPr>
          <p:cNvPr id="1081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88282" y="6779778"/>
            <a:ext cx="5753101" cy="546101"/>
          </a:xfrm>
          <a:prstGeom prst="rect">
            <a:avLst/>
          </a:prstGeom>
          <a:ln w="12700">
            <a:miter lim="400000"/>
          </a:ln>
        </p:spPr>
      </p:pic>
      <p:sp>
        <p:nvSpPr>
          <p:cNvPr id="1082" name="Rectangle"/>
          <p:cNvSpPr/>
          <p:nvPr/>
        </p:nvSpPr>
        <p:spPr>
          <a:xfrm>
            <a:off x="3366663" y="10977801"/>
            <a:ext cx="3683103" cy="1199516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1" grpId="1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5" name="03 배열의 활용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배열의 활용</a:t>
            </a:r>
          </a:p>
        </p:txBody>
      </p:sp>
      <p:sp>
        <p:nvSpPr>
          <p:cNvPr id="1094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pic>
        <p:nvPicPr>
          <p:cNvPr id="109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900" y="2271415"/>
            <a:ext cx="18364200" cy="10223501"/>
          </a:xfrm>
          <a:prstGeom prst="rect">
            <a:avLst/>
          </a:prstGeom>
          <a:ln w="12700">
            <a:miter lim="400000"/>
          </a:ln>
        </p:spPr>
      </p:pic>
      <p:sp>
        <p:nvSpPr>
          <p:cNvPr id="1096" name="Rectangle"/>
          <p:cNvSpPr/>
          <p:nvPr/>
        </p:nvSpPr>
        <p:spPr>
          <a:xfrm>
            <a:off x="4092501" y="9103972"/>
            <a:ext cx="16884062" cy="600076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9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80698" y="4825925"/>
            <a:ext cx="5689601" cy="54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61587" y="3020386"/>
            <a:ext cx="1193801" cy="54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88282" y="6779778"/>
            <a:ext cx="5753101" cy="546101"/>
          </a:xfrm>
          <a:prstGeom prst="rect">
            <a:avLst/>
          </a:prstGeom>
          <a:ln w="12700">
            <a:miter lim="400000"/>
          </a:ln>
        </p:spPr>
      </p:pic>
      <p:sp>
        <p:nvSpPr>
          <p:cNvPr id="1100" name="Rectangle"/>
          <p:cNvSpPr/>
          <p:nvPr/>
        </p:nvSpPr>
        <p:spPr>
          <a:xfrm>
            <a:off x="3366663" y="11578864"/>
            <a:ext cx="3683103" cy="598453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3" name="03 배열의 활용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배열의 활용</a:t>
            </a:r>
          </a:p>
        </p:txBody>
      </p:sp>
      <p:sp>
        <p:nvSpPr>
          <p:cNvPr id="1112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pic>
        <p:nvPicPr>
          <p:cNvPr id="11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900" y="2271415"/>
            <a:ext cx="18364200" cy="10223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80698" y="4825925"/>
            <a:ext cx="5689601" cy="54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61587" y="3020386"/>
            <a:ext cx="1193801" cy="54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88282" y="6779778"/>
            <a:ext cx="5753101" cy="546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9" name="03 배열의 활용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배열의 활용</a:t>
            </a:r>
          </a:p>
        </p:txBody>
      </p:sp>
      <p:sp>
        <p:nvSpPr>
          <p:cNvPr id="1128" name="배열은 메소드의 입력변수로 전달될 수도 있음"/>
          <p:cNvSpPr txBox="1"/>
          <p:nvPr/>
        </p:nvSpPr>
        <p:spPr>
          <a:xfrm>
            <a:off x="2910721" y="3380749"/>
            <a:ext cx="1189647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 b="0"/>
            </a:lvl1pPr>
          </a:lstStyle>
          <a:p>
            <a:r>
              <a:t>배열은 메소드의 입력변수로 전달될 수도 있음</a:t>
            </a:r>
          </a:p>
        </p:txBody>
      </p:sp>
      <p:sp>
        <p:nvSpPr>
          <p:cNvPr id="1129" name="Ⅱ. 메소드로 배열 전달하기"/>
          <p:cNvSpPr txBox="1"/>
          <p:nvPr/>
        </p:nvSpPr>
        <p:spPr>
          <a:xfrm>
            <a:off x="2275721" y="1983749"/>
            <a:ext cx="715561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Ⅱ. 메소드로 배열 전달하기</a:t>
            </a:r>
          </a:p>
        </p:txBody>
      </p:sp>
      <p:sp>
        <p:nvSpPr>
          <p:cNvPr id="1130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sp>
        <p:nvSpPr>
          <p:cNvPr id="1131" name="다음은 average() 메소드를 호출하는 코드"/>
          <p:cNvSpPr txBox="1"/>
          <p:nvPr/>
        </p:nvSpPr>
        <p:spPr>
          <a:xfrm>
            <a:off x="2910721" y="4523749"/>
            <a:ext cx="10944886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 b="0"/>
            </a:lvl1pPr>
          </a:lstStyle>
          <a:p>
            <a:r>
              <a:t>다음은 average() 메소드를 호출하는 코드</a:t>
            </a:r>
          </a:p>
        </p:txBody>
      </p:sp>
      <p:pic>
        <p:nvPicPr>
          <p:cNvPr id="11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9063" y="5539749"/>
            <a:ext cx="13970001" cy="34925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3" name="입력값으로 레퍼런스변수 points를 전달…"/>
          <p:cNvSpPr txBox="1"/>
          <p:nvPr/>
        </p:nvSpPr>
        <p:spPr>
          <a:xfrm>
            <a:off x="10152378" y="8274209"/>
            <a:ext cx="7764735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입력값으로 레퍼런스변수 points를 전달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(해당 변수에는 배열의 위치 정보가 담김)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6" name="03 배열의 활용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배열의 활용</a:t>
            </a:r>
          </a:p>
        </p:txBody>
      </p:sp>
      <p:sp>
        <p:nvSpPr>
          <p:cNvPr id="1145" name="배열은 메소드의 입력변수로 전달될 수도 있음"/>
          <p:cNvSpPr txBox="1"/>
          <p:nvPr/>
        </p:nvSpPr>
        <p:spPr>
          <a:xfrm>
            <a:off x="2910721" y="3380749"/>
            <a:ext cx="1189647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 b="0"/>
            </a:lvl1pPr>
          </a:lstStyle>
          <a:p>
            <a:r>
              <a:t>배열은 메소드의 입력변수로 전달될 수도 있음</a:t>
            </a:r>
          </a:p>
        </p:txBody>
      </p:sp>
      <p:sp>
        <p:nvSpPr>
          <p:cNvPr id="1146" name="Ⅱ. 메소드로 배열 전달하기"/>
          <p:cNvSpPr txBox="1"/>
          <p:nvPr/>
        </p:nvSpPr>
        <p:spPr>
          <a:xfrm>
            <a:off x="2275721" y="1983749"/>
            <a:ext cx="715561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Ⅱ. 메소드로 배열 전달하기</a:t>
            </a:r>
          </a:p>
        </p:txBody>
      </p:sp>
      <p:sp>
        <p:nvSpPr>
          <p:cNvPr id="1147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sp>
        <p:nvSpPr>
          <p:cNvPr id="1148" name="다음은 average() 메소드를 호출하는 코드"/>
          <p:cNvSpPr txBox="1"/>
          <p:nvPr/>
        </p:nvSpPr>
        <p:spPr>
          <a:xfrm>
            <a:off x="2910721" y="4523749"/>
            <a:ext cx="10944886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 b="0"/>
            </a:lvl1pPr>
          </a:lstStyle>
          <a:p>
            <a:r>
              <a:t>다음은 average() 메소드를 호출하는 코드</a:t>
            </a:r>
          </a:p>
        </p:txBody>
      </p:sp>
      <p:pic>
        <p:nvPicPr>
          <p:cNvPr id="114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9063" y="5539749"/>
            <a:ext cx="13970001" cy="349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69063" y="9705020"/>
            <a:ext cx="13970001" cy="2781301"/>
          </a:xfrm>
          <a:prstGeom prst="rect">
            <a:avLst/>
          </a:prstGeom>
          <a:ln w="12700">
            <a:miter lim="400000"/>
          </a:ln>
        </p:spPr>
      </p:pic>
      <p:sp>
        <p:nvSpPr>
          <p:cNvPr id="1151" name="배열을 전달 받기위해서는 입력변수 또한  points와 같은 타입…"/>
          <p:cNvSpPr txBox="1"/>
          <p:nvPr/>
        </p:nvSpPr>
        <p:spPr>
          <a:xfrm>
            <a:off x="11168805" y="11002990"/>
            <a:ext cx="10919486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배열을 전달 받기위해서는 입력변수 또한  points와 같은 타입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즉, int[] 이어야 함</a:t>
            </a:r>
          </a:p>
        </p:txBody>
      </p:sp>
      <p:sp>
        <p:nvSpPr>
          <p:cNvPr id="1152" name="입력값으로 레퍼런스변수 points를 전달…"/>
          <p:cNvSpPr txBox="1"/>
          <p:nvPr/>
        </p:nvSpPr>
        <p:spPr>
          <a:xfrm>
            <a:off x="10152378" y="8274209"/>
            <a:ext cx="7764735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입력값으로 레퍼런스변수 points를 전달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(해당 변수에는 배열의 위치 정보가 담김)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5" name="03 배열의 활용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배열의 활용</a:t>
            </a:r>
          </a:p>
        </p:txBody>
      </p:sp>
      <p:sp>
        <p:nvSpPr>
          <p:cNvPr id="1164" name="배열은 메소드의 입력변수로 전달될 수도 있음"/>
          <p:cNvSpPr txBox="1"/>
          <p:nvPr/>
        </p:nvSpPr>
        <p:spPr>
          <a:xfrm>
            <a:off x="2910721" y="3380749"/>
            <a:ext cx="1189647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 b="0"/>
            </a:lvl1pPr>
          </a:lstStyle>
          <a:p>
            <a:r>
              <a:t>배열은 메소드의 입력변수로 전달될 수도 있음</a:t>
            </a:r>
          </a:p>
        </p:txBody>
      </p:sp>
      <p:sp>
        <p:nvSpPr>
          <p:cNvPr id="1165" name="Ⅱ. 메소드로 배열 전달하기"/>
          <p:cNvSpPr txBox="1"/>
          <p:nvPr/>
        </p:nvSpPr>
        <p:spPr>
          <a:xfrm>
            <a:off x="2275721" y="1983749"/>
            <a:ext cx="715561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Ⅱ. 메소드로 배열 전달하기</a:t>
            </a:r>
          </a:p>
        </p:txBody>
      </p:sp>
      <p:sp>
        <p:nvSpPr>
          <p:cNvPr id="1166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sp>
        <p:nvSpPr>
          <p:cNvPr id="1167" name="다음은 average() 메소드를 호출하는 코드"/>
          <p:cNvSpPr txBox="1"/>
          <p:nvPr/>
        </p:nvSpPr>
        <p:spPr>
          <a:xfrm>
            <a:off x="2910721" y="4523749"/>
            <a:ext cx="10944886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 b="0"/>
            </a:lvl1pPr>
          </a:lstStyle>
          <a:p>
            <a:r>
              <a:t>다음은 average() 메소드를 호출하는 코드</a:t>
            </a:r>
          </a:p>
        </p:txBody>
      </p:sp>
      <p:pic>
        <p:nvPicPr>
          <p:cNvPr id="1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9063" y="5539749"/>
            <a:ext cx="13970001" cy="349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69063" y="9705020"/>
            <a:ext cx="13970001" cy="2781301"/>
          </a:xfrm>
          <a:prstGeom prst="rect">
            <a:avLst/>
          </a:prstGeom>
          <a:ln w="12700">
            <a:miter lim="400000"/>
          </a:ln>
        </p:spPr>
      </p:pic>
      <p:sp>
        <p:nvSpPr>
          <p:cNvPr id="1170" name="메소드 호출이 이뤄지면 points의 배열 위치 정보는…"/>
          <p:cNvSpPr txBox="1"/>
          <p:nvPr/>
        </p:nvSpPr>
        <p:spPr>
          <a:xfrm>
            <a:off x="12120969" y="9594043"/>
            <a:ext cx="12020151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메소드 호출이 이뤄지면 points의 배열 위치 정보는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입력변수 arr로 대입되고, 그 결과 두 변수는 같은 배열을 가리키게 됨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5" name="01 배열 개요"/>
          <p:cNvSpPr txBox="1"/>
          <p:nvPr/>
        </p:nvSpPr>
        <p:spPr>
          <a:xfrm>
            <a:off x="525541" y="231478"/>
            <a:ext cx="352788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01 배열 개요</a:t>
            </a:r>
          </a:p>
        </p:txBody>
      </p:sp>
      <p:sp>
        <p:nvSpPr>
          <p:cNvPr id="244" name="배열(array)이란 여러 데이터를 하나로 묶은 것"/>
          <p:cNvSpPr txBox="1"/>
          <p:nvPr/>
        </p:nvSpPr>
        <p:spPr>
          <a:xfrm>
            <a:off x="2910721" y="3380749"/>
            <a:ext cx="12009858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 b="0"/>
            </a:lvl1pPr>
          </a:lstStyle>
          <a:p>
            <a:r>
              <a:t>배열(array)이란 여러 데이터를 하나로 묶은 것</a:t>
            </a:r>
          </a:p>
        </p:txBody>
      </p:sp>
      <p:sp>
        <p:nvSpPr>
          <p:cNvPr id="245" name="일반 변수가 하나의 단일 공간이라면, 배열은 일련의 공간을 여러 칸으로 나눈 것"/>
          <p:cNvSpPr txBox="1"/>
          <p:nvPr/>
        </p:nvSpPr>
        <p:spPr>
          <a:xfrm>
            <a:off x="2910721" y="4523749"/>
            <a:ext cx="2055462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 b="0"/>
            </a:lvl1pPr>
          </a:lstStyle>
          <a:p>
            <a:r>
              <a:t>일반 변수가 하나의 단일 공간이라면, 배열은 일련의 공간을 여러 칸으로 나눈 것</a:t>
            </a:r>
          </a:p>
        </p:txBody>
      </p:sp>
      <p:sp>
        <p:nvSpPr>
          <p:cNvPr id="246" name="Ⅰ. 배열이란"/>
          <p:cNvSpPr txBox="1"/>
          <p:nvPr/>
        </p:nvSpPr>
        <p:spPr>
          <a:xfrm>
            <a:off x="2275721" y="1983749"/>
            <a:ext cx="337609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Ⅰ. 배열이란</a:t>
            </a:r>
          </a:p>
        </p:txBody>
      </p:sp>
      <p:sp>
        <p:nvSpPr>
          <p:cNvPr id="247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pic>
        <p:nvPicPr>
          <p:cNvPr id="2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0200" y="5510471"/>
            <a:ext cx="18389600" cy="2057401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- 해당 배열은 5개의 정수를 레퍼런스변수 scores로 관리"/>
          <p:cNvSpPr txBox="1"/>
          <p:nvPr/>
        </p:nvSpPr>
        <p:spPr>
          <a:xfrm>
            <a:off x="3545721" y="8206749"/>
            <a:ext cx="1456347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 b="0"/>
            </a:lvl1pPr>
          </a:lstStyle>
          <a:p>
            <a:r>
              <a:t>- 해당 배열은 5개의 정수를 레퍼런스변수 scores로 관리</a:t>
            </a:r>
          </a:p>
        </p:txBody>
      </p:sp>
      <p:sp>
        <p:nvSpPr>
          <p:cNvPr id="250" name="- scores가 기본변수와 다른 점은 정수를 직접 가지지 않고, 정수가 저장된…"/>
          <p:cNvSpPr txBox="1"/>
          <p:nvPr/>
        </p:nvSpPr>
        <p:spPr>
          <a:xfrm>
            <a:off x="3545721" y="9328412"/>
            <a:ext cx="18901995" cy="1679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 sz="4800" b="0"/>
            </a:pPr>
            <a:r>
              <a:t>- scores가 기본변수와 다른 점은 정수를 직접 가지지 않고, 정수가 저장된</a:t>
            </a:r>
          </a:p>
          <a:p>
            <a:pPr>
              <a:lnSpc>
                <a:spcPct val="120000"/>
              </a:lnSpc>
              <a:defRPr sz="4800" b="0"/>
            </a:pPr>
            <a:r>
              <a:t>  배열을 가리킨다는 것</a:t>
            </a:r>
          </a:p>
        </p:txBody>
      </p:sp>
      <p:sp>
        <p:nvSpPr>
          <p:cNvPr id="251" name="Rounded Rectangle"/>
          <p:cNvSpPr/>
          <p:nvPr/>
        </p:nvSpPr>
        <p:spPr>
          <a:xfrm>
            <a:off x="5640751" y="11542274"/>
            <a:ext cx="12848498" cy="1222967"/>
          </a:xfrm>
          <a:prstGeom prst="roundRect">
            <a:avLst>
              <a:gd name="adj" fmla="val 15577"/>
            </a:avLst>
          </a:prstGeom>
          <a:solidFill>
            <a:srgbClr val="F2F2F2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2D69BA"/>
                </a:solidFill>
              </a:defRPr>
            </a:pPr>
            <a:endParaRPr/>
          </a:p>
        </p:txBody>
      </p:sp>
      <p:sp>
        <p:nvSpPr>
          <p:cNvPr id="252" name="TIP"/>
          <p:cNvSpPr txBox="1"/>
          <p:nvPr/>
        </p:nvSpPr>
        <p:spPr>
          <a:xfrm>
            <a:off x="6710221" y="11733069"/>
            <a:ext cx="987070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2D69BA"/>
                </a:solidFill>
              </a:defRPr>
            </a:lvl1pPr>
          </a:lstStyle>
          <a:p>
            <a:pPr>
              <a:defRPr b="0">
                <a:solidFill>
                  <a:srgbClr val="333333"/>
                </a:solidFill>
              </a:defRPr>
            </a:pPr>
            <a:r>
              <a:rPr b="1">
                <a:solidFill>
                  <a:srgbClr val="2D69BA"/>
                </a:solidFill>
              </a:rPr>
              <a:t>TIP</a:t>
            </a:r>
          </a:p>
        </p:txBody>
      </p:sp>
      <p:sp>
        <p:nvSpPr>
          <p:cNvPr id="253" name="특정 대상을 가리키는 변수를 레퍼런스 변수라고 함"/>
          <p:cNvSpPr txBox="1"/>
          <p:nvPr/>
        </p:nvSpPr>
        <p:spPr>
          <a:xfrm>
            <a:off x="8113068" y="11821969"/>
            <a:ext cx="9948800" cy="663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 b="0"/>
            </a:pPr>
            <a:r>
              <a:t>특정 대상을 가리키는 변수를 </a:t>
            </a:r>
            <a:r>
              <a:rPr b="1"/>
              <a:t>레퍼런스 변수</a:t>
            </a:r>
            <a:r>
              <a:t>라고 함</a:t>
            </a:r>
          </a:p>
        </p:txBody>
      </p:sp>
      <p:sp>
        <p:nvSpPr>
          <p:cNvPr id="254" name="💡"/>
          <p:cNvSpPr txBox="1"/>
          <p:nvPr/>
        </p:nvSpPr>
        <p:spPr>
          <a:xfrm>
            <a:off x="5928997" y="11682269"/>
            <a:ext cx="765176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 b="0">
                <a:solidFill>
                  <a:srgbClr val="2D69BA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>
                <a:solidFill>
                  <a:srgbClr val="333333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>
                <a:solidFill>
                  <a:srgbClr val="2D69BA"/>
                </a:solidFill>
                <a:latin typeface="Lucida Grande"/>
                <a:ea typeface="Lucida Grande"/>
                <a:cs typeface="Lucida Grande"/>
                <a:sym typeface="Lucida Grande"/>
              </a:rPr>
              <a:t>💡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3" name="03 배열의 활용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배열의 활용</a:t>
            </a:r>
          </a:p>
        </p:txBody>
      </p:sp>
      <p:sp>
        <p:nvSpPr>
          <p:cNvPr id="1182" name="배열은 메소드의 입력변수로 전달될 수도 있음"/>
          <p:cNvSpPr txBox="1"/>
          <p:nvPr/>
        </p:nvSpPr>
        <p:spPr>
          <a:xfrm>
            <a:off x="2910721" y="3380749"/>
            <a:ext cx="1189647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 b="0"/>
            </a:lvl1pPr>
          </a:lstStyle>
          <a:p>
            <a:r>
              <a:t>배열은 메소드의 입력변수로 전달될 수도 있음</a:t>
            </a:r>
          </a:p>
        </p:txBody>
      </p:sp>
      <p:sp>
        <p:nvSpPr>
          <p:cNvPr id="1183" name="Ⅱ. 메소드로 배열 전달하기"/>
          <p:cNvSpPr txBox="1"/>
          <p:nvPr/>
        </p:nvSpPr>
        <p:spPr>
          <a:xfrm>
            <a:off x="2275721" y="1983749"/>
            <a:ext cx="715561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Ⅱ. 메소드로 배열 전달하기</a:t>
            </a:r>
          </a:p>
        </p:txBody>
      </p:sp>
      <p:sp>
        <p:nvSpPr>
          <p:cNvPr id="1184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sp>
        <p:nvSpPr>
          <p:cNvPr id="1185" name="다음은 average() 메소드를 호출하는 코드"/>
          <p:cNvSpPr txBox="1"/>
          <p:nvPr/>
        </p:nvSpPr>
        <p:spPr>
          <a:xfrm>
            <a:off x="2910721" y="4523749"/>
            <a:ext cx="10944886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 b="0"/>
            </a:lvl1pPr>
          </a:lstStyle>
          <a:p>
            <a:r>
              <a:t>다음은 average() 메소드를 호출하는 코드</a:t>
            </a:r>
          </a:p>
        </p:txBody>
      </p:sp>
      <p:pic>
        <p:nvPicPr>
          <p:cNvPr id="118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9063" y="5539749"/>
            <a:ext cx="13970001" cy="349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69063" y="9705020"/>
            <a:ext cx="13970001" cy="2781301"/>
          </a:xfrm>
          <a:prstGeom prst="rect">
            <a:avLst/>
          </a:prstGeom>
          <a:ln w="12700">
            <a:miter lim="400000"/>
          </a:ln>
        </p:spPr>
      </p:pic>
      <p:sp>
        <p:nvSpPr>
          <p:cNvPr id="1188" name="메소드 호출이 이뤄지면 points의 배열 위치 정보는…"/>
          <p:cNvSpPr txBox="1"/>
          <p:nvPr/>
        </p:nvSpPr>
        <p:spPr>
          <a:xfrm>
            <a:off x="12120969" y="9594043"/>
            <a:ext cx="12020151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메소드 호출이 이뤄지면 points의 배열 위치 정보는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입력변수 arr로 대입되고, 그 결과 두 변수는 같은 배열을 가리키게 됨</a:t>
            </a:r>
          </a:p>
        </p:txBody>
      </p:sp>
      <p:pic>
        <p:nvPicPr>
          <p:cNvPr id="118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739894" y="3571249"/>
            <a:ext cx="10782301" cy="5461001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2" name="03 배열의 활용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배열의 활용</a:t>
            </a:r>
          </a:p>
        </p:txBody>
      </p:sp>
      <p:sp>
        <p:nvSpPr>
          <p:cNvPr id="1201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grpSp>
        <p:nvGrpSpPr>
          <p:cNvPr id="1204" name="Group"/>
          <p:cNvGrpSpPr/>
          <p:nvPr/>
        </p:nvGrpSpPr>
        <p:grpSpPr>
          <a:xfrm>
            <a:off x="1537035" y="1638974"/>
            <a:ext cx="14080416" cy="11810649"/>
            <a:chOff x="0" y="0"/>
            <a:chExt cx="14080414" cy="11810648"/>
          </a:xfrm>
        </p:grpSpPr>
        <p:pic>
          <p:nvPicPr>
            <p:cNvPr id="120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4080415" cy="73814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03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7266692"/>
              <a:ext cx="14080415" cy="45439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20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337703" y="11045279"/>
            <a:ext cx="5638801" cy="24384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6" name="💻 실습 코드 https://github.com/cloudstudying-kr/JavaPlz/blob/master/src/part1/ch06/ex6_6/ArrayToParameter.java"/>
          <p:cNvSpPr txBox="1"/>
          <p:nvPr/>
        </p:nvSpPr>
        <p:spPr>
          <a:xfrm>
            <a:off x="16057148" y="9043299"/>
            <a:ext cx="6199911" cy="1474245"/>
          </a:xfrm>
          <a:prstGeom prst="rect">
            <a:avLst/>
          </a:prstGeom>
          <a:solidFill>
            <a:srgbClr val="FFFFFF"/>
          </a:solidFill>
          <a:ln w="50800">
            <a:solidFill>
              <a:srgbClr val="33333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2400">
                <a:solidFill>
                  <a:srgbClr val="2D69BA"/>
                </a:solidFill>
              </a:defRPr>
            </a:pPr>
            <a:r>
              <a:rPr sz="3200"/>
              <a:t>💻 </a:t>
            </a:r>
            <a:r>
              <a:rPr sz="3200">
                <a:solidFill>
                  <a:srgbClr val="333333"/>
                </a:solidFill>
              </a:rPr>
              <a:t>실습 코드</a:t>
            </a:r>
            <a:r>
              <a:t> </a:t>
            </a:r>
            <a:r>
              <a:rPr u="sng">
                <a:hlinkClick r:id="rId5"/>
              </a:rPr>
              <a:t>https://github.com/cloudstudying-kr/JavaPlz/blob/master/src/part1/ch06/ex6_6/ArrayToParameter.java</a:t>
            </a:r>
          </a:p>
        </p:txBody>
      </p:sp>
      <p:sp>
        <p:nvSpPr>
          <p:cNvPr id="1207" name="짝수와 소수 배열의 총합을 구하는 프로그램"/>
          <p:cNvSpPr txBox="1"/>
          <p:nvPr/>
        </p:nvSpPr>
        <p:spPr>
          <a:xfrm>
            <a:off x="12355407" y="1971049"/>
            <a:ext cx="11337879" cy="8667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>
                <a:solidFill>
                  <a:srgbClr val="E43681"/>
                </a:solidFill>
              </a:defRPr>
            </a:lvl1pPr>
          </a:lstStyle>
          <a:p>
            <a:r>
              <a:t>짝수와 소수 배열의 총합을 구하는 프로그램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0" name="03 배열의 활용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배열의 활용</a:t>
            </a:r>
          </a:p>
        </p:txBody>
      </p:sp>
      <p:sp>
        <p:nvSpPr>
          <p:cNvPr id="1219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grpSp>
        <p:nvGrpSpPr>
          <p:cNvPr id="1222" name="Group"/>
          <p:cNvGrpSpPr/>
          <p:nvPr/>
        </p:nvGrpSpPr>
        <p:grpSpPr>
          <a:xfrm>
            <a:off x="1537035" y="1638974"/>
            <a:ext cx="14080416" cy="11810649"/>
            <a:chOff x="0" y="0"/>
            <a:chExt cx="14080414" cy="11810648"/>
          </a:xfrm>
        </p:grpSpPr>
        <p:pic>
          <p:nvPicPr>
            <p:cNvPr id="122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4080415" cy="73814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2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7266692"/>
              <a:ext cx="14080415" cy="45439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22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337703" y="11045279"/>
            <a:ext cx="5638801" cy="2438401"/>
          </a:xfrm>
          <a:prstGeom prst="rect">
            <a:avLst/>
          </a:prstGeom>
          <a:ln w="12700">
            <a:miter lim="400000"/>
          </a:ln>
        </p:spPr>
      </p:pic>
      <p:sp>
        <p:nvSpPr>
          <p:cNvPr id="1224" name="Rectangle"/>
          <p:cNvSpPr/>
          <p:nvPr/>
        </p:nvSpPr>
        <p:spPr>
          <a:xfrm>
            <a:off x="3749969" y="4953840"/>
            <a:ext cx="11230813" cy="3230686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5" name="Rectangle"/>
          <p:cNvSpPr/>
          <p:nvPr/>
        </p:nvSpPr>
        <p:spPr>
          <a:xfrm>
            <a:off x="16663680" y="11965253"/>
            <a:ext cx="4422556" cy="1155349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6" name="짝수 배열 evens와…"/>
          <p:cNvSpPr txBox="1"/>
          <p:nvPr/>
        </p:nvSpPr>
        <p:spPr>
          <a:xfrm>
            <a:off x="12708593" y="3538685"/>
            <a:ext cx="4890089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짝수 배열 evens와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소수 배열 primes가 생성</a:t>
            </a:r>
          </a:p>
        </p:txBody>
      </p:sp>
      <p:sp>
        <p:nvSpPr>
          <p:cNvPr id="1227" name="Rectangle"/>
          <p:cNvSpPr/>
          <p:nvPr/>
        </p:nvSpPr>
        <p:spPr>
          <a:xfrm>
            <a:off x="2936790" y="8752940"/>
            <a:ext cx="12043992" cy="4021530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0" name="03 배열의 활용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배열의 활용</a:t>
            </a:r>
          </a:p>
        </p:txBody>
      </p:sp>
      <p:sp>
        <p:nvSpPr>
          <p:cNvPr id="1239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grpSp>
        <p:nvGrpSpPr>
          <p:cNvPr id="1242" name="Group"/>
          <p:cNvGrpSpPr/>
          <p:nvPr/>
        </p:nvGrpSpPr>
        <p:grpSpPr>
          <a:xfrm>
            <a:off x="1537035" y="1638974"/>
            <a:ext cx="14080416" cy="11810649"/>
            <a:chOff x="0" y="0"/>
            <a:chExt cx="14080414" cy="11810648"/>
          </a:xfrm>
        </p:grpSpPr>
        <p:pic>
          <p:nvPicPr>
            <p:cNvPr id="124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4080415" cy="73814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4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7266692"/>
              <a:ext cx="14080415" cy="45439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24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337703" y="11045279"/>
            <a:ext cx="5638801" cy="24384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4" name="Rectangle"/>
          <p:cNvSpPr/>
          <p:nvPr/>
        </p:nvSpPr>
        <p:spPr>
          <a:xfrm>
            <a:off x="3749969" y="4953840"/>
            <a:ext cx="11230813" cy="3230686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5" name="Rectangle"/>
          <p:cNvSpPr/>
          <p:nvPr/>
        </p:nvSpPr>
        <p:spPr>
          <a:xfrm>
            <a:off x="16663680" y="11965253"/>
            <a:ext cx="4422556" cy="1155349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6" name="짝수 배열 evens와…"/>
          <p:cNvSpPr txBox="1"/>
          <p:nvPr/>
        </p:nvSpPr>
        <p:spPr>
          <a:xfrm>
            <a:off x="12708593" y="3538685"/>
            <a:ext cx="4890089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짝수 배열 evens와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소수 배열 primes가 생성</a:t>
            </a:r>
          </a:p>
        </p:txBody>
      </p:sp>
      <p:sp>
        <p:nvSpPr>
          <p:cNvPr id="1247" name="Rectangle"/>
          <p:cNvSpPr/>
          <p:nvPr/>
        </p:nvSpPr>
        <p:spPr>
          <a:xfrm>
            <a:off x="2936790" y="8752940"/>
            <a:ext cx="12043992" cy="4021530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48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89350" y="5123140"/>
            <a:ext cx="17513300" cy="5524501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1" name="03 배열의 활용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배열의 활용</a:t>
            </a:r>
          </a:p>
        </p:txBody>
      </p:sp>
      <p:sp>
        <p:nvSpPr>
          <p:cNvPr id="1260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grpSp>
        <p:nvGrpSpPr>
          <p:cNvPr id="1263" name="Group"/>
          <p:cNvGrpSpPr/>
          <p:nvPr/>
        </p:nvGrpSpPr>
        <p:grpSpPr>
          <a:xfrm>
            <a:off x="1537035" y="1638974"/>
            <a:ext cx="14080416" cy="11810649"/>
            <a:chOff x="0" y="0"/>
            <a:chExt cx="14080414" cy="11810648"/>
          </a:xfrm>
        </p:grpSpPr>
        <p:pic>
          <p:nvPicPr>
            <p:cNvPr id="1261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4080415" cy="73814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62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7266692"/>
              <a:ext cx="14080415" cy="45439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26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337703" y="11045279"/>
            <a:ext cx="5638801" cy="2438401"/>
          </a:xfrm>
          <a:prstGeom prst="rect">
            <a:avLst/>
          </a:prstGeom>
          <a:ln w="12700">
            <a:miter lim="400000"/>
          </a:ln>
        </p:spPr>
      </p:pic>
      <p:sp>
        <p:nvSpPr>
          <p:cNvPr id="1265" name="Rectangle"/>
          <p:cNvSpPr/>
          <p:nvPr/>
        </p:nvSpPr>
        <p:spPr>
          <a:xfrm>
            <a:off x="3749969" y="5746125"/>
            <a:ext cx="11230813" cy="2438401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6" name="Rectangle"/>
          <p:cNvSpPr/>
          <p:nvPr/>
        </p:nvSpPr>
        <p:spPr>
          <a:xfrm>
            <a:off x="16663680" y="11965253"/>
            <a:ext cx="4422556" cy="1155349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7" name="짝수 배열의 합을 계산…"/>
          <p:cNvSpPr txBox="1"/>
          <p:nvPr/>
        </p:nvSpPr>
        <p:spPr>
          <a:xfrm>
            <a:off x="9744351" y="5186616"/>
            <a:ext cx="9171582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짝수 배열의 합을 계산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=&gt; 대입 연산자 우측의  sum(evens)가 먼저 호출</a:t>
            </a:r>
          </a:p>
        </p:txBody>
      </p:sp>
      <p:sp>
        <p:nvSpPr>
          <p:cNvPr id="1268" name="Rectangle"/>
          <p:cNvSpPr/>
          <p:nvPr/>
        </p:nvSpPr>
        <p:spPr>
          <a:xfrm>
            <a:off x="2936790" y="8752940"/>
            <a:ext cx="12043992" cy="4021530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1" name="03 배열의 활용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배열의 활용</a:t>
            </a:r>
          </a:p>
        </p:txBody>
      </p:sp>
      <p:sp>
        <p:nvSpPr>
          <p:cNvPr id="1280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grpSp>
        <p:nvGrpSpPr>
          <p:cNvPr id="1283" name="Group"/>
          <p:cNvGrpSpPr/>
          <p:nvPr/>
        </p:nvGrpSpPr>
        <p:grpSpPr>
          <a:xfrm>
            <a:off x="1537035" y="1638974"/>
            <a:ext cx="14080416" cy="11810649"/>
            <a:chOff x="0" y="0"/>
            <a:chExt cx="14080414" cy="11810648"/>
          </a:xfrm>
        </p:grpSpPr>
        <p:pic>
          <p:nvPicPr>
            <p:cNvPr id="1281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4080415" cy="73814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82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7266692"/>
              <a:ext cx="14080415" cy="45439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28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337703" y="11045279"/>
            <a:ext cx="5638801" cy="2438401"/>
          </a:xfrm>
          <a:prstGeom prst="rect">
            <a:avLst/>
          </a:prstGeom>
          <a:ln w="12700">
            <a:miter lim="400000"/>
          </a:ln>
        </p:spPr>
      </p:pic>
      <p:sp>
        <p:nvSpPr>
          <p:cNvPr id="1285" name="Rectangle"/>
          <p:cNvSpPr/>
          <p:nvPr/>
        </p:nvSpPr>
        <p:spPr>
          <a:xfrm>
            <a:off x="3749969" y="5746125"/>
            <a:ext cx="11230813" cy="2438401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6" name="Rectangle"/>
          <p:cNvSpPr/>
          <p:nvPr/>
        </p:nvSpPr>
        <p:spPr>
          <a:xfrm>
            <a:off x="16663680" y="11965253"/>
            <a:ext cx="4422556" cy="1155349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7" name="짝수 배열의 합을 계산…"/>
          <p:cNvSpPr txBox="1"/>
          <p:nvPr/>
        </p:nvSpPr>
        <p:spPr>
          <a:xfrm>
            <a:off x="9744351" y="5186616"/>
            <a:ext cx="9171582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짝수 배열의 합을 계산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=&gt; 대입 연산자 우측의  sum(evens)가 먼저 호출</a:t>
            </a:r>
          </a:p>
        </p:txBody>
      </p:sp>
      <p:sp>
        <p:nvSpPr>
          <p:cNvPr id="1288" name="Rectangle"/>
          <p:cNvSpPr/>
          <p:nvPr/>
        </p:nvSpPr>
        <p:spPr>
          <a:xfrm>
            <a:off x="2936790" y="9534535"/>
            <a:ext cx="12043992" cy="2592854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9" name="evens가 입력변수 arr에 대입되어 두 변수는 같은 배열을 가리킴"/>
          <p:cNvSpPr txBox="1"/>
          <p:nvPr/>
        </p:nvSpPr>
        <p:spPr>
          <a:xfrm>
            <a:off x="9744351" y="6692967"/>
            <a:ext cx="14321304" cy="66605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evens가 입력변수 arr에 대입되어 두 변수는 같은 배열을 가리킴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endParaRPr/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endParaRPr/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endParaRPr/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endParaRPr/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endParaRPr/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endParaRPr/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endParaRPr/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endParaRPr/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endParaRPr/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endParaRPr/>
          </a:p>
        </p:txBody>
      </p:sp>
      <p:pic>
        <p:nvPicPr>
          <p:cNvPr id="129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978292" y="7476701"/>
            <a:ext cx="13853422" cy="56388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" grpId="1" animBg="1" advAuto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3" name="03 배열의 활용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배열의 활용</a:t>
            </a:r>
          </a:p>
        </p:txBody>
      </p:sp>
      <p:sp>
        <p:nvSpPr>
          <p:cNvPr id="1302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grpSp>
        <p:nvGrpSpPr>
          <p:cNvPr id="1305" name="Group"/>
          <p:cNvGrpSpPr/>
          <p:nvPr/>
        </p:nvGrpSpPr>
        <p:grpSpPr>
          <a:xfrm>
            <a:off x="1537035" y="1638974"/>
            <a:ext cx="14080416" cy="11810649"/>
            <a:chOff x="0" y="0"/>
            <a:chExt cx="14080414" cy="11810648"/>
          </a:xfrm>
        </p:grpSpPr>
        <p:pic>
          <p:nvPicPr>
            <p:cNvPr id="130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4080415" cy="73814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04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7266692"/>
              <a:ext cx="14080415" cy="45439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30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337703" y="11045279"/>
            <a:ext cx="5638801" cy="2438401"/>
          </a:xfrm>
          <a:prstGeom prst="rect">
            <a:avLst/>
          </a:prstGeom>
          <a:ln w="12700">
            <a:miter lim="400000"/>
          </a:ln>
        </p:spPr>
      </p:pic>
      <p:sp>
        <p:nvSpPr>
          <p:cNvPr id="1307" name="Rectangle"/>
          <p:cNvSpPr/>
          <p:nvPr/>
        </p:nvSpPr>
        <p:spPr>
          <a:xfrm>
            <a:off x="3749969" y="5746125"/>
            <a:ext cx="11230813" cy="2438401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8" name="Rectangle"/>
          <p:cNvSpPr/>
          <p:nvPr/>
        </p:nvSpPr>
        <p:spPr>
          <a:xfrm>
            <a:off x="16663680" y="11965253"/>
            <a:ext cx="4422556" cy="1155349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9" name="Rectangle"/>
          <p:cNvSpPr/>
          <p:nvPr/>
        </p:nvSpPr>
        <p:spPr>
          <a:xfrm>
            <a:off x="2936790" y="11728159"/>
            <a:ext cx="12043992" cy="399230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0" name="지역변수 sum을 생성하고,…"/>
          <p:cNvSpPr txBox="1"/>
          <p:nvPr/>
        </p:nvSpPr>
        <p:spPr>
          <a:xfrm>
            <a:off x="10596724" y="9588169"/>
            <a:ext cx="5179414" cy="172275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지역변수 sum을 생성하고,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반복문을 돌며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배열의 총합을 계산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3" name="03 배열의 활용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배열의 활용</a:t>
            </a:r>
          </a:p>
        </p:txBody>
      </p:sp>
      <p:sp>
        <p:nvSpPr>
          <p:cNvPr id="1322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grpSp>
        <p:nvGrpSpPr>
          <p:cNvPr id="1325" name="Group"/>
          <p:cNvGrpSpPr/>
          <p:nvPr/>
        </p:nvGrpSpPr>
        <p:grpSpPr>
          <a:xfrm>
            <a:off x="1537035" y="1638974"/>
            <a:ext cx="14080416" cy="11810649"/>
            <a:chOff x="0" y="0"/>
            <a:chExt cx="14080414" cy="11810648"/>
          </a:xfrm>
        </p:grpSpPr>
        <p:pic>
          <p:nvPicPr>
            <p:cNvPr id="132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4080415" cy="73814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24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7266692"/>
              <a:ext cx="14080415" cy="45439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32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337703" y="11045279"/>
            <a:ext cx="5638801" cy="2438401"/>
          </a:xfrm>
          <a:prstGeom prst="rect">
            <a:avLst/>
          </a:prstGeom>
          <a:ln w="12700">
            <a:miter lim="400000"/>
          </a:ln>
        </p:spPr>
      </p:pic>
      <p:sp>
        <p:nvSpPr>
          <p:cNvPr id="1327" name="Rectangle"/>
          <p:cNvSpPr/>
          <p:nvPr/>
        </p:nvSpPr>
        <p:spPr>
          <a:xfrm>
            <a:off x="3749969" y="5746125"/>
            <a:ext cx="11230813" cy="2438401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8" name="Rectangle"/>
          <p:cNvSpPr/>
          <p:nvPr/>
        </p:nvSpPr>
        <p:spPr>
          <a:xfrm>
            <a:off x="16663680" y="11965253"/>
            <a:ext cx="4422556" cy="1155349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9" name="Rectangle"/>
          <p:cNvSpPr/>
          <p:nvPr/>
        </p:nvSpPr>
        <p:spPr>
          <a:xfrm>
            <a:off x="2936790" y="11728159"/>
            <a:ext cx="12043992" cy="399230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0" name="지역변수 sum을 생성하고,…"/>
          <p:cNvSpPr txBox="1"/>
          <p:nvPr/>
        </p:nvSpPr>
        <p:spPr>
          <a:xfrm>
            <a:off x="10596724" y="9588169"/>
            <a:ext cx="5179414" cy="172275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지역변수 sum을 생성하고,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반복문을 돌며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배열의 총합을 계산</a:t>
            </a:r>
          </a:p>
        </p:txBody>
      </p:sp>
      <p:pic>
        <p:nvPicPr>
          <p:cNvPr id="1331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449247" y="1507985"/>
            <a:ext cx="14715526" cy="6994914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4" name="03 배열의 활용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배열의 활용</a:t>
            </a:r>
          </a:p>
        </p:txBody>
      </p:sp>
      <p:sp>
        <p:nvSpPr>
          <p:cNvPr id="1343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grpSp>
        <p:nvGrpSpPr>
          <p:cNvPr id="1346" name="Group"/>
          <p:cNvGrpSpPr/>
          <p:nvPr/>
        </p:nvGrpSpPr>
        <p:grpSpPr>
          <a:xfrm>
            <a:off x="1537035" y="1638974"/>
            <a:ext cx="14080416" cy="11810649"/>
            <a:chOff x="0" y="0"/>
            <a:chExt cx="14080414" cy="11810648"/>
          </a:xfrm>
        </p:grpSpPr>
        <p:pic>
          <p:nvPicPr>
            <p:cNvPr id="1344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4080415" cy="73814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4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7266692"/>
              <a:ext cx="14080415" cy="45439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34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337703" y="11045279"/>
            <a:ext cx="5638801" cy="2438401"/>
          </a:xfrm>
          <a:prstGeom prst="rect">
            <a:avLst/>
          </a:prstGeom>
          <a:ln w="12700">
            <a:miter lim="400000"/>
          </a:ln>
        </p:spPr>
      </p:pic>
      <p:sp>
        <p:nvSpPr>
          <p:cNvPr id="1348" name="Rectangle"/>
          <p:cNvSpPr/>
          <p:nvPr/>
        </p:nvSpPr>
        <p:spPr>
          <a:xfrm>
            <a:off x="3749969" y="5746125"/>
            <a:ext cx="11230813" cy="2438401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9" name="Rectangle"/>
          <p:cNvSpPr/>
          <p:nvPr/>
        </p:nvSpPr>
        <p:spPr>
          <a:xfrm>
            <a:off x="16663680" y="11965253"/>
            <a:ext cx="4422556" cy="1155349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0" name="sum은 메소드 종료와 함께 호출 위치로 반환"/>
          <p:cNvSpPr txBox="1"/>
          <p:nvPr/>
        </p:nvSpPr>
        <p:spPr>
          <a:xfrm>
            <a:off x="7433954" y="11645705"/>
            <a:ext cx="8352505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sum은 메소드 종료와 함께 호출 위치로 반환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3" name="03 배열의 활용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배열의 활용</a:t>
            </a:r>
          </a:p>
        </p:txBody>
      </p:sp>
      <p:sp>
        <p:nvSpPr>
          <p:cNvPr id="1362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grpSp>
        <p:nvGrpSpPr>
          <p:cNvPr id="1365" name="Group"/>
          <p:cNvGrpSpPr/>
          <p:nvPr/>
        </p:nvGrpSpPr>
        <p:grpSpPr>
          <a:xfrm>
            <a:off x="1537035" y="1638974"/>
            <a:ext cx="14080416" cy="11810649"/>
            <a:chOff x="0" y="0"/>
            <a:chExt cx="14080414" cy="11810648"/>
          </a:xfrm>
        </p:grpSpPr>
        <p:pic>
          <p:nvPicPr>
            <p:cNvPr id="136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4080415" cy="73814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64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7266692"/>
              <a:ext cx="14080415" cy="45439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36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337703" y="11045279"/>
            <a:ext cx="5638801" cy="2438401"/>
          </a:xfrm>
          <a:prstGeom prst="rect">
            <a:avLst/>
          </a:prstGeom>
          <a:ln w="12700">
            <a:miter lim="400000"/>
          </a:ln>
        </p:spPr>
      </p:pic>
      <p:sp>
        <p:nvSpPr>
          <p:cNvPr id="1367" name="Rectangle"/>
          <p:cNvSpPr/>
          <p:nvPr/>
        </p:nvSpPr>
        <p:spPr>
          <a:xfrm>
            <a:off x="3749969" y="5746125"/>
            <a:ext cx="11230813" cy="2438401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8" name="Rectangle"/>
          <p:cNvSpPr/>
          <p:nvPr/>
        </p:nvSpPr>
        <p:spPr>
          <a:xfrm>
            <a:off x="16663680" y="11965253"/>
            <a:ext cx="4422556" cy="1155349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9" name="반환값이 evenSum에 대입"/>
          <p:cNvSpPr txBox="1"/>
          <p:nvPr/>
        </p:nvSpPr>
        <p:spPr>
          <a:xfrm>
            <a:off x="9796245" y="5200926"/>
            <a:ext cx="6568705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반환값이 evenSum에 대입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7" name="01 배열 개요"/>
          <p:cNvSpPr txBox="1"/>
          <p:nvPr/>
        </p:nvSpPr>
        <p:spPr>
          <a:xfrm>
            <a:off x="525541" y="231478"/>
            <a:ext cx="352788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01 배열 개요</a:t>
            </a:r>
          </a:p>
        </p:txBody>
      </p:sp>
      <p:sp>
        <p:nvSpPr>
          <p:cNvPr id="266" name="배열(array)이란 여러 데이터를 하나로 묶은 것"/>
          <p:cNvSpPr txBox="1"/>
          <p:nvPr/>
        </p:nvSpPr>
        <p:spPr>
          <a:xfrm>
            <a:off x="2910721" y="3380749"/>
            <a:ext cx="12009858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 b="0"/>
            </a:lvl1pPr>
          </a:lstStyle>
          <a:p>
            <a:r>
              <a:t>배열(array)이란 여러 데이터를 하나로 묶은 것</a:t>
            </a:r>
          </a:p>
        </p:txBody>
      </p:sp>
      <p:sp>
        <p:nvSpPr>
          <p:cNvPr id="267" name="일반 변수가 하나의 단일 공간이라면, 배열은 일련의 공간을 여러 칸으로 나눈 것"/>
          <p:cNvSpPr txBox="1"/>
          <p:nvPr/>
        </p:nvSpPr>
        <p:spPr>
          <a:xfrm>
            <a:off x="2910721" y="4523749"/>
            <a:ext cx="2055462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 b="0"/>
            </a:lvl1pPr>
          </a:lstStyle>
          <a:p>
            <a:r>
              <a:t>일반 변수가 하나의 단일 공간이라면, 배열은 일련의 공간을 여러 칸으로 나눈 것</a:t>
            </a:r>
          </a:p>
        </p:txBody>
      </p:sp>
      <p:sp>
        <p:nvSpPr>
          <p:cNvPr id="268" name="Ⅰ. 배열이란"/>
          <p:cNvSpPr txBox="1"/>
          <p:nvPr/>
        </p:nvSpPr>
        <p:spPr>
          <a:xfrm>
            <a:off x="2275721" y="1983749"/>
            <a:ext cx="337609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Ⅰ. 배열이란</a:t>
            </a:r>
          </a:p>
        </p:txBody>
      </p:sp>
      <p:sp>
        <p:nvSpPr>
          <p:cNvPr id="269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pic>
        <p:nvPicPr>
          <p:cNvPr id="2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0200" y="5510471"/>
            <a:ext cx="18389600" cy="2057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97200" y="8501789"/>
            <a:ext cx="18389600" cy="411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2" name="03 배열의 활용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배열의 활용</a:t>
            </a:r>
          </a:p>
        </p:txBody>
      </p:sp>
      <p:sp>
        <p:nvSpPr>
          <p:cNvPr id="1381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grpSp>
        <p:nvGrpSpPr>
          <p:cNvPr id="1384" name="Group"/>
          <p:cNvGrpSpPr/>
          <p:nvPr/>
        </p:nvGrpSpPr>
        <p:grpSpPr>
          <a:xfrm>
            <a:off x="1537035" y="1638974"/>
            <a:ext cx="14080416" cy="11810649"/>
            <a:chOff x="0" y="0"/>
            <a:chExt cx="14080414" cy="11810648"/>
          </a:xfrm>
        </p:grpSpPr>
        <p:pic>
          <p:nvPicPr>
            <p:cNvPr id="138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4080415" cy="73814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83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7266692"/>
              <a:ext cx="14080415" cy="45439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38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337703" y="11045279"/>
            <a:ext cx="5638801" cy="2438401"/>
          </a:xfrm>
          <a:prstGeom prst="rect">
            <a:avLst/>
          </a:prstGeom>
          <a:ln w="12700">
            <a:miter lim="400000"/>
          </a:ln>
        </p:spPr>
      </p:pic>
      <p:sp>
        <p:nvSpPr>
          <p:cNvPr id="1386" name="Rectangle"/>
          <p:cNvSpPr/>
          <p:nvPr/>
        </p:nvSpPr>
        <p:spPr>
          <a:xfrm>
            <a:off x="3749969" y="6275243"/>
            <a:ext cx="11230813" cy="1909283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7" name="Rectangle"/>
          <p:cNvSpPr/>
          <p:nvPr/>
        </p:nvSpPr>
        <p:spPr>
          <a:xfrm>
            <a:off x="16663680" y="11965253"/>
            <a:ext cx="4422556" cy="1155349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8" name="Rectangle"/>
          <p:cNvSpPr/>
          <p:nvPr/>
        </p:nvSpPr>
        <p:spPr>
          <a:xfrm>
            <a:off x="2936790" y="8752940"/>
            <a:ext cx="12043992" cy="4021530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9" name="같은 원리로 소수 배열의 총합을 계산"/>
          <p:cNvSpPr txBox="1"/>
          <p:nvPr/>
        </p:nvSpPr>
        <p:spPr>
          <a:xfrm>
            <a:off x="9771891" y="5736247"/>
            <a:ext cx="14055016" cy="775779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같은 원리로 소수 배열의 총합을 계산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endParaRPr/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endParaRPr/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endParaRPr/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endParaRPr/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endParaRPr/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endParaRPr/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endParaRPr/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endParaRPr/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endParaRPr/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endParaRPr/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endParaRPr/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endParaRPr/>
          </a:p>
        </p:txBody>
      </p:sp>
      <p:pic>
        <p:nvPicPr>
          <p:cNvPr id="139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452351" y="6451660"/>
            <a:ext cx="12694096" cy="69123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0" grpId="1" animBg="1" advAuto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93" name="03 배열의 활용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배열의 활용</a:t>
            </a:r>
          </a:p>
        </p:txBody>
      </p:sp>
      <p:sp>
        <p:nvSpPr>
          <p:cNvPr id="1402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grpSp>
        <p:nvGrpSpPr>
          <p:cNvPr id="1405" name="Group"/>
          <p:cNvGrpSpPr/>
          <p:nvPr/>
        </p:nvGrpSpPr>
        <p:grpSpPr>
          <a:xfrm>
            <a:off x="1537035" y="1638974"/>
            <a:ext cx="14080416" cy="11810649"/>
            <a:chOff x="0" y="0"/>
            <a:chExt cx="14080414" cy="11810648"/>
          </a:xfrm>
        </p:grpSpPr>
        <p:pic>
          <p:nvPicPr>
            <p:cNvPr id="140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4080415" cy="73814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04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7266692"/>
              <a:ext cx="14080415" cy="45439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40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337703" y="11045279"/>
            <a:ext cx="5638801" cy="2438401"/>
          </a:xfrm>
          <a:prstGeom prst="rect">
            <a:avLst/>
          </a:prstGeom>
          <a:ln w="12700">
            <a:miter lim="400000"/>
          </a:ln>
        </p:spPr>
      </p:pic>
      <p:sp>
        <p:nvSpPr>
          <p:cNvPr id="1407" name="Rectangle"/>
          <p:cNvSpPr/>
          <p:nvPr/>
        </p:nvSpPr>
        <p:spPr>
          <a:xfrm>
            <a:off x="2936790" y="8752940"/>
            <a:ext cx="12043992" cy="4021530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08" name="2번의 메소드 호출로 만들어진…"/>
          <p:cNvSpPr txBox="1"/>
          <p:nvPr/>
        </p:nvSpPr>
        <p:spPr>
          <a:xfrm>
            <a:off x="13126294" y="6831498"/>
            <a:ext cx="9641217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2번의 메소드 호출로 만들어진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evenSum과 primeSum을 출력하며 프로그램이 종료</a:t>
            </a:r>
          </a:p>
        </p:txBody>
      </p:sp>
      <p:sp>
        <p:nvSpPr>
          <p:cNvPr id="1409" name="Rectangle"/>
          <p:cNvSpPr/>
          <p:nvPr/>
        </p:nvSpPr>
        <p:spPr>
          <a:xfrm>
            <a:off x="16663680" y="11965253"/>
            <a:ext cx="4422556" cy="1155349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12" name="03 배열의 활용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배열의 활용</a:t>
            </a:r>
          </a:p>
        </p:txBody>
      </p:sp>
      <p:sp>
        <p:nvSpPr>
          <p:cNvPr id="1421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grpSp>
        <p:nvGrpSpPr>
          <p:cNvPr id="1424" name="Group"/>
          <p:cNvGrpSpPr/>
          <p:nvPr/>
        </p:nvGrpSpPr>
        <p:grpSpPr>
          <a:xfrm>
            <a:off x="1537035" y="1638974"/>
            <a:ext cx="14080416" cy="11810649"/>
            <a:chOff x="0" y="0"/>
            <a:chExt cx="14080414" cy="11810648"/>
          </a:xfrm>
        </p:grpSpPr>
        <p:pic>
          <p:nvPicPr>
            <p:cNvPr id="142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4080415" cy="73814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23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7266692"/>
              <a:ext cx="14080415" cy="45439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42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337703" y="11045279"/>
            <a:ext cx="5638801" cy="2438401"/>
          </a:xfrm>
          <a:prstGeom prst="rect">
            <a:avLst/>
          </a:prstGeom>
          <a:ln w="12700">
            <a:miter lim="400000"/>
          </a:ln>
        </p:spPr>
      </p:pic>
      <p:sp>
        <p:nvSpPr>
          <p:cNvPr id="1426" name="Rectangle"/>
          <p:cNvSpPr/>
          <p:nvPr/>
        </p:nvSpPr>
        <p:spPr>
          <a:xfrm>
            <a:off x="2936790" y="8752940"/>
            <a:ext cx="12043992" cy="4021530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7" name="2번의 메소드 호출로 만들어진…"/>
          <p:cNvSpPr txBox="1"/>
          <p:nvPr/>
        </p:nvSpPr>
        <p:spPr>
          <a:xfrm>
            <a:off x="13126294" y="6831498"/>
            <a:ext cx="9641217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2번의 메소드 호출로 만들어진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evenSum과 primeSum을 출력하며 프로그램이 종료</a:t>
            </a:r>
          </a:p>
        </p:txBody>
      </p:sp>
      <p:sp>
        <p:nvSpPr>
          <p:cNvPr id="1428" name="Rectangle"/>
          <p:cNvSpPr/>
          <p:nvPr/>
        </p:nvSpPr>
        <p:spPr>
          <a:xfrm>
            <a:off x="16663680" y="11965253"/>
            <a:ext cx="4422556" cy="1155349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2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58522" y="181218"/>
            <a:ext cx="11576761" cy="6255714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2" name="03 배열의 활용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배열의 활용</a:t>
            </a:r>
          </a:p>
        </p:txBody>
      </p:sp>
      <p:sp>
        <p:nvSpPr>
          <p:cNvPr id="1441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grpSp>
        <p:nvGrpSpPr>
          <p:cNvPr id="1444" name="Group"/>
          <p:cNvGrpSpPr/>
          <p:nvPr/>
        </p:nvGrpSpPr>
        <p:grpSpPr>
          <a:xfrm>
            <a:off x="1537035" y="1638974"/>
            <a:ext cx="14080416" cy="11810649"/>
            <a:chOff x="0" y="0"/>
            <a:chExt cx="14080414" cy="11810648"/>
          </a:xfrm>
        </p:grpSpPr>
        <p:pic>
          <p:nvPicPr>
            <p:cNvPr id="144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4080415" cy="73814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43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7266692"/>
              <a:ext cx="14080415" cy="45439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44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337703" y="11045279"/>
            <a:ext cx="5638801" cy="2438401"/>
          </a:xfrm>
          <a:prstGeom prst="rect">
            <a:avLst/>
          </a:prstGeom>
          <a:ln w="12700">
            <a:miter lim="400000"/>
          </a:ln>
        </p:spPr>
      </p:pic>
      <p:sp>
        <p:nvSpPr>
          <p:cNvPr id="1446" name="Rectangle"/>
          <p:cNvSpPr/>
          <p:nvPr/>
        </p:nvSpPr>
        <p:spPr>
          <a:xfrm>
            <a:off x="2936790" y="8752940"/>
            <a:ext cx="12043992" cy="4021530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7" name="2번의 메소드 호출로 만들어진…"/>
          <p:cNvSpPr txBox="1"/>
          <p:nvPr/>
        </p:nvSpPr>
        <p:spPr>
          <a:xfrm>
            <a:off x="13126294" y="6831498"/>
            <a:ext cx="9641217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2번의 메소드 호출로 만들어진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evenSum과 primeSum을 출력하며 프로그램이 종료</a:t>
            </a:r>
          </a:p>
        </p:txBody>
      </p:sp>
      <p:pic>
        <p:nvPicPr>
          <p:cNvPr id="1448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58522" y="181218"/>
            <a:ext cx="11576761" cy="6255714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1" name="03 배열의 활용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배열의 활용</a:t>
            </a:r>
          </a:p>
        </p:txBody>
      </p:sp>
      <p:sp>
        <p:nvSpPr>
          <p:cNvPr id="1460" name="문자열은 toCharArray( ) 메소드를 통해 문자의 배열로 바뀔 수 있음"/>
          <p:cNvSpPr txBox="1"/>
          <p:nvPr/>
        </p:nvSpPr>
        <p:spPr>
          <a:xfrm>
            <a:off x="2910721" y="3380749"/>
            <a:ext cx="17591965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 sz="4800" b="0"/>
            </a:pPr>
            <a:r>
              <a:t>문자열은 </a:t>
            </a:r>
            <a:r>
              <a:rPr b="1"/>
              <a:t>toCharArray( )</a:t>
            </a:r>
            <a:r>
              <a:t> 메소드를 통해 문자의 배열로 바뀔 수 있음</a:t>
            </a:r>
          </a:p>
        </p:txBody>
      </p:sp>
      <p:sp>
        <p:nvSpPr>
          <p:cNvPr id="1461" name="Ⅲ. 문자 타입과 배열"/>
          <p:cNvSpPr txBox="1"/>
          <p:nvPr/>
        </p:nvSpPr>
        <p:spPr>
          <a:xfrm>
            <a:off x="2275721" y="1983749"/>
            <a:ext cx="543654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Ⅲ. 문자 타입과 배열</a:t>
            </a:r>
          </a:p>
        </p:txBody>
      </p:sp>
      <p:sp>
        <p:nvSpPr>
          <p:cNvPr id="1462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pic>
        <p:nvPicPr>
          <p:cNvPr id="146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0700" y="4355393"/>
            <a:ext cx="18376901" cy="2806701"/>
          </a:xfrm>
          <a:prstGeom prst="rect">
            <a:avLst/>
          </a:prstGeom>
          <a:ln w="12700">
            <a:miter lim="400000"/>
          </a:ln>
        </p:spPr>
      </p:pic>
      <p:sp>
        <p:nvSpPr>
          <p:cNvPr id="1464" name="문자란 한 글자를 의미하는 타입으로, char로 표기"/>
          <p:cNvSpPr txBox="1"/>
          <p:nvPr/>
        </p:nvSpPr>
        <p:spPr>
          <a:xfrm>
            <a:off x="2910721" y="7571749"/>
            <a:ext cx="12896826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 sz="4800" b="0"/>
            </a:pPr>
            <a:r>
              <a:t>문자란 한 글자를 의미하는 타입으로, </a:t>
            </a:r>
            <a:r>
              <a:rPr b="1"/>
              <a:t>char</a:t>
            </a:r>
            <a:r>
              <a:t>로 표기</a:t>
            </a:r>
          </a:p>
        </p:txBody>
      </p:sp>
      <p:pic>
        <p:nvPicPr>
          <p:cNvPr id="146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34350" y="8532351"/>
            <a:ext cx="18389601" cy="2120901"/>
          </a:xfrm>
          <a:prstGeom prst="rect">
            <a:avLst/>
          </a:prstGeom>
          <a:ln w="12700">
            <a:miter lim="400000"/>
          </a:ln>
        </p:spPr>
      </p:pic>
      <p:sp>
        <p:nvSpPr>
          <p:cNvPr id="1466" name="문자는 작은따옴표로 감싸 표기하는데, 오직 한 글자만 저장할 수 있음"/>
          <p:cNvSpPr txBox="1"/>
          <p:nvPr/>
        </p:nvSpPr>
        <p:spPr>
          <a:xfrm>
            <a:off x="14798216" y="9005743"/>
            <a:ext cx="6891180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문자는 작은따옴표로 감싸 표기하는데, 오직 한 글자만 저장할 수 있음</a:t>
            </a: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9" name="03 배열의 활용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배열의 활용</a:t>
            </a:r>
          </a:p>
        </p:txBody>
      </p:sp>
      <p:sp>
        <p:nvSpPr>
          <p:cNvPr id="1478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grpSp>
        <p:nvGrpSpPr>
          <p:cNvPr id="1481" name="Group"/>
          <p:cNvGrpSpPr/>
          <p:nvPr/>
        </p:nvGrpSpPr>
        <p:grpSpPr>
          <a:xfrm>
            <a:off x="2840700" y="1689098"/>
            <a:ext cx="18376901" cy="11710402"/>
            <a:chOff x="0" y="0"/>
            <a:chExt cx="18376900" cy="11710400"/>
          </a:xfrm>
        </p:grpSpPr>
        <p:pic>
          <p:nvPicPr>
            <p:cNvPr id="1479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0"/>
              <a:ext cx="18351500" cy="9118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80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9284700"/>
              <a:ext cx="18376900" cy="2425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82" name="문자열 중 R(r)의 개수를 확인하는 코드"/>
          <p:cNvSpPr txBox="1"/>
          <p:nvPr/>
        </p:nvSpPr>
        <p:spPr>
          <a:xfrm>
            <a:off x="13006804" y="1520754"/>
            <a:ext cx="10449586" cy="8667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>
                <a:solidFill>
                  <a:srgbClr val="E43681"/>
                </a:solidFill>
              </a:defRPr>
            </a:lvl1pPr>
          </a:lstStyle>
          <a:p>
            <a:r>
              <a:t>문자열 중 R(r)의 개수를 확인하는 코드</a:t>
            </a:r>
          </a:p>
        </p:txBody>
      </p:sp>
      <p:sp>
        <p:nvSpPr>
          <p:cNvPr id="1483" name="💻 실습 코드 https://github.com/cloudstudying-kr/JavaPlz/blob/master/src/part1/ch06/ex6_7/Ex6_7.java"/>
          <p:cNvSpPr txBox="1"/>
          <p:nvPr/>
        </p:nvSpPr>
        <p:spPr>
          <a:xfrm>
            <a:off x="14450366" y="11496898"/>
            <a:ext cx="6199911" cy="1474245"/>
          </a:xfrm>
          <a:prstGeom prst="rect">
            <a:avLst/>
          </a:prstGeom>
          <a:solidFill>
            <a:srgbClr val="FFFFFF"/>
          </a:solidFill>
          <a:ln w="50800">
            <a:solidFill>
              <a:srgbClr val="33333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2400">
                <a:solidFill>
                  <a:srgbClr val="2D69BA"/>
                </a:solidFill>
              </a:defRPr>
            </a:pPr>
            <a:r>
              <a:rPr sz="3200"/>
              <a:t>💻 </a:t>
            </a:r>
            <a:r>
              <a:rPr sz="3200">
                <a:solidFill>
                  <a:srgbClr val="333333"/>
                </a:solidFill>
              </a:rPr>
              <a:t>실습 코드</a:t>
            </a:r>
            <a:r>
              <a:t> </a:t>
            </a:r>
            <a:r>
              <a:rPr u="sng">
                <a:hlinkClick r:id="rId4"/>
              </a:rPr>
              <a:t>https://github.com/cloudstudying-kr/JavaPlz/blob/master/src/part1/ch06/ex6_7/Ex6_7.java</a:t>
            </a: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6" name="03 배열의 활용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배열의 활용</a:t>
            </a:r>
          </a:p>
        </p:txBody>
      </p:sp>
      <p:sp>
        <p:nvSpPr>
          <p:cNvPr id="1495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grpSp>
        <p:nvGrpSpPr>
          <p:cNvPr id="1498" name="Group"/>
          <p:cNvGrpSpPr/>
          <p:nvPr/>
        </p:nvGrpSpPr>
        <p:grpSpPr>
          <a:xfrm>
            <a:off x="2840700" y="1689098"/>
            <a:ext cx="18376901" cy="11710402"/>
            <a:chOff x="0" y="0"/>
            <a:chExt cx="18376900" cy="11710400"/>
          </a:xfrm>
        </p:grpSpPr>
        <p:pic>
          <p:nvPicPr>
            <p:cNvPr id="149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0"/>
              <a:ext cx="18351500" cy="9118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97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9284700"/>
              <a:ext cx="18376900" cy="2425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99" name="Rectangle"/>
          <p:cNvSpPr/>
          <p:nvPr/>
        </p:nvSpPr>
        <p:spPr>
          <a:xfrm>
            <a:off x="4109306" y="4301720"/>
            <a:ext cx="16409122" cy="6144087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0" name="Rectangle"/>
          <p:cNvSpPr/>
          <p:nvPr/>
        </p:nvSpPr>
        <p:spPr>
          <a:xfrm>
            <a:off x="16663680" y="11965253"/>
            <a:ext cx="4422556" cy="1155349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1" name="문자열을 문자열 배열로 만듦"/>
          <p:cNvSpPr txBox="1"/>
          <p:nvPr/>
        </p:nvSpPr>
        <p:spPr>
          <a:xfrm>
            <a:off x="13108268" y="3526799"/>
            <a:ext cx="8531210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문자열을 문자열 배열로 만듦</a:t>
            </a:r>
          </a:p>
        </p:txBody>
      </p:sp>
      <p:sp>
        <p:nvSpPr>
          <p:cNvPr id="1502" name="Rectangle"/>
          <p:cNvSpPr/>
          <p:nvPr/>
        </p:nvSpPr>
        <p:spPr>
          <a:xfrm>
            <a:off x="3154748" y="11653101"/>
            <a:ext cx="6241296" cy="1343183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5" name="03 배열의 활용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배열의 활용</a:t>
            </a:r>
          </a:p>
        </p:txBody>
      </p:sp>
      <p:sp>
        <p:nvSpPr>
          <p:cNvPr id="1514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grpSp>
        <p:nvGrpSpPr>
          <p:cNvPr id="1517" name="Group"/>
          <p:cNvGrpSpPr/>
          <p:nvPr/>
        </p:nvGrpSpPr>
        <p:grpSpPr>
          <a:xfrm>
            <a:off x="2840700" y="1689098"/>
            <a:ext cx="18376901" cy="11710402"/>
            <a:chOff x="0" y="0"/>
            <a:chExt cx="18376900" cy="11710400"/>
          </a:xfrm>
        </p:grpSpPr>
        <p:pic>
          <p:nvPicPr>
            <p:cNvPr id="1515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0"/>
              <a:ext cx="18351500" cy="9118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16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9284700"/>
              <a:ext cx="18376900" cy="2425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18" name="Rectangle"/>
          <p:cNvSpPr/>
          <p:nvPr/>
        </p:nvSpPr>
        <p:spPr>
          <a:xfrm>
            <a:off x="4109306" y="9102624"/>
            <a:ext cx="16409122" cy="1343183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19" name="Rectangle"/>
          <p:cNvSpPr/>
          <p:nvPr/>
        </p:nvSpPr>
        <p:spPr>
          <a:xfrm>
            <a:off x="16663680" y="11965253"/>
            <a:ext cx="4422556" cy="1155349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0" name="배열을 순회하며…"/>
          <p:cNvSpPr txBox="1"/>
          <p:nvPr/>
        </p:nvSpPr>
        <p:spPr>
          <a:xfrm>
            <a:off x="15569240" y="6071774"/>
            <a:ext cx="5935542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배열을 순회하며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R과 r의 개수를 확인</a:t>
            </a:r>
          </a:p>
        </p:txBody>
      </p:sp>
      <p:sp>
        <p:nvSpPr>
          <p:cNvPr id="1521" name="Rectangle"/>
          <p:cNvSpPr/>
          <p:nvPr/>
        </p:nvSpPr>
        <p:spPr>
          <a:xfrm>
            <a:off x="3154748" y="11653101"/>
            <a:ext cx="6241296" cy="1343183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4" name="03 배열의 활용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배열의 활용</a:t>
            </a:r>
          </a:p>
        </p:txBody>
      </p:sp>
      <p:sp>
        <p:nvSpPr>
          <p:cNvPr id="1533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grpSp>
        <p:nvGrpSpPr>
          <p:cNvPr id="1536" name="Group"/>
          <p:cNvGrpSpPr/>
          <p:nvPr/>
        </p:nvGrpSpPr>
        <p:grpSpPr>
          <a:xfrm>
            <a:off x="2840700" y="1689098"/>
            <a:ext cx="18376901" cy="11710402"/>
            <a:chOff x="0" y="0"/>
            <a:chExt cx="18376900" cy="11710400"/>
          </a:xfrm>
        </p:grpSpPr>
        <p:pic>
          <p:nvPicPr>
            <p:cNvPr id="1534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0"/>
              <a:ext cx="18351500" cy="9118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3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9284700"/>
              <a:ext cx="18376900" cy="2425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37" name="Rectangle"/>
          <p:cNvSpPr/>
          <p:nvPr/>
        </p:nvSpPr>
        <p:spPr>
          <a:xfrm>
            <a:off x="16663680" y="11965253"/>
            <a:ext cx="4422556" cy="1155349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8" name="문자열과…"/>
          <p:cNvSpPr txBox="1"/>
          <p:nvPr/>
        </p:nvSpPr>
        <p:spPr>
          <a:xfrm>
            <a:off x="15569240" y="9307457"/>
            <a:ext cx="5935542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문자열과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R과 r의 개수를 출력</a:t>
            </a:r>
          </a:p>
        </p:txBody>
      </p:sp>
      <p:sp>
        <p:nvSpPr>
          <p:cNvPr id="1539" name="Rectangle"/>
          <p:cNvSpPr/>
          <p:nvPr/>
        </p:nvSpPr>
        <p:spPr>
          <a:xfrm>
            <a:off x="3154748" y="11653101"/>
            <a:ext cx="6241296" cy="1343183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42" name="03 배열의 활용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배열의 활용</a:t>
            </a:r>
          </a:p>
        </p:txBody>
      </p:sp>
      <p:sp>
        <p:nvSpPr>
          <p:cNvPr id="1551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grpSp>
        <p:nvGrpSpPr>
          <p:cNvPr id="1554" name="Group"/>
          <p:cNvGrpSpPr/>
          <p:nvPr/>
        </p:nvGrpSpPr>
        <p:grpSpPr>
          <a:xfrm>
            <a:off x="2840700" y="1689098"/>
            <a:ext cx="18376901" cy="11710402"/>
            <a:chOff x="0" y="0"/>
            <a:chExt cx="18376900" cy="11710400"/>
          </a:xfrm>
        </p:grpSpPr>
        <p:pic>
          <p:nvPicPr>
            <p:cNvPr id="155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0"/>
              <a:ext cx="18351500" cy="9118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53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9284700"/>
              <a:ext cx="18376900" cy="2425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55" name="Rectangle"/>
          <p:cNvSpPr/>
          <p:nvPr/>
        </p:nvSpPr>
        <p:spPr>
          <a:xfrm>
            <a:off x="16663680" y="11965253"/>
            <a:ext cx="4422556" cy="1155349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6" name="문자열과…"/>
          <p:cNvSpPr txBox="1"/>
          <p:nvPr/>
        </p:nvSpPr>
        <p:spPr>
          <a:xfrm>
            <a:off x="15569240" y="9307457"/>
            <a:ext cx="5935542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문자열과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R과 r의 개수를 출력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4" name="01 배열 개요"/>
          <p:cNvSpPr txBox="1"/>
          <p:nvPr/>
        </p:nvSpPr>
        <p:spPr>
          <a:xfrm>
            <a:off x="525541" y="231478"/>
            <a:ext cx="352788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01 배열 개요</a:t>
            </a:r>
          </a:p>
        </p:txBody>
      </p:sp>
      <p:sp>
        <p:nvSpPr>
          <p:cNvPr id="283" name="배열을 사용하면 수많은 데이터를 단 하나의 변수로 관리할 수 있을 뿐만…"/>
          <p:cNvSpPr txBox="1"/>
          <p:nvPr/>
        </p:nvSpPr>
        <p:spPr>
          <a:xfrm>
            <a:off x="2910721" y="3380749"/>
            <a:ext cx="18467960" cy="1737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 sz="4800" b="0"/>
            </a:pPr>
            <a:r>
              <a:t>배열을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사용하면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수많은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데이터를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단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하나의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변수로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관리할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수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있을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뿐만</a:t>
            </a:r>
          </a:p>
          <a:p>
            <a:pPr>
              <a:lnSpc>
                <a:spcPct val="120000"/>
              </a:lnSpc>
              <a:defRPr sz="4800" b="0"/>
            </a:pPr>
            <a:r>
              <a:t>아니라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반복문과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함께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코드의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효율을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높일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수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있음</a:t>
            </a:r>
          </a:p>
        </p:txBody>
      </p:sp>
      <p:sp>
        <p:nvSpPr>
          <p:cNvPr id="284" name="Ⅱ. 배열의 필요성"/>
          <p:cNvSpPr txBox="1"/>
          <p:nvPr/>
        </p:nvSpPr>
        <p:spPr>
          <a:xfrm>
            <a:off x="2275721" y="1983749"/>
            <a:ext cx="469282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Ⅱ. 배열의 필요성</a:t>
            </a:r>
          </a:p>
        </p:txBody>
      </p:sp>
      <p:sp>
        <p:nvSpPr>
          <p:cNvPr id="285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sp>
        <p:nvSpPr>
          <p:cNvPr id="286" name="변수 사용 코드와 배열 사용 코드를 비교해보자!"/>
          <p:cNvSpPr txBox="1"/>
          <p:nvPr/>
        </p:nvSpPr>
        <p:spPr>
          <a:xfrm>
            <a:off x="2910721" y="5441517"/>
            <a:ext cx="12325630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E43681"/>
                </a:solidFill>
              </a:defRPr>
            </a:lvl1pPr>
          </a:lstStyle>
          <a:p>
            <a:r>
              <a:t>변수 사용 코드와 배열 사용 코드를 비교해보자!</a:t>
            </a:r>
          </a:p>
        </p:txBody>
      </p:sp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Rectangle"/>
          <p:cNvSpPr/>
          <p:nvPr/>
        </p:nvSpPr>
        <p:spPr>
          <a:xfrm>
            <a:off x="-5316" y="-16172"/>
            <a:ext cx="11306929" cy="13748344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9" name="CH06…"/>
          <p:cNvSpPr txBox="1"/>
          <p:nvPr/>
        </p:nvSpPr>
        <p:spPr>
          <a:xfrm>
            <a:off x="3063381" y="4408076"/>
            <a:ext cx="4797934" cy="4232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14000">
                <a:solidFill>
                  <a:srgbClr val="FFFFFF"/>
                </a:solidFill>
              </a:defRPr>
            </a:pPr>
            <a:r>
              <a:t>CH06</a:t>
            </a:r>
          </a:p>
          <a:p>
            <a:pPr>
              <a:defRPr sz="14000">
                <a:solidFill>
                  <a:srgbClr val="FFFFFF"/>
                </a:solidFill>
              </a:defRPr>
            </a:pPr>
            <a:r>
              <a:t>배열</a:t>
            </a:r>
          </a:p>
        </p:txBody>
      </p:sp>
      <p:sp>
        <p:nvSpPr>
          <p:cNvPr id="1568" name="Rounded Rectangle"/>
          <p:cNvSpPr/>
          <p:nvPr/>
        </p:nvSpPr>
        <p:spPr>
          <a:xfrm>
            <a:off x="12450371" y="5296310"/>
            <a:ext cx="10585989" cy="1363513"/>
          </a:xfrm>
          <a:prstGeom prst="roundRect">
            <a:avLst>
              <a:gd name="adj" fmla="val 13971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2D69BA"/>
                </a:solidFill>
              </a:defRPr>
            </a:pPr>
            <a:endParaRPr/>
          </a:p>
        </p:txBody>
      </p:sp>
      <p:sp>
        <p:nvSpPr>
          <p:cNvPr id="1569" name="Rounded Rectangle"/>
          <p:cNvSpPr/>
          <p:nvPr/>
        </p:nvSpPr>
        <p:spPr>
          <a:xfrm>
            <a:off x="12450371" y="7056177"/>
            <a:ext cx="10585989" cy="1363513"/>
          </a:xfrm>
          <a:prstGeom prst="roundRect">
            <a:avLst>
              <a:gd name="adj" fmla="val 13971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2D69BA"/>
                </a:solidFill>
              </a:defRPr>
            </a:pPr>
            <a:endParaRPr/>
          </a:p>
        </p:txBody>
      </p:sp>
      <p:sp>
        <p:nvSpPr>
          <p:cNvPr id="1570" name="Rounded Rectangle"/>
          <p:cNvSpPr/>
          <p:nvPr/>
        </p:nvSpPr>
        <p:spPr>
          <a:xfrm>
            <a:off x="12450371" y="3536443"/>
            <a:ext cx="10585989" cy="1363513"/>
          </a:xfrm>
          <a:prstGeom prst="roundRect">
            <a:avLst>
              <a:gd name="adj" fmla="val 13971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2D69BA"/>
                </a:solidFill>
              </a:defRPr>
            </a:pPr>
            <a:endParaRPr/>
          </a:p>
        </p:txBody>
      </p:sp>
      <p:sp>
        <p:nvSpPr>
          <p:cNvPr id="1571" name="01"/>
          <p:cNvSpPr txBox="1"/>
          <p:nvPr/>
        </p:nvSpPr>
        <p:spPr>
          <a:xfrm>
            <a:off x="12941495" y="3676861"/>
            <a:ext cx="1140689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01</a:t>
            </a:r>
          </a:p>
        </p:txBody>
      </p:sp>
      <p:sp>
        <p:nvSpPr>
          <p:cNvPr id="1572" name="02"/>
          <p:cNvSpPr txBox="1"/>
          <p:nvPr/>
        </p:nvSpPr>
        <p:spPr>
          <a:xfrm>
            <a:off x="12941495" y="5436728"/>
            <a:ext cx="1140689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02</a:t>
            </a:r>
          </a:p>
        </p:txBody>
      </p:sp>
      <p:sp>
        <p:nvSpPr>
          <p:cNvPr id="1573" name="03"/>
          <p:cNvSpPr txBox="1"/>
          <p:nvPr/>
        </p:nvSpPr>
        <p:spPr>
          <a:xfrm>
            <a:off x="12941495" y="7196596"/>
            <a:ext cx="1140689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03</a:t>
            </a:r>
          </a:p>
        </p:txBody>
      </p:sp>
      <p:sp>
        <p:nvSpPr>
          <p:cNvPr id="1574" name="배열 개요"/>
          <p:cNvSpPr txBox="1"/>
          <p:nvPr/>
        </p:nvSpPr>
        <p:spPr>
          <a:xfrm>
            <a:off x="14381866" y="3676861"/>
            <a:ext cx="3439288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배열 개요</a:t>
            </a:r>
          </a:p>
        </p:txBody>
      </p:sp>
      <p:sp>
        <p:nvSpPr>
          <p:cNvPr id="1575" name="배열 기초"/>
          <p:cNvSpPr txBox="1"/>
          <p:nvPr/>
        </p:nvSpPr>
        <p:spPr>
          <a:xfrm>
            <a:off x="14381866" y="5436728"/>
            <a:ext cx="3439288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배열 기초</a:t>
            </a:r>
          </a:p>
        </p:txBody>
      </p:sp>
      <p:sp>
        <p:nvSpPr>
          <p:cNvPr id="1576" name="배열의 활용"/>
          <p:cNvSpPr txBox="1"/>
          <p:nvPr/>
        </p:nvSpPr>
        <p:spPr>
          <a:xfrm>
            <a:off x="14381866" y="7196596"/>
            <a:ext cx="4203320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배열의 활용</a:t>
            </a:r>
          </a:p>
        </p:txBody>
      </p:sp>
      <p:sp>
        <p:nvSpPr>
          <p:cNvPr id="1577" name="Rounded Rectangle"/>
          <p:cNvSpPr/>
          <p:nvPr/>
        </p:nvSpPr>
        <p:spPr>
          <a:xfrm>
            <a:off x="12450371" y="8816044"/>
            <a:ext cx="10585989" cy="1363513"/>
          </a:xfrm>
          <a:prstGeom prst="roundRect">
            <a:avLst>
              <a:gd name="adj" fmla="val 13971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2D69BA"/>
                </a:solidFill>
              </a:defRPr>
            </a:pPr>
            <a:endParaRPr/>
          </a:p>
        </p:txBody>
      </p:sp>
      <p:sp>
        <p:nvSpPr>
          <p:cNvPr id="1578" name="04"/>
          <p:cNvSpPr txBox="1"/>
          <p:nvPr/>
        </p:nvSpPr>
        <p:spPr>
          <a:xfrm>
            <a:off x="12941495" y="8956463"/>
            <a:ext cx="1140689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04</a:t>
            </a:r>
          </a:p>
        </p:txBody>
      </p:sp>
      <p:sp>
        <p:nvSpPr>
          <p:cNvPr id="1579" name="다차원 배열"/>
          <p:cNvSpPr txBox="1"/>
          <p:nvPr/>
        </p:nvSpPr>
        <p:spPr>
          <a:xfrm>
            <a:off x="14381866" y="8956463"/>
            <a:ext cx="4203320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다차원 배열</a:t>
            </a:r>
          </a:p>
        </p:txBody>
      </p:sp>
      <p:sp>
        <p:nvSpPr>
          <p:cNvPr id="1580" name="Rounded Rectangle"/>
          <p:cNvSpPr/>
          <p:nvPr/>
        </p:nvSpPr>
        <p:spPr>
          <a:xfrm>
            <a:off x="12449157" y="8862800"/>
            <a:ext cx="10588417" cy="1270001"/>
          </a:xfrm>
          <a:prstGeom prst="roundRect">
            <a:avLst>
              <a:gd name="adj" fmla="val 15000"/>
            </a:avLst>
          </a:prstGeom>
          <a:ln w="127000">
            <a:solidFill>
              <a:srgbClr val="2D69BA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3" name="04 다차원 배열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04 다차원 배열</a:t>
            </a:r>
          </a:p>
        </p:txBody>
      </p:sp>
      <p:sp>
        <p:nvSpPr>
          <p:cNvPr id="1592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sp>
        <p:nvSpPr>
          <p:cNvPr id="1593" name="이차원 배열은 기본 배열(일차원 배열)을 묶어 새로운 배열을 이루는 형태"/>
          <p:cNvSpPr txBox="1"/>
          <p:nvPr/>
        </p:nvSpPr>
        <p:spPr>
          <a:xfrm>
            <a:off x="2910721" y="3380749"/>
            <a:ext cx="1875203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 b="0"/>
            </a:lvl1pPr>
          </a:lstStyle>
          <a:p>
            <a:r>
              <a:t>이차원 배열은 기본 배열(일차원 배열)을 묶어 새로운 배열을 이루는 형태</a:t>
            </a:r>
          </a:p>
        </p:txBody>
      </p:sp>
      <p:sp>
        <p:nvSpPr>
          <p:cNvPr id="1594" name="Ⅰ. 이차원 배열"/>
          <p:cNvSpPr txBox="1"/>
          <p:nvPr/>
        </p:nvSpPr>
        <p:spPr>
          <a:xfrm>
            <a:off x="2275721" y="1983749"/>
            <a:ext cx="4119805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Ⅰ. 이차원 배열</a:t>
            </a:r>
          </a:p>
        </p:txBody>
      </p:sp>
      <p:pic>
        <p:nvPicPr>
          <p:cNvPr id="159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75700" y="5485693"/>
            <a:ext cx="18376901" cy="2781301"/>
          </a:xfrm>
          <a:prstGeom prst="rect">
            <a:avLst/>
          </a:prstGeom>
          <a:ln w="12700">
            <a:miter lim="400000"/>
          </a:ln>
        </p:spPr>
      </p:pic>
      <p:sp>
        <p:nvSpPr>
          <p:cNvPr id="1596" name="- 일차원 배열 row1과 row2를 하나로 묶어, 이차원 배열 matrix를 생성한 예"/>
          <p:cNvSpPr txBox="1"/>
          <p:nvPr/>
        </p:nvSpPr>
        <p:spPr>
          <a:xfrm>
            <a:off x="3545721" y="4523749"/>
            <a:ext cx="19786525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 b="0"/>
            </a:lvl1pPr>
          </a:lstStyle>
          <a:p>
            <a:r>
              <a:t>- 일차원 배열 row1과 row2를 하나로 묶어, 이차원 배열 matrix를 생성한 예</a:t>
            </a:r>
          </a:p>
        </p:txBody>
      </p:sp>
      <p:pic>
        <p:nvPicPr>
          <p:cNvPr id="159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81415" y="6663370"/>
            <a:ext cx="11990590" cy="6269590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blurRad="63500" dist="25400" dir="36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6850" y="4487841"/>
            <a:ext cx="14793034" cy="8808300"/>
          </a:xfrm>
          <a:prstGeom prst="rect">
            <a:avLst/>
          </a:prstGeom>
          <a:ln w="12700">
            <a:miter lim="400000"/>
          </a:ln>
        </p:spPr>
      </p:pic>
      <p:sp>
        <p:nvSpPr>
          <p:cNvPr id="1600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1" name="04 다차원 배열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04 다차원 배열</a:t>
            </a:r>
          </a:p>
        </p:txBody>
      </p:sp>
      <p:sp>
        <p:nvSpPr>
          <p:cNvPr id="1610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sp>
        <p:nvSpPr>
          <p:cNvPr id="1611" name="이차원 배열을 활용해 구구단을 기록한다면?"/>
          <p:cNvSpPr txBox="1"/>
          <p:nvPr/>
        </p:nvSpPr>
        <p:spPr>
          <a:xfrm>
            <a:off x="2910721" y="3380749"/>
            <a:ext cx="1148499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 b="0"/>
            </a:lvl1pPr>
          </a:lstStyle>
          <a:p>
            <a:r>
              <a:t>이차원 배열을 활용해 구구단을 기록한다면?</a:t>
            </a:r>
          </a:p>
        </p:txBody>
      </p:sp>
      <p:sp>
        <p:nvSpPr>
          <p:cNvPr id="1612" name="Ⅰ. 이차원 배열"/>
          <p:cNvSpPr txBox="1"/>
          <p:nvPr/>
        </p:nvSpPr>
        <p:spPr>
          <a:xfrm>
            <a:off x="2275721" y="1983749"/>
            <a:ext cx="4119805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Ⅰ. 이차원 배열</a:t>
            </a:r>
          </a:p>
        </p:txBody>
      </p:sp>
      <p:sp>
        <p:nvSpPr>
          <p:cNvPr id="1613" name="💻 실습 코드 https://github.com/cloudstudying-kr/JavaPlz/blob/master/src/part1/ch06/ex6_8/Ex6_8.java"/>
          <p:cNvSpPr txBox="1"/>
          <p:nvPr/>
        </p:nvSpPr>
        <p:spPr>
          <a:xfrm>
            <a:off x="11283915" y="11598091"/>
            <a:ext cx="6199912" cy="1474245"/>
          </a:xfrm>
          <a:prstGeom prst="rect">
            <a:avLst/>
          </a:prstGeom>
          <a:solidFill>
            <a:srgbClr val="FFFFFF"/>
          </a:solidFill>
          <a:ln w="50800">
            <a:solidFill>
              <a:srgbClr val="33333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2400">
                <a:solidFill>
                  <a:srgbClr val="2D69BA"/>
                </a:solidFill>
              </a:defRPr>
            </a:pPr>
            <a:r>
              <a:rPr sz="3200"/>
              <a:t>💻 </a:t>
            </a:r>
            <a:r>
              <a:rPr sz="3200">
                <a:solidFill>
                  <a:srgbClr val="333333"/>
                </a:solidFill>
              </a:rPr>
              <a:t>실습 코드</a:t>
            </a:r>
            <a:r>
              <a:t> </a:t>
            </a:r>
            <a:r>
              <a:rPr u="sng">
                <a:hlinkClick r:id="rId3"/>
              </a:rPr>
              <a:t>https://github.com/cloudstudying-kr/JavaPlz/blob/master/src/part1/ch06/ex6_8/Ex6_8.java</a:t>
            </a:r>
          </a:p>
        </p:txBody>
      </p:sp>
    </p:spTree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6850" y="2074841"/>
            <a:ext cx="14793034" cy="88083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6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17" name="04 다차원 배열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04 다차원 배열</a:t>
            </a:r>
          </a:p>
        </p:txBody>
      </p:sp>
      <p:sp>
        <p:nvSpPr>
          <p:cNvPr id="1626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sp>
        <p:nvSpPr>
          <p:cNvPr id="1627" name="Rectangle"/>
          <p:cNvSpPr/>
          <p:nvPr/>
        </p:nvSpPr>
        <p:spPr>
          <a:xfrm>
            <a:off x="3782605" y="4137946"/>
            <a:ext cx="13645939" cy="4682091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8" name="Rectangle"/>
          <p:cNvSpPr/>
          <p:nvPr/>
        </p:nvSpPr>
        <p:spPr>
          <a:xfrm>
            <a:off x="11250272" y="6121269"/>
            <a:ext cx="6178271" cy="1473462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9" name="일차원 배열 10개를 묶어 만든 이차원 배열"/>
          <p:cNvSpPr txBox="1"/>
          <p:nvPr/>
        </p:nvSpPr>
        <p:spPr>
          <a:xfrm>
            <a:off x="12008264" y="2937517"/>
            <a:ext cx="8027734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일차원 배열 10개를 묶어 만든 이차원 배열</a:t>
            </a:r>
          </a:p>
        </p:txBody>
      </p:sp>
      <p:sp>
        <p:nvSpPr>
          <p:cNvPr id="1630" name="Rectangle"/>
          <p:cNvSpPr/>
          <p:nvPr/>
        </p:nvSpPr>
        <p:spPr>
          <a:xfrm>
            <a:off x="3241601" y="9382289"/>
            <a:ext cx="4100907" cy="1343183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6850" y="2074841"/>
            <a:ext cx="14793034" cy="8808300"/>
          </a:xfrm>
          <a:prstGeom prst="rect">
            <a:avLst/>
          </a:prstGeom>
          <a:ln w="12700">
            <a:miter lim="400000"/>
          </a:ln>
        </p:spPr>
      </p:pic>
      <p:sp>
        <p:nvSpPr>
          <p:cNvPr id="1633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4" name="04 다차원 배열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04 다차원 배열</a:t>
            </a:r>
          </a:p>
        </p:txBody>
      </p:sp>
      <p:sp>
        <p:nvSpPr>
          <p:cNvPr id="1643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sp>
        <p:nvSpPr>
          <p:cNvPr id="1644" name="Rectangle"/>
          <p:cNvSpPr/>
          <p:nvPr/>
        </p:nvSpPr>
        <p:spPr>
          <a:xfrm>
            <a:off x="3782605" y="7003843"/>
            <a:ext cx="13645939" cy="1816193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45" name="Rectangle"/>
          <p:cNvSpPr/>
          <p:nvPr/>
        </p:nvSpPr>
        <p:spPr>
          <a:xfrm>
            <a:off x="11250272" y="6121269"/>
            <a:ext cx="6178271" cy="1473462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46" name="구구단 결과를 저장"/>
          <p:cNvSpPr txBox="1"/>
          <p:nvPr/>
        </p:nvSpPr>
        <p:spPr>
          <a:xfrm>
            <a:off x="12008264" y="5211600"/>
            <a:ext cx="6430987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구구단 결과를 저장</a:t>
            </a:r>
          </a:p>
        </p:txBody>
      </p:sp>
      <p:sp>
        <p:nvSpPr>
          <p:cNvPr id="1647" name="Rectangle"/>
          <p:cNvSpPr/>
          <p:nvPr/>
        </p:nvSpPr>
        <p:spPr>
          <a:xfrm>
            <a:off x="3241601" y="9382289"/>
            <a:ext cx="4100907" cy="1343183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6850" y="2074841"/>
            <a:ext cx="14793034" cy="8808300"/>
          </a:xfrm>
          <a:prstGeom prst="rect">
            <a:avLst/>
          </a:prstGeom>
          <a:ln w="12700">
            <a:miter lim="400000"/>
          </a:ln>
        </p:spPr>
      </p:pic>
      <p:sp>
        <p:nvSpPr>
          <p:cNvPr id="1650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51" name="04 다차원 배열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04 다차원 배열</a:t>
            </a:r>
          </a:p>
        </p:txBody>
      </p:sp>
      <p:sp>
        <p:nvSpPr>
          <p:cNvPr id="1660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sp>
        <p:nvSpPr>
          <p:cNvPr id="1661" name="Rectangle"/>
          <p:cNvSpPr/>
          <p:nvPr/>
        </p:nvSpPr>
        <p:spPr>
          <a:xfrm>
            <a:off x="3782605" y="7003843"/>
            <a:ext cx="13645939" cy="1816193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62" name="Rectangle"/>
          <p:cNvSpPr/>
          <p:nvPr/>
        </p:nvSpPr>
        <p:spPr>
          <a:xfrm>
            <a:off x="11250272" y="6121269"/>
            <a:ext cx="6178271" cy="1473462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63" name="구구단 결과를 저장"/>
          <p:cNvSpPr txBox="1"/>
          <p:nvPr/>
        </p:nvSpPr>
        <p:spPr>
          <a:xfrm>
            <a:off x="12008264" y="5211600"/>
            <a:ext cx="6430987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구구단 결과를 저장</a:t>
            </a:r>
          </a:p>
        </p:txBody>
      </p:sp>
      <p:sp>
        <p:nvSpPr>
          <p:cNvPr id="1664" name="Rectangle"/>
          <p:cNvSpPr/>
          <p:nvPr/>
        </p:nvSpPr>
        <p:spPr>
          <a:xfrm>
            <a:off x="3241601" y="9382289"/>
            <a:ext cx="4100907" cy="1343183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6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74464" y="5966249"/>
            <a:ext cx="13234655" cy="7543210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blurRad="63500" dist="25400" dir="36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6850" y="2074841"/>
            <a:ext cx="14793034" cy="8808300"/>
          </a:xfrm>
          <a:prstGeom prst="rect">
            <a:avLst/>
          </a:prstGeom>
          <a:ln w="12700">
            <a:miter lim="400000"/>
          </a:ln>
        </p:spPr>
      </p:pic>
      <p:sp>
        <p:nvSpPr>
          <p:cNvPr id="1668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69" name="04 다차원 배열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04 다차원 배열</a:t>
            </a:r>
          </a:p>
        </p:txBody>
      </p:sp>
      <p:sp>
        <p:nvSpPr>
          <p:cNvPr id="1678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sp>
        <p:nvSpPr>
          <p:cNvPr id="1679" name="Rectangle"/>
          <p:cNvSpPr/>
          <p:nvPr/>
        </p:nvSpPr>
        <p:spPr>
          <a:xfrm>
            <a:off x="3782605" y="8077717"/>
            <a:ext cx="13645939" cy="742320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80" name="2번 인덱스가 가리키는 곳의…"/>
          <p:cNvSpPr txBox="1"/>
          <p:nvPr/>
        </p:nvSpPr>
        <p:spPr>
          <a:xfrm>
            <a:off x="13028787" y="6069733"/>
            <a:ext cx="5607579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2번 인덱스가 가리키는 곳의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7번 인덱스 요소</a:t>
            </a:r>
          </a:p>
        </p:txBody>
      </p:sp>
      <p:sp>
        <p:nvSpPr>
          <p:cNvPr id="1681" name="Rectangle"/>
          <p:cNvSpPr/>
          <p:nvPr/>
        </p:nvSpPr>
        <p:spPr>
          <a:xfrm>
            <a:off x="12821601" y="7359132"/>
            <a:ext cx="4702362" cy="742320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82" name="Rectangle"/>
          <p:cNvSpPr/>
          <p:nvPr/>
        </p:nvSpPr>
        <p:spPr>
          <a:xfrm>
            <a:off x="3241601" y="9382289"/>
            <a:ext cx="4100907" cy="1343183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6850" y="2074841"/>
            <a:ext cx="14793034" cy="88083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5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86" name="04 다차원 배열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04 다차원 배열</a:t>
            </a:r>
          </a:p>
        </p:txBody>
      </p:sp>
      <p:sp>
        <p:nvSpPr>
          <p:cNvPr id="1695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sp>
        <p:nvSpPr>
          <p:cNvPr id="1696" name="Rectangle"/>
          <p:cNvSpPr/>
          <p:nvPr/>
        </p:nvSpPr>
        <p:spPr>
          <a:xfrm>
            <a:off x="3782605" y="8077717"/>
            <a:ext cx="13645939" cy="742320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97" name="2번 인덱스가 가리키는 곳의…"/>
          <p:cNvSpPr txBox="1"/>
          <p:nvPr/>
        </p:nvSpPr>
        <p:spPr>
          <a:xfrm>
            <a:off x="13028787" y="6069733"/>
            <a:ext cx="5607579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2번 인덱스가 가리키는 곳의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7번 인덱스 요소</a:t>
            </a:r>
          </a:p>
        </p:txBody>
      </p:sp>
      <p:sp>
        <p:nvSpPr>
          <p:cNvPr id="1698" name="Rectangle"/>
          <p:cNvSpPr/>
          <p:nvPr/>
        </p:nvSpPr>
        <p:spPr>
          <a:xfrm>
            <a:off x="12821601" y="7359132"/>
            <a:ext cx="4702362" cy="742320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99" name="Rectangle"/>
          <p:cNvSpPr/>
          <p:nvPr/>
        </p:nvSpPr>
        <p:spPr>
          <a:xfrm>
            <a:off x="3241601" y="10125396"/>
            <a:ext cx="4100907" cy="600076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6850" y="2074841"/>
            <a:ext cx="14793034" cy="8808300"/>
          </a:xfrm>
          <a:prstGeom prst="rect">
            <a:avLst/>
          </a:prstGeom>
          <a:ln w="12700">
            <a:miter lim="400000"/>
          </a:ln>
        </p:spPr>
      </p:pic>
      <p:sp>
        <p:nvSpPr>
          <p:cNvPr id="1702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03" name="04 다차원 배열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04 다차원 배열</a:t>
            </a:r>
          </a:p>
        </p:txBody>
      </p:sp>
      <p:sp>
        <p:nvSpPr>
          <p:cNvPr id="1712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sp>
        <p:nvSpPr>
          <p:cNvPr id="1713" name="9번 인덱스가 가리키는 곳의…"/>
          <p:cNvSpPr txBox="1"/>
          <p:nvPr/>
        </p:nvSpPr>
        <p:spPr>
          <a:xfrm>
            <a:off x="13028787" y="7771533"/>
            <a:ext cx="5607579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9번 인덱스가 가리키는 곳의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4번 인덱스 요소</a:t>
            </a:r>
          </a:p>
        </p:txBody>
      </p:sp>
      <p:sp>
        <p:nvSpPr>
          <p:cNvPr id="1714" name="Rectangle"/>
          <p:cNvSpPr/>
          <p:nvPr/>
        </p:nvSpPr>
        <p:spPr>
          <a:xfrm>
            <a:off x="3241601" y="10125396"/>
            <a:ext cx="4100907" cy="600076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6850" y="2074841"/>
            <a:ext cx="14793034" cy="8808300"/>
          </a:xfrm>
          <a:prstGeom prst="rect">
            <a:avLst/>
          </a:prstGeom>
          <a:ln w="12700">
            <a:miter lim="400000"/>
          </a:ln>
        </p:spPr>
      </p:pic>
      <p:sp>
        <p:nvSpPr>
          <p:cNvPr id="1717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18" name="04 다차원 배열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04 다차원 배열</a:t>
            </a:r>
          </a:p>
        </p:txBody>
      </p:sp>
      <p:sp>
        <p:nvSpPr>
          <p:cNvPr id="1727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sp>
        <p:nvSpPr>
          <p:cNvPr id="1728" name="9번 인덱스가 가리키는 곳의…"/>
          <p:cNvSpPr txBox="1"/>
          <p:nvPr/>
        </p:nvSpPr>
        <p:spPr>
          <a:xfrm>
            <a:off x="13028787" y="7771533"/>
            <a:ext cx="5607579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9번 인덱스가 가리키는 곳의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4번 인덱스 요소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9" name="01 배열 개요"/>
          <p:cNvSpPr txBox="1"/>
          <p:nvPr/>
        </p:nvSpPr>
        <p:spPr>
          <a:xfrm>
            <a:off x="525541" y="231478"/>
            <a:ext cx="352788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01 배열 개요</a:t>
            </a:r>
          </a:p>
        </p:txBody>
      </p:sp>
      <p:sp>
        <p:nvSpPr>
          <p:cNvPr id="298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pic>
        <p:nvPicPr>
          <p:cNvPr id="2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4667" y="2403564"/>
            <a:ext cx="16874666" cy="9959202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두 코드의 결과는 동일하지만…"/>
          <p:cNvSpPr txBox="1"/>
          <p:nvPr/>
        </p:nvSpPr>
        <p:spPr>
          <a:xfrm>
            <a:off x="13967214" y="9664340"/>
            <a:ext cx="7727316" cy="15525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800">
                <a:solidFill>
                  <a:srgbClr val="E43681"/>
                </a:solidFill>
              </a:defRPr>
            </a:pPr>
            <a:r>
              <a:t>두 코드의 결과는 동일하지만</a:t>
            </a:r>
          </a:p>
          <a:p>
            <a:pPr>
              <a:defRPr sz="4800">
                <a:solidFill>
                  <a:srgbClr val="E43681"/>
                </a:solidFill>
              </a:defRPr>
            </a:pPr>
            <a:r>
              <a:t>효율성 면에서 큰 차이가 있음</a:t>
            </a:r>
          </a:p>
        </p:txBody>
      </p:sp>
    </p:spTree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31" name="04 다차원 배열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04 다차원 배열</a:t>
            </a:r>
          </a:p>
        </p:txBody>
      </p:sp>
      <p:sp>
        <p:nvSpPr>
          <p:cNvPr id="1740" name="Chapter 06 배열"/>
          <p:cNvSpPr txBox="1"/>
          <p:nvPr/>
        </p:nvSpPr>
        <p:spPr>
          <a:xfrm>
            <a:off x="20971182" y="352128"/>
            <a:ext cx="314342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06 배열</a:t>
            </a:r>
          </a:p>
        </p:txBody>
      </p:sp>
      <p:sp>
        <p:nvSpPr>
          <p:cNvPr id="1741" name="삼차원 배열은 이차원 배열을 묶어 만든 배열"/>
          <p:cNvSpPr txBox="1"/>
          <p:nvPr/>
        </p:nvSpPr>
        <p:spPr>
          <a:xfrm>
            <a:off x="2910721" y="3380749"/>
            <a:ext cx="11494136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 b="0"/>
            </a:lvl1pPr>
          </a:lstStyle>
          <a:p>
            <a:r>
              <a:t>삼차원 배열은 이차원 배열을 묶어 만든 배열</a:t>
            </a:r>
          </a:p>
        </p:txBody>
      </p:sp>
      <p:sp>
        <p:nvSpPr>
          <p:cNvPr id="1742" name="Ⅱ. 삼차원 배열"/>
          <p:cNvSpPr txBox="1"/>
          <p:nvPr/>
        </p:nvSpPr>
        <p:spPr>
          <a:xfrm>
            <a:off x="2275721" y="1983749"/>
            <a:ext cx="4119805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Ⅱ. 삼차원 배열</a:t>
            </a:r>
          </a:p>
        </p:txBody>
      </p:sp>
      <p:pic>
        <p:nvPicPr>
          <p:cNvPr id="17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8152" y="4570193"/>
            <a:ext cx="7696201" cy="765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69217" y="4777749"/>
            <a:ext cx="13228237" cy="70653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Rectangle"/>
          <p:cNvSpPr/>
          <p:nvPr/>
        </p:nvSpPr>
        <p:spPr>
          <a:xfrm>
            <a:off x="-5316" y="-16172"/>
            <a:ext cx="6317259" cy="13748344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47" name="Quiz"/>
          <p:cNvSpPr txBox="1"/>
          <p:nvPr/>
        </p:nvSpPr>
        <p:spPr>
          <a:xfrm>
            <a:off x="1191735" y="1310649"/>
            <a:ext cx="3923158" cy="218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4000">
                <a:solidFill>
                  <a:srgbClr val="FFFFFF"/>
                </a:solidFill>
              </a:defRPr>
            </a:lvl1pPr>
          </a:lstStyle>
          <a:p>
            <a:r>
              <a:t>Quiz</a:t>
            </a:r>
          </a:p>
        </p:txBody>
      </p:sp>
      <p:sp>
        <p:nvSpPr>
          <p:cNvPr id="1757" name="04 [그림 6-19]의 삼차원 배열 cube를 기준으로 할 때, 다음…"/>
          <p:cNvSpPr txBox="1"/>
          <p:nvPr/>
        </p:nvSpPr>
        <p:spPr>
          <a:xfrm>
            <a:off x="7990721" y="1774199"/>
            <a:ext cx="15665629" cy="1679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 sz="4800"/>
            </a:pPr>
            <a:r>
              <a:t>04 [그림 6-19]의 삼차원 배열 cube를 기준으로 할 때, 다음 </a:t>
            </a:r>
          </a:p>
          <a:p>
            <a:pPr>
              <a:lnSpc>
                <a:spcPct val="120000"/>
              </a:lnSpc>
              <a:defRPr sz="4800"/>
            </a:pPr>
            <a:r>
              <a:t>코드의 출력 결과를 적으시오.</a:t>
            </a:r>
          </a:p>
        </p:txBody>
      </p:sp>
      <p:pic>
        <p:nvPicPr>
          <p:cNvPr id="17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27148" y="6060120"/>
            <a:ext cx="13590653" cy="72589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62774" y="3897768"/>
            <a:ext cx="15519401" cy="1384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Rectangle"/>
          <p:cNvSpPr/>
          <p:nvPr/>
        </p:nvSpPr>
        <p:spPr>
          <a:xfrm>
            <a:off x="-5316" y="11847729"/>
            <a:ext cx="24394632" cy="1925281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7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81094" y="10763620"/>
            <a:ext cx="4933517" cy="841376"/>
          </a:xfrm>
          <a:prstGeom prst="rect">
            <a:avLst/>
          </a:prstGeom>
          <a:ln w="12700">
            <a:miter lim="400000"/>
          </a:ln>
        </p:spPr>
      </p:pic>
      <p:sp>
        <p:nvSpPr>
          <p:cNvPr id="1771" name="Thank You!"/>
          <p:cNvSpPr txBox="1"/>
          <p:nvPr/>
        </p:nvSpPr>
        <p:spPr>
          <a:xfrm>
            <a:off x="7395400" y="4646612"/>
            <a:ext cx="9593200" cy="218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4000">
                <a:solidFill>
                  <a:srgbClr val="2D69BA"/>
                </a:solidFill>
              </a:defRPr>
            </a:lvl1pPr>
          </a:lstStyle>
          <a:p>
            <a:r>
              <a:t>Thank You!</a:t>
            </a:r>
          </a:p>
        </p:txBody>
      </p:sp>
      <p:sp>
        <p:nvSpPr>
          <p:cNvPr id="1772" name="Coypyright ⓒ 2022 Sehong Park…"/>
          <p:cNvSpPr txBox="1"/>
          <p:nvPr/>
        </p:nvSpPr>
        <p:spPr>
          <a:xfrm>
            <a:off x="9075356" y="12281732"/>
            <a:ext cx="6233288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ctr">
              <a:defRPr>
                <a:solidFill>
                  <a:srgbClr val="F2F2F2"/>
                </a:solidFill>
              </a:defRPr>
            </a:pPr>
            <a:r>
              <a:t>Coypyright ⓒ 2022 Sehong Park</a:t>
            </a:r>
          </a:p>
          <a:p>
            <a:pPr algn="ctr">
              <a:defRPr>
                <a:solidFill>
                  <a:srgbClr val="F2F2F2"/>
                </a:solidFill>
              </a:defRPr>
            </a:pPr>
            <a:r>
              <a:t>All rights reserved.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333333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나눔고딕"/>
            <a:ea typeface="나눔고딕"/>
            <a:cs typeface="나눔고딕"/>
            <a:sym typeface="나눔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나눔고딕"/>
            <a:ea typeface="나눔고딕"/>
            <a:cs typeface="나눔고딕"/>
            <a:sym typeface="나눔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나눔고딕"/>
            <a:ea typeface="나눔고딕"/>
            <a:cs typeface="나눔고딕"/>
            <a:sym typeface="나눔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나눔고딕"/>
            <a:ea typeface="나눔고딕"/>
            <a:cs typeface="나눔고딕"/>
            <a:sym typeface="나눔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2175</Words>
  <Application>Microsoft Office PowerPoint</Application>
  <PresentationFormat>사용자 지정</PresentationFormat>
  <Paragraphs>495</Paragraphs>
  <Slides>92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92</vt:i4>
      </vt:variant>
    </vt:vector>
  </HeadingPairs>
  <TitlesOfParts>
    <vt:vector size="102" baseType="lpstr">
      <vt:lpstr>Apple SD 산돌고딕 Neo 일반체</vt:lpstr>
      <vt:lpstr>Helvetica Light</vt:lpstr>
      <vt:lpstr>Helvetica Neue</vt:lpstr>
      <vt:lpstr>Helvetica Neue Light</vt:lpstr>
      <vt:lpstr>Helvetica Neue Medium</vt:lpstr>
      <vt:lpstr>Helvetica Neue Thin</vt:lpstr>
      <vt:lpstr>Lucida Grande</vt:lpstr>
      <vt:lpstr>나눔고딕</vt:lpstr>
      <vt:lpstr>맑은 고딕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JSR</cp:lastModifiedBy>
  <cp:revision>5</cp:revision>
  <dcterms:modified xsi:type="dcterms:W3CDTF">2021-12-21T08:06:10Z</dcterms:modified>
</cp:coreProperties>
</file>