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333333"/>
        </a:solidFill>
        <a:effectLst/>
        <a:uFillTx/>
        <a:latin typeface="나눔고딕"/>
        <a:ea typeface="나눔고딕"/>
        <a:cs typeface="나눔고딕"/>
        <a:sym typeface="나눔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indent="0" algn="ctr">
              <a:spcBef>
                <a:spcPts val="0"/>
              </a:spcBef>
              <a:buSzTx/>
              <a:buNone/>
              <a:defRPr sz="52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  <a:lvl2pPr>
              <a:defRPr>
                <a:latin typeface="나눔고딕"/>
                <a:ea typeface="나눔고딕"/>
                <a:cs typeface="나눔고딕"/>
                <a:sym typeface="나눔고딕"/>
              </a:defRPr>
            </a:lvl2pPr>
            <a:lvl3pPr>
              <a:defRPr>
                <a:latin typeface="나눔고딕"/>
                <a:ea typeface="나눔고딕"/>
                <a:cs typeface="나눔고딕"/>
                <a:sym typeface="나눔고딕"/>
              </a:defRPr>
            </a:lvl3pPr>
            <a:lvl4pPr>
              <a:defRPr>
                <a:latin typeface="나눔고딕"/>
                <a:ea typeface="나눔고딕"/>
                <a:cs typeface="나눔고딕"/>
                <a:sym typeface="나눔고딕"/>
              </a:defRPr>
            </a:lvl4pPr>
            <a:lvl5pPr>
              <a:defRPr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1pPr>
            <a:lvl2pPr marL="8082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2pPr>
            <a:lvl3pPr marL="11511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3pPr>
            <a:lvl4pPr marL="14940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4pPr>
            <a:lvl5pPr marL="1836964" indent="-465364">
              <a:spcBef>
                <a:spcPts val="4500"/>
              </a:spcBef>
              <a:defRPr sz="3800"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/>
                <a:ea typeface="나눔고딕"/>
                <a:cs typeface="나눔고딕"/>
                <a:sym typeface="나눔고딕"/>
              </a:defRPr>
            </a:lvl1pPr>
            <a:lvl2pPr>
              <a:defRPr>
                <a:latin typeface="나눔고딕"/>
                <a:ea typeface="나눔고딕"/>
                <a:cs typeface="나눔고딕"/>
                <a:sym typeface="나눔고딕"/>
              </a:defRPr>
            </a:lvl2pPr>
            <a:lvl3pPr>
              <a:defRPr>
                <a:latin typeface="나눔고딕"/>
                <a:ea typeface="나눔고딕"/>
                <a:cs typeface="나눔고딕"/>
                <a:sym typeface="나눔고딕"/>
              </a:defRPr>
            </a:lvl3pPr>
            <a:lvl4pPr>
              <a:defRPr>
                <a:latin typeface="나눔고딕"/>
                <a:ea typeface="나눔고딕"/>
                <a:cs typeface="나눔고딕"/>
                <a:sym typeface="나눔고딕"/>
              </a:defRPr>
            </a:lvl4pPr>
            <a:lvl5pPr>
              <a:defRPr>
                <a:latin typeface="나눔고딕"/>
                <a:ea typeface="나눔고딕"/>
                <a:cs typeface="나눔고딕"/>
                <a:sym typeface="나눔고딕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ctr">
              <a:defRPr sz="22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22517100" y="12834257"/>
            <a:ext cx="1464121" cy="56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280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/69</a:t>
            </a:r>
            <a:endParaRPr lang="en-US" altLang="ko-KR" sz="28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1pPr>
      <a:lvl2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5/ex5_1/Ex5_1.java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5/ex5_2/Ex5_2.jav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hyperlink" Target="https://github.com/cloudstudying-kr/JavaPlz/blob/master/src/part1/ch05/ex5_3/WhileCountdown.java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5/ex5_4/Ex5_4.java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5/ex5_5/Ex5_5.java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loudstudying-kr/JavaPlz/blob/master/src/part1/ch05/ex5_6/Ex5_6.java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loudstudying-kr/JavaPlz/blob/master/src/part1/ch05/ex5_7/BreakForHiding.java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studying-kr/JavaPlz/blob/master/src/part1/ch05/ex5_9/ContinueSamYukGu.java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71948" y="293641"/>
            <a:ext cx="4242663" cy="72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4541" y="1935352"/>
            <a:ext cx="11538579" cy="10472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18429" y="9386682"/>
            <a:ext cx="8637737" cy="219371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사각형 13"/>
          <p:cNvSpPr/>
          <p:nvPr/>
        </p:nvSpPr>
        <p:spPr>
          <a:xfrm>
            <a:off x="22877585" y="12713677"/>
            <a:ext cx="1237026" cy="72096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CH05…"/>
          <p:cNvSpPr txBox="1"/>
          <p:nvPr/>
        </p:nvSpPr>
        <p:spPr>
          <a:xfrm>
            <a:off x="3063381" y="4408076"/>
            <a:ext cx="5169536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CH05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반복문</a:t>
            </a:r>
          </a:p>
        </p:txBody>
      </p:sp>
      <p:grpSp>
        <p:nvGrpSpPr>
          <p:cNvPr id="317" name="Group"/>
          <p:cNvGrpSpPr/>
          <p:nvPr/>
        </p:nvGrpSpPr>
        <p:grpSpPr>
          <a:xfrm>
            <a:off x="12450371" y="4082591"/>
            <a:ext cx="10585989" cy="5471491"/>
            <a:chOff x="0" y="0"/>
            <a:chExt cx="10585987" cy="5471490"/>
          </a:xfrm>
        </p:grpSpPr>
        <p:sp>
          <p:nvSpPr>
            <p:cNvPr id="308" name="Rounded Rectangle"/>
            <p:cNvSpPr/>
            <p:nvPr/>
          </p:nvSpPr>
          <p:spPr>
            <a:xfrm>
              <a:off x="0" y="1759867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309" name="Rounded Rectangle"/>
            <p:cNvSpPr/>
            <p:nvPr/>
          </p:nvSpPr>
          <p:spPr>
            <a:xfrm>
              <a:off x="0" y="3519734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310" name="Rounded Rectangle"/>
            <p:cNvSpPr/>
            <p:nvPr/>
          </p:nvSpPr>
          <p:spPr>
            <a:xfrm>
              <a:off x="0" y="0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311" name="01"/>
            <p:cNvSpPr/>
            <p:nvPr/>
          </p:nvSpPr>
          <p:spPr>
            <a:xfrm>
              <a:off x="491123" y="681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01</a:t>
              </a:r>
            </a:p>
          </p:txBody>
        </p:sp>
        <p:sp>
          <p:nvSpPr>
            <p:cNvPr id="312" name="02"/>
            <p:cNvSpPr/>
            <p:nvPr/>
          </p:nvSpPr>
          <p:spPr>
            <a:xfrm>
              <a:off x="491123" y="24416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02</a:t>
              </a:r>
            </a:p>
          </p:txBody>
        </p:sp>
        <p:sp>
          <p:nvSpPr>
            <p:cNvPr id="313" name="03"/>
            <p:cNvSpPr/>
            <p:nvPr/>
          </p:nvSpPr>
          <p:spPr>
            <a:xfrm>
              <a:off x="491123" y="42014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03</a:t>
              </a:r>
            </a:p>
          </p:txBody>
        </p:sp>
        <p:sp>
          <p:nvSpPr>
            <p:cNvPr id="314" name="반복문 개요"/>
            <p:cNvSpPr/>
            <p:nvPr/>
          </p:nvSpPr>
          <p:spPr>
            <a:xfrm>
              <a:off x="1931494" y="681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반복문 개요</a:t>
              </a:r>
            </a:p>
          </p:txBody>
        </p:sp>
        <p:sp>
          <p:nvSpPr>
            <p:cNvPr id="315" name="반복문의 활용"/>
            <p:cNvSpPr/>
            <p:nvPr/>
          </p:nvSpPr>
          <p:spPr>
            <a:xfrm>
              <a:off x="1931494" y="24416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반복문의 활용</a:t>
              </a:r>
            </a:p>
          </p:txBody>
        </p:sp>
        <p:sp>
          <p:nvSpPr>
            <p:cNvPr id="316" name="분기문"/>
            <p:cNvSpPr/>
            <p:nvPr/>
          </p:nvSpPr>
          <p:spPr>
            <a:xfrm>
              <a:off x="1931494" y="42014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분기문</a:t>
              </a:r>
            </a:p>
          </p:txBody>
        </p:sp>
      </p:grpSp>
      <p:sp>
        <p:nvSpPr>
          <p:cNvPr id="318" name="Rounded Rectangle"/>
          <p:cNvSpPr/>
          <p:nvPr/>
        </p:nvSpPr>
        <p:spPr>
          <a:xfrm>
            <a:off x="12449157" y="5889214"/>
            <a:ext cx="10588417" cy="1270001"/>
          </a:xfrm>
          <a:prstGeom prst="roundRect">
            <a:avLst>
              <a:gd name="adj" fmla="val 15000"/>
            </a:avLst>
          </a:prstGeom>
          <a:ln w="127000">
            <a:solidFill>
              <a:srgbClr val="2D69BA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330" name="while 문은 반복 횟수가 조건에 따라 변할 때 사용하기 좋은 반복문"/>
          <p:cNvSpPr txBox="1"/>
          <p:nvPr/>
        </p:nvSpPr>
        <p:spPr>
          <a:xfrm>
            <a:off x="2910721" y="3380749"/>
            <a:ext cx="171286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while 문은 반복 횟수가 조건에 따라 변할 때 사용하기 좋은 반복문</a:t>
            </a:r>
          </a:p>
        </p:txBody>
      </p:sp>
      <p:sp>
        <p:nvSpPr>
          <p:cNvPr id="331" name="Ⅰ. while 문"/>
          <p:cNvSpPr txBox="1"/>
          <p:nvPr/>
        </p:nvSpPr>
        <p:spPr>
          <a:xfrm>
            <a:off x="2275721" y="1983749"/>
            <a:ext cx="334134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while 문</a:t>
            </a:r>
          </a:p>
        </p:txBody>
      </p:sp>
      <p:sp>
        <p:nvSpPr>
          <p:cNvPr id="33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721" y="4343772"/>
            <a:ext cx="18389601" cy="275590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- while 문은 ⓐ조건식이 참인 경우, ⓑ중괄호 안쪽 코드를 반복"/>
          <p:cNvSpPr txBox="1"/>
          <p:nvPr/>
        </p:nvSpPr>
        <p:spPr>
          <a:xfrm>
            <a:off x="3545721" y="7470149"/>
            <a:ext cx="1621792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- while 문은 ⓐ조건식이 참인 경우, ⓑ중괄호 안쪽 코드를 반복</a:t>
            </a:r>
          </a:p>
        </p:txBody>
      </p:sp>
      <p:sp>
        <p:nvSpPr>
          <p:cNvPr id="335" name="- 해당 과정은 조건 식이 거짓이 되어야만 반복을 벗어날 수 있음"/>
          <p:cNvSpPr txBox="1"/>
          <p:nvPr/>
        </p:nvSpPr>
        <p:spPr>
          <a:xfrm>
            <a:off x="3545721" y="8603802"/>
            <a:ext cx="16398368" cy="86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- 해당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과정은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조건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식이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거짓이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되어야만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반복을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벗어날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있음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347" name="while 문은 반복 횟수가 조건에 따라 변할 때 사용하기 좋은 반복문"/>
          <p:cNvSpPr txBox="1"/>
          <p:nvPr/>
        </p:nvSpPr>
        <p:spPr>
          <a:xfrm>
            <a:off x="2910721" y="3380749"/>
            <a:ext cx="1712866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while 문은 반복 횟수가 조건에 따라 변할 때 사용하기 좋은 반복문</a:t>
            </a:r>
          </a:p>
        </p:txBody>
      </p:sp>
      <p:sp>
        <p:nvSpPr>
          <p:cNvPr id="348" name="Ⅰ. while 문"/>
          <p:cNvSpPr txBox="1"/>
          <p:nvPr/>
        </p:nvSpPr>
        <p:spPr>
          <a:xfrm>
            <a:off x="2275721" y="1983749"/>
            <a:ext cx="334134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while 문</a:t>
            </a:r>
          </a:p>
        </p:txBody>
      </p:sp>
      <p:sp>
        <p:nvSpPr>
          <p:cNvPr id="349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3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721" y="4343772"/>
            <a:ext cx="18389601" cy="2755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8351" y="7570863"/>
            <a:ext cx="11047298" cy="5291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363" name="다음은 1부터 3까지의 정수와 “END”를 출력하는 코드"/>
          <p:cNvSpPr txBox="1"/>
          <p:nvPr/>
        </p:nvSpPr>
        <p:spPr>
          <a:xfrm>
            <a:off x="2910721" y="3380749"/>
            <a:ext cx="1389717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다음은 1부터 3까지의 정수와 “END”를 출력하는 코드</a:t>
            </a:r>
          </a:p>
        </p:txBody>
      </p:sp>
      <p:sp>
        <p:nvSpPr>
          <p:cNvPr id="364" name="Ⅰ. while 문"/>
          <p:cNvSpPr txBox="1"/>
          <p:nvPr/>
        </p:nvSpPr>
        <p:spPr>
          <a:xfrm>
            <a:off x="2275721" y="1983749"/>
            <a:ext cx="334134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while 문</a:t>
            </a:r>
          </a:p>
        </p:txBody>
      </p:sp>
      <p:sp>
        <p:nvSpPr>
          <p:cNvPr id="365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grpSp>
        <p:nvGrpSpPr>
          <p:cNvPr id="368" name="Group"/>
          <p:cNvGrpSpPr/>
          <p:nvPr/>
        </p:nvGrpSpPr>
        <p:grpSpPr>
          <a:xfrm>
            <a:off x="2990850" y="4318549"/>
            <a:ext cx="18376900" cy="6349786"/>
            <a:chOff x="0" y="0"/>
            <a:chExt cx="18376900" cy="6349784"/>
          </a:xfrm>
        </p:grpSpPr>
        <p:pic>
          <p:nvPicPr>
            <p:cNvPr id="36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376900" cy="34544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050" y="3250984"/>
              <a:ext cx="18338800" cy="3098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9" name="이를 while 문으로 개선한다면?"/>
          <p:cNvSpPr txBox="1"/>
          <p:nvPr/>
        </p:nvSpPr>
        <p:spPr>
          <a:xfrm>
            <a:off x="14088981" y="5313362"/>
            <a:ext cx="8256449" cy="8540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E43681"/>
                </a:solidFill>
              </a:defRPr>
            </a:lvl1pPr>
          </a:lstStyle>
          <a:p>
            <a:r>
              <a:t>이를 while 문으로 개선한다면?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38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383" name="💻 실습 코드 https://github.com/cloudstudying-kr/JavaPlz/blob/master/src/part1/ch05/ex5_1/Ex5_1.java"/>
          <p:cNvSpPr txBox="1"/>
          <p:nvPr/>
        </p:nvSpPr>
        <p:spPr>
          <a:xfrm>
            <a:off x="14423211" y="9148741"/>
            <a:ext cx="6253184" cy="1474245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https://github.com/cloudstudying-kr/JavaPlz/blob/master/src/part1/ch05/ex5_1/Ex5_1.java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7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396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397" name="Rectangle"/>
          <p:cNvSpPr/>
          <p:nvPr/>
        </p:nvSpPr>
        <p:spPr>
          <a:xfrm>
            <a:off x="4132440" y="3859181"/>
            <a:ext cx="13419869" cy="354974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8" name="먼저 반복을 위한 변수 n을 초기화한 뒤,"/>
          <p:cNvSpPr txBox="1"/>
          <p:nvPr/>
        </p:nvSpPr>
        <p:spPr>
          <a:xfrm>
            <a:off x="14661142" y="3228721"/>
            <a:ext cx="731700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먼저 반복을 위한 변수 n을 초기화한 뒤,</a:t>
            </a:r>
          </a:p>
        </p:txBody>
      </p:sp>
      <p:sp>
        <p:nvSpPr>
          <p:cNvPr id="399" name="Rectangle"/>
          <p:cNvSpPr/>
          <p:nvPr/>
        </p:nvSpPr>
        <p:spPr>
          <a:xfrm>
            <a:off x="3225667" y="8711918"/>
            <a:ext cx="13419869" cy="2759141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41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413" name="Rectangle"/>
          <p:cNvSpPr/>
          <p:nvPr/>
        </p:nvSpPr>
        <p:spPr>
          <a:xfrm>
            <a:off x="4132440" y="4647875"/>
            <a:ext cx="13419869" cy="134318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4" name="while 문을 수행"/>
          <p:cNvSpPr txBox="1"/>
          <p:nvPr/>
        </p:nvSpPr>
        <p:spPr>
          <a:xfrm>
            <a:off x="14661142" y="3944648"/>
            <a:ext cx="731700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while 문을 수행</a:t>
            </a:r>
          </a:p>
        </p:txBody>
      </p:sp>
      <p:sp>
        <p:nvSpPr>
          <p:cNvPr id="415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6" name="Rectangle"/>
          <p:cNvSpPr/>
          <p:nvPr/>
        </p:nvSpPr>
        <p:spPr>
          <a:xfrm>
            <a:off x="5021440" y="6018261"/>
            <a:ext cx="10161060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Rectangle"/>
          <p:cNvSpPr/>
          <p:nvPr/>
        </p:nvSpPr>
        <p:spPr>
          <a:xfrm>
            <a:off x="5784141" y="3931948"/>
            <a:ext cx="1158097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Rectangle"/>
          <p:cNvSpPr/>
          <p:nvPr/>
        </p:nvSpPr>
        <p:spPr>
          <a:xfrm>
            <a:off x="7605743" y="3931948"/>
            <a:ext cx="5681241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Rectangle"/>
          <p:cNvSpPr/>
          <p:nvPr/>
        </p:nvSpPr>
        <p:spPr>
          <a:xfrm>
            <a:off x="3225667" y="8711918"/>
            <a:ext cx="13419869" cy="2759141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43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433" name="Rectangle"/>
          <p:cNvSpPr/>
          <p:nvPr/>
        </p:nvSpPr>
        <p:spPr>
          <a:xfrm>
            <a:off x="4132440" y="4647875"/>
            <a:ext cx="13419869" cy="1343183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4" name="조건식이 참이라면"/>
          <p:cNvSpPr txBox="1"/>
          <p:nvPr/>
        </p:nvSpPr>
        <p:spPr>
          <a:xfrm>
            <a:off x="14661142" y="3944648"/>
            <a:ext cx="731700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조건식이 참이라면</a:t>
            </a:r>
          </a:p>
        </p:txBody>
      </p:sp>
      <p:sp>
        <p:nvSpPr>
          <p:cNvPr id="435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6" name="Rectangle"/>
          <p:cNvSpPr/>
          <p:nvPr/>
        </p:nvSpPr>
        <p:spPr>
          <a:xfrm>
            <a:off x="5021440" y="6018261"/>
            <a:ext cx="10161060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Rectangle"/>
          <p:cNvSpPr/>
          <p:nvPr/>
        </p:nvSpPr>
        <p:spPr>
          <a:xfrm>
            <a:off x="3225667" y="8711918"/>
            <a:ext cx="13419869" cy="2759141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1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450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451" name="Rectangle"/>
          <p:cNvSpPr/>
          <p:nvPr/>
        </p:nvSpPr>
        <p:spPr>
          <a:xfrm>
            <a:off x="4132440" y="5232449"/>
            <a:ext cx="13419869" cy="758609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2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3" name="Rectangle"/>
          <p:cNvSpPr/>
          <p:nvPr/>
        </p:nvSpPr>
        <p:spPr>
          <a:xfrm>
            <a:off x="5021440" y="6018261"/>
            <a:ext cx="10161060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4" name="춧자를 출력한 뒤,"/>
          <p:cNvSpPr txBox="1"/>
          <p:nvPr/>
        </p:nvSpPr>
        <p:spPr>
          <a:xfrm>
            <a:off x="14661142" y="4681248"/>
            <a:ext cx="731700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춧자를 출력한 뒤,</a:t>
            </a:r>
          </a:p>
        </p:txBody>
      </p:sp>
      <p:sp>
        <p:nvSpPr>
          <p:cNvPr id="455" name="Rectangle"/>
          <p:cNvSpPr/>
          <p:nvPr/>
        </p:nvSpPr>
        <p:spPr>
          <a:xfrm>
            <a:off x="3225667" y="9328029"/>
            <a:ext cx="13419869" cy="2143030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9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468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469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0" name="n을 증가…"/>
          <p:cNvSpPr txBox="1"/>
          <p:nvPr/>
        </p:nvSpPr>
        <p:spPr>
          <a:xfrm>
            <a:off x="14661142" y="5516908"/>
            <a:ext cx="7317008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n을 증가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해당 과정(①~③)의 과정을 조건식이 거짓이 될 때까지 반복</a:t>
            </a:r>
          </a:p>
        </p:txBody>
      </p:sp>
      <p:sp>
        <p:nvSpPr>
          <p:cNvPr id="471" name="Rectangle"/>
          <p:cNvSpPr/>
          <p:nvPr/>
        </p:nvSpPr>
        <p:spPr>
          <a:xfrm>
            <a:off x="3225667" y="9328029"/>
            <a:ext cx="13419869" cy="2143030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0" name="❶ 자바 기초"/>
          <p:cNvSpPr txBox="1"/>
          <p:nvPr/>
        </p:nvSpPr>
        <p:spPr>
          <a:xfrm>
            <a:off x="1591966" y="2130729"/>
            <a:ext cx="2560448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❶ 자바 기초</a:t>
            </a:r>
          </a:p>
        </p:txBody>
      </p:sp>
      <p:sp>
        <p:nvSpPr>
          <p:cNvPr id="141" name="Line"/>
          <p:cNvSpPr/>
          <p:nvPr/>
        </p:nvSpPr>
        <p:spPr>
          <a:xfrm>
            <a:off x="1591966" y="2910425"/>
            <a:ext cx="3909900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01 자바 시작하기"/>
          <p:cNvSpPr txBox="1"/>
          <p:nvPr/>
        </p:nvSpPr>
        <p:spPr>
          <a:xfrm>
            <a:off x="1591966" y="3136533"/>
            <a:ext cx="316781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01 자바 시작하기</a:t>
            </a:r>
          </a:p>
        </p:txBody>
      </p:sp>
      <p:sp>
        <p:nvSpPr>
          <p:cNvPr id="143" name="02 변수, 타입, 연산자"/>
          <p:cNvSpPr txBox="1"/>
          <p:nvPr/>
        </p:nvSpPr>
        <p:spPr>
          <a:xfrm>
            <a:off x="1591966" y="3771533"/>
            <a:ext cx="3909899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02 변수, 타입, 연산자</a:t>
            </a:r>
          </a:p>
        </p:txBody>
      </p:sp>
      <p:sp>
        <p:nvSpPr>
          <p:cNvPr id="144" name="❷ 메소드와 조건문"/>
          <p:cNvSpPr txBox="1"/>
          <p:nvPr/>
        </p:nvSpPr>
        <p:spPr>
          <a:xfrm>
            <a:off x="1591966" y="6262725"/>
            <a:ext cx="384975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❷ 메소드와 조건문</a:t>
            </a:r>
          </a:p>
        </p:txBody>
      </p:sp>
      <p:sp>
        <p:nvSpPr>
          <p:cNvPr id="145" name="Line"/>
          <p:cNvSpPr/>
          <p:nvPr/>
        </p:nvSpPr>
        <p:spPr>
          <a:xfrm>
            <a:off x="1591966" y="7042421"/>
            <a:ext cx="3909899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03 메소드"/>
          <p:cNvSpPr txBox="1"/>
          <p:nvPr/>
        </p:nvSpPr>
        <p:spPr>
          <a:xfrm>
            <a:off x="1591966" y="7268529"/>
            <a:ext cx="190797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03 메소드</a:t>
            </a:r>
          </a:p>
        </p:txBody>
      </p:sp>
      <p:sp>
        <p:nvSpPr>
          <p:cNvPr id="147" name="04 조건문"/>
          <p:cNvSpPr txBox="1"/>
          <p:nvPr/>
        </p:nvSpPr>
        <p:spPr>
          <a:xfrm>
            <a:off x="1591966" y="7903529"/>
            <a:ext cx="190797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04 조건문</a:t>
            </a:r>
          </a:p>
        </p:txBody>
      </p:sp>
      <p:sp>
        <p:nvSpPr>
          <p:cNvPr id="148" name="❸ 반복문과 배열"/>
          <p:cNvSpPr txBox="1"/>
          <p:nvPr/>
        </p:nvSpPr>
        <p:spPr>
          <a:xfrm>
            <a:off x="1591966" y="10394721"/>
            <a:ext cx="3419984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❸ 반복문과 배열</a:t>
            </a:r>
          </a:p>
        </p:txBody>
      </p:sp>
      <p:sp>
        <p:nvSpPr>
          <p:cNvPr id="149" name="Line"/>
          <p:cNvSpPr/>
          <p:nvPr/>
        </p:nvSpPr>
        <p:spPr>
          <a:xfrm>
            <a:off x="1591966" y="11174417"/>
            <a:ext cx="3419984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05 반복문"/>
          <p:cNvSpPr txBox="1"/>
          <p:nvPr/>
        </p:nvSpPr>
        <p:spPr>
          <a:xfrm>
            <a:off x="1591966" y="11400525"/>
            <a:ext cx="190797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05 반복문</a:t>
            </a:r>
          </a:p>
        </p:txBody>
      </p:sp>
      <p:sp>
        <p:nvSpPr>
          <p:cNvPr id="151" name="06 배열"/>
          <p:cNvSpPr txBox="1"/>
          <p:nvPr/>
        </p:nvSpPr>
        <p:spPr>
          <a:xfrm>
            <a:off x="1591966" y="12035525"/>
            <a:ext cx="152595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06 배열</a:t>
            </a:r>
          </a:p>
        </p:txBody>
      </p:sp>
      <p:sp>
        <p:nvSpPr>
          <p:cNvPr id="152" name="Part 1…"/>
          <p:cNvSpPr/>
          <p:nvPr/>
        </p:nvSpPr>
        <p:spPr>
          <a:xfrm>
            <a:off x="7178837" y="5985626"/>
            <a:ext cx="3191384" cy="2021878"/>
          </a:xfrm>
          <a:prstGeom prst="roundRect">
            <a:avLst>
              <a:gd name="adj" fmla="val 6761"/>
            </a:avLst>
          </a:prstGeom>
          <a:solidFill>
            <a:srgbClr val="3C404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Part 1</a:t>
            </a:r>
          </a:p>
          <a:p>
            <a:pPr algn="ctr">
              <a:defRPr sz="4800">
                <a:solidFill>
                  <a:srgbClr val="FFFFFF"/>
                </a:solidFill>
              </a:defRPr>
            </a:pPr>
            <a:r>
              <a:t>기본 문법</a:t>
            </a:r>
          </a:p>
        </p:txBody>
      </p:sp>
      <p:sp>
        <p:nvSpPr>
          <p:cNvPr id="153" name="Part 2…"/>
          <p:cNvSpPr/>
          <p:nvPr/>
        </p:nvSpPr>
        <p:spPr>
          <a:xfrm>
            <a:off x="12242991" y="5985625"/>
            <a:ext cx="3191384" cy="2021878"/>
          </a:xfrm>
          <a:prstGeom prst="roundRect">
            <a:avLst>
              <a:gd name="adj" fmla="val 6801"/>
            </a:avLst>
          </a:prstGeom>
          <a:solidFill>
            <a:srgbClr val="3C404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/>
          <a:p>
            <a:pPr algn="ctr">
              <a:defRPr sz="4800">
                <a:solidFill>
                  <a:srgbClr val="FFFFFF"/>
                </a:solidFill>
              </a:defRPr>
            </a:pPr>
            <a:r>
              <a:t>Part 2</a:t>
            </a:r>
          </a:p>
          <a:p>
            <a:pPr algn="ctr">
              <a:defRPr sz="4800">
                <a:solidFill>
                  <a:srgbClr val="FFFFFF"/>
                </a:solidFill>
              </a:defRPr>
            </a:pPr>
            <a:r>
              <a:t>객체 문법</a:t>
            </a:r>
          </a:p>
        </p:txBody>
      </p:sp>
      <p:sp>
        <p:nvSpPr>
          <p:cNvPr id="154" name="Line"/>
          <p:cNvSpPr/>
          <p:nvPr/>
        </p:nvSpPr>
        <p:spPr>
          <a:xfrm>
            <a:off x="10670986" y="6996564"/>
            <a:ext cx="1271240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❹ OOP 기초"/>
          <p:cNvSpPr txBox="1"/>
          <p:nvPr/>
        </p:nvSpPr>
        <p:spPr>
          <a:xfrm>
            <a:off x="17104542" y="2130729"/>
            <a:ext cx="2684349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❹ OOP 기초</a:t>
            </a:r>
          </a:p>
        </p:txBody>
      </p:sp>
      <p:sp>
        <p:nvSpPr>
          <p:cNvPr id="156" name="Line"/>
          <p:cNvSpPr/>
          <p:nvPr/>
        </p:nvSpPr>
        <p:spPr>
          <a:xfrm>
            <a:off x="17104542" y="2910425"/>
            <a:ext cx="5687492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07 객체 지향 프로그래밍"/>
          <p:cNvSpPr txBox="1"/>
          <p:nvPr/>
        </p:nvSpPr>
        <p:spPr>
          <a:xfrm>
            <a:off x="17104542" y="3136533"/>
            <a:ext cx="442765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07 객체 지향 프로그래밍</a:t>
            </a:r>
          </a:p>
        </p:txBody>
      </p:sp>
      <p:sp>
        <p:nvSpPr>
          <p:cNvPr id="158" name="08 객체 지향 프로그래밍의 활용"/>
          <p:cNvSpPr txBox="1"/>
          <p:nvPr/>
        </p:nvSpPr>
        <p:spPr>
          <a:xfrm>
            <a:off x="17104542" y="3771533"/>
            <a:ext cx="5687492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08 객체 지향 프로그래밍의 활용</a:t>
            </a:r>
          </a:p>
        </p:txBody>
      </p:sp>
      <p:sp>
        <p:nvSpPr>
          <p:cNvPr id="159" name="09 자바 API"/>
          <p:cNvSpPr txBox="1"/>
          <p:nvPr/>
        </p:nvSpPr>
        <p:spPr>
          <a:xfrm>
            <a:off x="17104542" y="4406533"/>
            <a:ext cx="2268043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09 자바 API</a:t>
            </a:r>
          </a:p>
        </p:txBody>
      </p:sp>
      <p:sp>
        <p:nvSpPr>
          <p:cNvPr id="160" name="❺ OOP 심화"/>
          <p:cNvSpPr txBox="1"/>
          <p:nvPr/>
        </p:nvSpPr>
        <p:spPr>
          <a:xfrm>
            <a:off x="17111753" y="6262725"/>
            <a:ext cx="2684350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❺ OOP 심화</a:t>
            </a:r>
          </a:p>
        </p:txBody>
      </p:sp>
      <p:sp>
        <p:nvSpPr>
          <p:cNvPr id="161" name="Line"/>
          <p:cNvSpPr/>
          <p:nvPr/>
        </p:nvSpPr>
        <p:spPr>
          <a:xfrm>
            <a:off x="17111753" y="7042421"/>
            <a:ext cx="4923461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10 상속"/>
          <p:cNvSpPr txBox="1"/>
          <p:nvPr/>
        </p:nvSpPr>
        <p:spPr>
          <a:xfrm>
            <a:off x="17111753" y="7268529"/>
            <a:ext cx="1525957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10 상속</a:t>
            </a:r>
          </a:p>
        </p:txBody>
      </p:sp>
      <p:sp>
        <p:nvSpPr>
          <p:cNvPr id="163" name="11 인터페이스"/>
          <p:cNvSpPr txBox="1"/>
          <p:nvPr/>
        </p:nvSpPr>
        <p:spPr>
          <a:xfrm>
            <a:off x="17111753" y="7903529"/>
            <a:ext cx="267200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11 인터페이스</a:t>
            </a:r>
          </a:p>
        </p:txBody>
      </p:sp>
      <p:sp>
        <p:nvSpPr>
          <p:cNvPr id="164" name="12 예외 처리와 파일 입출력"/>
          <p:cNvSpPr txBox="1"/>
          <p:nvPr/>
        </p:nvSpPr>
        <p:spPr>
          <a:xfrm>
            <a:off x="17111753" y="8538529"/>
            <a:ext cx="4923461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12 예외 처리와 파일 입출력</a:t>
            </a:r>
          </a:p>
        </p:txBody>
      </p:sp>
      <p:sp>
        <p:nvSpPr>
          <p:cNvPr id="165" name="❻ 프로젝트"/>
          <p:cNvSpPr txBox="1"/>
          <p:nvPr/>
        </p:nvSpPr>
        <p:spPr>
          <a:xfrm>
            <a:off x="17104542" y="10394721"/>
            <a:ext cx="2432432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spcBef>
                <a:spcPts val="5900"/>
              </a:spcBef>
              <a:defRPr sz="3600"/>
            </a:lvl1pPr>
          </a:lstStyle>
          <a:p>
            <a:r>
              <a:t>❻ 프로젝트</a:t>
            </a:r>
          </a:p>
        </p:txBody>
      </p:sp>
      <p:sp>
        <p:nvSpPr>
          <p:cNvPr id="166" name="Line"/>
          <p:cNvSpPr/>
          <p:nvPr/>
        </p:nvSpPr>
        <p:spPr>
          <a:xfrm>
            <a:off x="17104542" y="11174417"/>
            <a:ext cx="5046599" cy="1"/>
          </a:xfrm>
          <a:prstGeom prst="line">
            <a:avLst/>
          </a:prstGeom>
          <a:ln w="63500">
            <a:solidFill>
              <a:srgbClr val="333333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13 실전 프로젝트: 영화 예매"/>
          <p:cNvSpPr txBox="1"/>
          <p:nvPr/>
        </p:nvSpPr>
        <p:spPr>
          <a:xfrm>
            <a:off x="17104542" y="11400525"/>
            <a:ext cx="5046600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13 실전 프로젝트: 영화 예매</a:t>
            </a:r>
          </a:p>
        </p:txBody>
      </p:sp>
      <p:sp>
        <p:nvSpPr>
          <p:cNvPr id="168" name="관리 프로그램"/>
          <p:cNvSpPr txBox="1"/>
          <p:nvPr/>
        </p:nvSpPr>
        <p:spPr>
          <a:xfrm>
            <a:off x="17715225" y="12035525"/>
            <a:ext cx="2561464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r>
              <a:t>관리 프로그램</a:t>
            </a:r>
          </a:p>
        </p:txBody>
      </p:sp>
      <p:sp>
        <p:nvSpPr>
          <p:cNvPr id="169" name="학습 로드맵"/>
          <p:cNvSpPr txBox="1"/>
          <p:nvPr/>
        </p:nvSpPr>
        <p:spPr>
          <a:xfrm>
            <a:off x="525541" y="234731"/>
            <a:ext cx="319138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학습 로드맵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527185" y="11400525"/>
            <a:ext cx="1972754" cy="635000"/>
          </a:xfrm>
          <a:prstGeom prst="roundRect">
            <a:avLst/>
          </a:prstGeom>
          <a:noFill/>
          <a:ln w="539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8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나눔고딕"/>
              <a:ea typeface="나눔고딕"/>
              <a:cs typeface="나눔고딕"/>
              <a:sym typeface="나눔고딕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484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485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6" name="n을 증가…"/>
          <p:cNvSpPr txBox="1"/>
          <p:nvPr/>
        </p:nvSpPr>
        <p:spPr>
          <a:xfrm>
            <a:off x="14661142" y="5516908"/>
            <a:ext cx="7317008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n을 증가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해당 과정(①~③)의 과정을 조건식이 거짓이 될 때까지 반복</a:t>
            </a:r>
          </a:p>
        </p:txBody>
      </p:sp>
      <p:sp>
        <p:nvSpPr>
          <p:cNvPr id="487" name="Rectangle"/>
          <p:cNvSpPr/>
          <p:nvPr/>
        </p:nvSpPr>
        <p:spPr>
          <a:xfrm>
            <a:off x="3225667" y="9328029"/>
            <a:ext cx="13419869" cy="2143030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0922" y="8701438"/>
            <a:ext cx="18415001" cy="18288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2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501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502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3" name="n을 증가…"/>
          <p:cNvSpPr txBox="1"/>
          <p:nvPr/>
        </p:nvSpPr>
        <p:spPr>
          <a:xfrm>
            <a:off x="14661142" y="5516908"/>
            <a:ext cx="7317008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n을 증가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해당 과정(①~③)의 과정을 조건식이 거짓이 될 때까지 반복</a:t>
            </a:r>
          </a:p>
        </p:txBody>
      </p:sp>
      <p:sp>
        <p:nvSpPr>
          <p:cNvPr id="504" name="Rectangle"/>
          <p:cNvSpPr/>
          <p:nvPr/>
        </p:nvSpPr>
        <p:spPr>
          <a:xfrm>
            <a:off x="3225667" y="9975822"/>
            <a:ext cx="13419869" cy="1495237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0922" y="8701438"/>
            <a:ext cx="18415001" cy="18288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5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3322" y="8968138"/>
            <a:ext cx="18364201" cy="180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0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519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520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3225667" y="10629683"/>
            <a:ext cx="13419869" cy="8413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0922" y="8701438"/>
            <a:ext cx="18415001" cy="18288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5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3322" y="8968138"/>
            <a:ext cx="183642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0322" y="9234692"/>
            <a:ext cx="18364201" cy="26543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525" name="n을 증가…"/>
          <p:cNvSpPr txBox="1"/>
          <p:nvPr/>
        </p:nvSpPr>
        <p:spPr>
          <a:xfrm>
            <a:off x="14661142" y="5516908"/>
            <a:ext cx="7317008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n을 증가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해당 과정(①~③)의 과정을 조건식이 거짓이 될 때까지 반복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2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538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539" name="Rectangle"/>
          <p:cNvSpPr/>
          <p:nvPr/>
        </p:nvSpPr>
        <p:spPr>
          <a:xfrm>
            <a:off x="4132440" y="6780261"/>
            <a:ext cx="13419869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네 번째 반복에서 n이 4이므로…"/>
          <p:cNvSpPr txBox="1"/>
          <p:nvPr/>
        </p:nvSpPr>
        <p:spPr>
          <a:xfrm>
            <a:off x="14661142" y="3759228"/>
            <a:ext cx="7317008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네 번째 반복에서 n이 4이므로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조건식 결과는 거짓</a:t>
            </a:r>
          </a:p>
        </p:txBody>
      </p:sp>
      <p:sp>
        <p:nvSpPr>
          <p:cNvPr id="541" name="Rectangle"/>
          <p:cNvSpPr/>
          <p:nvPr/>
        </p:nvSpPr>
        <p:spPr>
          <a:xfrm>
            <a:off x="3225667" y="10629683"/>
            <a:ext cx="13419869" cy="8413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0922" y="8701438"/>
            <a:ext cx="18415001" cy="18288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5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33322" y="8968138"/>
            <a:ext cx="18364201" cy="180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60322" y="9234692"/>
            <a:ext cx="18364201" cy="2654301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8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557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558" name="네 번째 반복에서 n이 4이므로…"/>
          <p:cNvSpPr txBox="1"/>
          <p:nvPr/>
        </p:nvSpPr>
        <p:spPr>
          <a:xfrm>
            <a:off x="14661142" y="3759228"/>
            <a:ext cx="7317008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네 번째 반복에서 n이 4이므로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조건식 결과는 거짓</a:t>
            </a:r>
          </a:p>
        </p:txBody>
      </p:sp>
      <p:sp>
        <p:nvSpPr>
          <p:cNvPr id="559" name="따라서 실행 흐름은 while 문을 탈출하게 되고, 마지막 06행에 의해 END가 출력"/>
          <p:cNvSpPr txBox="1"/>
          <p:nvPr/>
        </p:nvSpPr>
        <p:spPr>
          <a:xfrm>
            <a:off x="14661142" y="6553229"/>
            <a:ext cx="7317008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따라서 실행 흐름은 while 문을 탈출하게 되고, 마지막 06행에 의해 END가 출력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095500"/>
            <a:ext cx="18364200" cy="952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57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573" name="네 번째 반복에서 n이 4이므로…"/>
          <p:cNvSpPr txBox="1"/>
          <p:nvPr/>
        </p:nvSpPr>
        <p:spPr>
          <a:xfrm>
            <a:off x="14661142" y="3759228"/>
            <a:ext cx="7317008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네 번째 반복에서 n이 4이므로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조건식 결과는 거짓</a:t>
            </a:r>
          </a:p>
        </p:txBody>
      </p:sp>
      <p:sp>
        <p:nvSpPr>
          <p:cNvPr id="574" name="따라서 실행 흐름은 while 문을 탈출하게 되고, 마지막 06행에 의해 END가 출력"/>
          <p:cNvSpPr txBox="1"/>
          <p:nvPr/>
        </p:nvSpPr>
        <p:spPr>
          <a:xfrm>
            <a:off x="14661142" y="6553229"/>
            <a:ext cx="7317008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따라서 실행 흐름은 while 문을 탈출하게 되고, 마지막 06행에 의해 END가 출력</a:t>
            </a:r>
          </a:p>
        </p:txBody>
      </p:sp>
      <p:sp>
        <p:nvSpPr>
          <p:cNvPr id="575" name="Rounded Rectangle"/>
          <p:cNvSpPr/>
          <p:nvPr/>
        </p:nvSpPr>
        <p:spPr>
          <a:xfrm>
            <a:off x="10212733" y="10908038"/>
            <a:ext cx="13081855" cy="1946478"/>
          </a:xfrm>
          <a:prstGeom prst="roundRect">
            <a:avLst>
              <a:gd name="adj" fmla="val 9787"/>
            </a:avLst>
          </a:prstGeom>
          <a:solidFill>
            <a:srgbClr val="F2F2F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576" name="TIP"/>
          <p:cNvSpPr txBox="1"/>
          <p:nvPr/>
        </p:nvSpPr>
        <p:spPr>
          <a:xfrm>
            <a:off x="11282203" y="11098834"/>
            <a:ext cx="98707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2D69BA"/>
                </a:solidFill>
              </a:defRPr>
            </a:lvl1pPr>
          </a:lstStyle>
          <a:p>
            <a:pPr>
              <a:defRPr b="0">
                <a:solidFill>
                  <a:srgbClr val="333333"/>
                </a:solidFill>
              </a:defRPr>
            </a:pPr>
            <a:r>
              <a:rPr b="1">
                <a:solidFill>
                  <a:srgbClr val="2D69BA"/>
                </a:solidFill>
              </a:rPr>
              <a:t>TIP</a:t>
            </a:r>
          </a:p>
        </p:txBody>
      </p:sp>
      <p:sp>
        <p:nvSpPr>
          <p:cNvPr id="577" name="정수형 변수의 값을 1만큼 증가시키거나 감소시킬 때"/>
          <p:cNvSpPr txBox="1"/>
          <p:nvPr/>
        </p:nvSpPr>
        <p:spPr>
          <a:xfrm>
            <a:off x="12685050" y="11187734"/>
            <a:ext cx="10225863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 b="0"/>
            </a:lvl1pPr>
          </a:lstStyle>
          <a:p>
            <a:r>
              <a:t>정수형 변수의 값을 1만큼 증가시키거나 감소시킬 때</a:t>
            </a:r>
          </a:p>
        </p:txBody>
      </p:sp>
      <p:sp>
        <p:nvSpPr>
          <p:cNvPr id="578" name="💡"/>
          <p:cNvSpPr txBox="1"/>
          <p:nvPr/>
        </p:nvSpPr>
        <p:spPr>
          <a:xfrm>
            <a:off x="10500979" y="11048034"/>
            <a:ext cx="765176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rPr>
              <a:t>💡</a:t>
            </a:r>
          </a:p>
        </p:txBody>
      </p:sp>
      <p:sp>
        <p:nvSpPr>
          <p:cNvPr id="579" name="증감연산자(++, --)를 사용할 수 있음"/>
          <p:cNvSpPr txBox="1"/>
          <p:nvPr/>
        </p:nvSpPr>
        <p:spPr>
          <a:xfrm>
            <a:off x="12685050" y="11949734"/>
            <a:ext cx="7225260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 b="0"/>
            </a:pPr>
            <a:r>
              <a:t>증감연산자(</a:t>
            </a:r>
            <a:r>
              <a:rPr b="1"/>
              <a:t>++</a:t>
            </a:r>
            <a:r>
              <a:t>, </a:t>
            </a:r>
            <a:r>
              <a:rPr b="1"/>
              <a:t>--</a:t>
            </a:r>
            <a:r>
              <a:t>)를 사용할 수 있음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3524250"/>
            <a:ext cx="18364200" cy="666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59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593" name="💻 실습 코드 https://github.com/cloudstudying-kr/JavaPlz/blob/master/src/part1/ch05/ex5_2/Ex5_2.java"/>
          <p:cNvSpPr txBox="1"/>
          <p:nvPr/>
        </p:nvSpPr>
        <p:spPr>
          <a:xfrm>
            <a:off x="12934758" y="8769419"/>
            <a:ext cx="8012388" cy="1100660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https://github.com/cloudstudying-kr/JavaPlz/blob/master/src/part1/ch05/ex5_2/Ex5_2.java</a:t>
            </a:r>
          </a:p>
        </p:txBody>
      </p:sp>
      <p:sp>
        <p:nvSpPr>
          <p:cNvPr id="594" name="10부터 1까지 숫자를 거꾸로 출력하는 코드"/>
          <p:cNvSpPr txBox="1"/>
          <p:nvPr/>
        </p:nvSpPr>
        <p:spPr>
          <a:xfrm>
            <a:off x="11171459" y="3368049"/>
            <a:ext cx="11538986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10부터 1까지 숫자를 거꾸로 출력하는 코드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3524250"/>
            <a:ext cx="18364200" cy="6667500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8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607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6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3682" y="8859603"/>
            <a:ext cx="14979747" cy="428584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6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1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4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62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624" name="💻 실습 코드 https://github.com/cloudstudying-kr/JavaPlz/blob/master/src/part1/ch05/ex5_3/WhileCountdown.java"/>
          <p:cNvSpPr txBox="1"/>
          <p:nvPr/>
        </p:nvSpPr>
        <p:spPr>
          <a:xfrm>
            <a:off x="16264749" y="4876278"/>
            <a:ext cx="7112001" cy="1474245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4"/>
              </a:rPr>
              <a:t>https://github.com/cloudstudying-kr/JavaPlz/blob/master/src/part1/ch05/ex5_3/WhileCountdown.java</a:t>
            </a:r>
          </a:p>
        </p:txBody>
      </p:sp>
      <p:pic>
        <p:nvPicPr>
          <p:cNvPr id="6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출력 예와 같은 결과를 만드는 빈칸의 코드는?"/>
          <p:cNvSpPr txBox="1"/>
          <p:nvPr/>
        </p:nvSpPr>
        <p:spPr>
          <a:xfrm>
            <a:off x="12034290" y="2809655"/>
            <a:ext cx="12113292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출력 예와 같은 결과를 만드는 빈칸의 코드는?</a:t>
            </a:r>
          </a:p>
        </p:txBody>
      </p:sp>
      <p:sp>
        <p:nvSpPr>
          <p:cNvPr id="627" name="카운트 다운을 출력하는 프로그램"/>
          <p:cNvSpPr txBox="1"/>
          <p:nvPr/>
        </p:nvSpPr>
        <p:spPr>
          <a:xfrm>
            <a:off x="12034290" y="1706153"/>
            <a:ext cx="8835938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카운트 다운을 출력하는 프로그램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62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3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64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44" name="입력값 5가 countdouwn() 메소드로 전달"/>
          <p:cNvSpPr txBox="1"/>
          <p:nvPr/>
        </p:nvSpPr>
        <p:spPr>
          <a:xfrm>
            <a:off x="12689645" y="3980972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입력값 5가 countdouwn() 메소드로 전달</a:t>
            </a:r>
          </a:p>
        </p:txBody>
      </p:sp>
      <p:sp>
        <p:nvSpPr>
          <p:cNvPr id="645" name="Rectangle"/>
          <p:cNvSpPr/>
          <p:nvPr/>
        </p:nvSpPr>
        <p:spPr>
          <a:xfrm>
            <a:off x="2827917" y="6041851"/>
            <a:ext cx="12621655" cy="5925312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6" name="Rectangle"/>
          <p:cNvSpPr/>
          <p:nvPr/>
        </p:nvSpPr>
        <p:spPr>
          <a:xfrm>
            <a:off x="16566266" y="7260409"/>
            <a:ext cx="6508966" cy="5678380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CH05…"/>
          <p:cNvSpPr txBox="1"/>
          <p:nvPr/>
        </p:nvSpPr>
        <p:spPr>
          <a:xfrm>
            <a:off x="3063381" y="4408076"/>
            <a:ext cx="5169536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CH05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반복문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2450371" y="4082591"/>
            <a:ext cx="10585989" cy="5471491"/>
            <a:chOff x="0" y="0"/>
            <a:chExt cx="10585987" cy="5471490"/>
          </a:xfrm>
        </p:grpSpPr>
        <p:sp>
          <p:nvSpPr>
            <p:cNvPr id="182" name="Rounded Rectangle"/>
            <p:cNvSpPr/>
            <p:nvPr/>
          </p:nvSpPr>
          <p:spPr>
            <a:xfrm>
              <a:off x="0" y="1759867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183" name="Rounded Rectangle"/>
            <p:cNvSpPr/>
            <p:nvPr/>
          </p:nvSpPr>
          <p:spPr>
            <a:xfrm>
              <a:off x="0" y="3519734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184" name="Rounded Rectangle"/>
            <p:cNvSpPr/>
            <p:nvPr/>
          </p:nvSpPr>
          <p:spPr>
            <a:xfrm>
              <a:off x="0" y="0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185" name="01"/>
            <p:cNvSpPr/>
            <p:nvPr/>
          </p:nvSpPr>
          <p:spPr>
            <a:xfrm>
              <a:off x="491123" y="681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01</a:t>
              </a:r>
            </a:p>
          </p:txBody>
        </p:sp>
        <p:sp>
          <p:nvSpPr>
            <p:cNvPr id="186" name="02"/>
            <p:cNvSpPr/>
            <p:nvPr/>
          </p:nvSpPr>
          <p:spPr>
            <a:xfrm>
              <a:off x="491123" y="24416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02</a:t>
              </a:r>
            </a:p>
          </p:txBody>
        </p:sp>
        <p:sp>
          <p:nvSpPr>
            <p:cNvPr id="187" name="03"/>
            <p:cNvSpPr/>
            <p:nvPr/>
          </p:nvSpPr>
          <p:spPr>
            <a:xfrm>
              <a:off x="491123" y="42014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03</a:t>
              </a:r>
            </a:p>
          </p:txBody>
        </p:sp>
        <p:sp>
          <p:nvSpPr>
            <p:cNvPr id="188" name="반복문 개요"/>
            <p:cNvSpPr/>
            <p:nvPr/>
          </p:nvSpPr>
          <p:spPr>
            <a:xfrm>
              <a:off x="1931494" y="681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반복문 개요</a:t>
              </a:r>
            </a:p>
          </p:txBody>
        </p:sp>
        <p:sp>
          <p:nvSpPr>
            <p:cNvPr id="189" name="반복문의 활용"/>
            <p:cNvSpPr/>
            <p:nvPr/>
          </p:nvSpPr>
          <p:spPr>
            <a:xfrm>
              <a:off x="1931494" y="24416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반복문의 활용</a:t>
              </a:r>
            </a:p>
          </p:txBody>
        </p:sp>
        <p:sp>
          <p:nvSpPr>
            <p:cNvPr id="190" name="분기문"/>
            <p:cNvSpPr/>
            <p:nvPr/>
          </p:nvSpPr>
          <p:spPr>
            <a:xfrm>
              <a:off x="1931494" y="42014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분기문</a:t>
              </a:r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64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2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661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6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입력값 5가 countdouwn() 메소드로 전달"/>
          <p:cNvSpPr txBox="1"/>
          <p:nvPr/>
        </p:nvSpPr>
        <p:spPr>
          <a:xfrm>
            <a:off x="12689645" y="3980972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입력값 5가 countdouwn() 메소드로 전달</a:t>
            </a:r>
          </a:p>
        </p:txBody>
      </p:sp>
      <p:sp>
        <p:nvSpPr>
          <p:cNvPr id="664" name="Rectangle"/>
          <p:cNvSpPr/>
          <p:nvPr/>
        </p:nvSpPr>
        <p:spPr>
          <a:xfrm>
            <a:off x="2827917" y="6696447"/>
            <a:ext cx="12621655" cy="464475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5" name="Rectangle"/>
          <p:cNvSpPr/>
          <p:nvPr/>
        </p:nvSpPr>
        <p:spPr>
          <a:xfrm>
            <a:off x="16566266" y="7260409"/>
            <a:ext cx="6508966" cy="5678380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6" name="해당 값은 입력변수 num에 대입되어"/>
          <p:cNvSpPr txBox="1"/>
          <p:nvPr/>
        </p:nvSpPr>
        <p:spPr>
          <a:xfrm>
            <a:off x="12689645" y="4869972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해당 값은 입력변수 num에 대입되어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66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2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681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6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683" name="입력값 5가 countdouwn() 메소드로 전달"/>
          <p:cNvSpPr txBox="1"/>
          <p:nvPr/>
        </p:nvSpPr>
        <p:spPr>
          <a:xfrm>
            <a:off x="12689645" y="3980972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입력값 5가 countdouwn() 메소드로 전달</a:t>
            </a:r>
          </a:p>
        </p:txBody>
      </p:sp>
      <p:sp>
        <p:nvSpPr>
          <p:cNvPr id="684" name="Rectangle"/>
          <p:cNvSpPr/>
          <p:nvPr/>
        </p:nvSpPr>
        <p:spPr>
          <a:xfrm>
            <a:off x="2827917" y="10690325"/>
            <a:ext cx="12621655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16566266" y="8912072"/>
            <a:ext cx="6508966" cy="4026717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6" name="10행에서 출력되고 그 결과는 5.."/>
          <p:cNvSpPr txBox="1"/>
          <p:nvPr/>
        </p:nvSpPr>
        <p:spPr>
          <a:xfrm>
            <a:off x="12689645" y="5753099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10행에서 출력되고 그 결과는 5..</a:t>
            </a:r>
          </a:p>
        </p:txBody>
      </p:sp>
      <p:sp>
        <p:nvSpPr>
          <p:cNvPr id="687" name="해당 값은 입력변수 num에 대입되어"/>
          <p:cNvSpPr txBox="1"/>
          <p:nvPr/>
        </p:nvSpPr>
        <p:spPr>
          <a:xfrm>
            <a:off x="12689645" y="4869972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해당 값은 입력변수 num에 대입되어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68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9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70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70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Rectangle"/>
          <p:cNvSpPr/>
          <p:nvPr/>
        </p:nvSpPr>
        <p:spPr>
          <a:xfrm>
            <a:off x="2827917" y="10690325"/>
            <a:ext cx="12621655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16566266" y="9437765"/>
            <a:ext cx="6508966" cy="3501024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6" name="그 다음 반복에서는 4..가 출력되야 함…"/>
          <p:cNvSpPr txBox="1"/>
          <p:nvPr/>
        </p:nvSpPr>
        <p:spPr>
          <a:xfrm>
            <a:off x="12689645" y="3334227"/>
            <a:ext cx="1075599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그 다음 반복에서는 4..가 출력되야 함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=&gt; num이 1만큼 감소해야 함</a:t>
            </a:r>
          </a:p>
        </p:txBody>
      </p:sp>
      <p:sp>
        <p:nvSpPr>
          <p:cNvPr id="707" name="따라서 11행에 들어갈 코드는 num--"/>
          <p:cNvSpPr txBox="1"/>
          <p:nvPr/>
        </p:nvSpPr>
        <p:spPr>
          <a:xfrm>
            <a:off x="12689645" y="5005547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따라서 11행에 들어갈 코드는 num--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70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1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72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72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24" name="Rectangle"/>
          <p:cNvSpPr/>
          <p:nvPr/>
        </p:nvSpPr>
        <p:spPr>
          <a:xfrm>
            <a:off x="2827917" y="10690325"/>
            <a:ext cx="12621655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16566266" y="9437765"/>
            <a:ext cx="6508966" cy="3501024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26" name="그 다음 반복에서는 4..가 출력되야 함…"/>
          <p:cNvSpPr txBox="1"/>
          <p:nvPr/>
        </p:nvSpPr>
        <p:spPr>
          <a:xfrm>
            <a:off x="12689645" y="3334227"/>
            <a:ext cx="1075599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그 다음 반복에서는 4..가 출력되야 함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=&gt; num이 1만큼 감소해야 함</a:t>
            </a:r>
          </a:p>
        </p:txBody>
      </p:sp>
      <p:sp>
        <p:nvSpPr>
          <p:cNvPr id="727" name="따라서 11행에 들어갈 코드는 num--"/>
          <p:cNvSpPr txBox="1"/>
          <p:nvPr/>
        </p:nvSpPr>
        <p:spPr>
          <a:xfrm>
            <a:off x="12689645" y="5005547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따라서 11행에 들어갈 코드는 num--</a:t>
            </a:r>
          </a:p>
        </p:txBody>
      </p:sp>
      <p:sp>
        <p:nvSpPr>
          <p:cNvPr id="728" name="num--"/>
          <p:cNvSpPr txBox="1"/>
          <p:nvPr/>
        </p:nvSpPr>
        <p:spPr>
          <a:xfrm>
            <a:off x="5182321" y="9382969"/>
            <a:ext cx="1312191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E43681"/>
                </a:solidFill>
              </a:defRPr>
            </a:lvl1pPr>
          </a:lstStyle>
          <a:p>
            <a:r>
              <a:t>num--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73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3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34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74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74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45" name="Rectangle"/>
          <p:cNvSpPr/>
          <p:nvPr/>
        </p:nvSpPr>
        <p:spPr>
          <a:xfrm>
            <a:off x="2827917" y="10690325"/>
            <a:ext cx="12621655" cy="6508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Rectangle"/>
          <p:cNvSpPr/>
          <p:nvPr/>
        </p:nvSpPr>
        <p:spPr>
          <a:xfrm>
            <a:off x="16566266" y="9437765"/>
            <a:ext cx="6508966" cy="3501024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7" name="반복 진행 시 num의 값은 5부터 차례로…"/>
          <p:cNvSpPr txBox="1"/>
          <p:nvPr/>
        </p:nvSpPr>
        <p:spPr>
          <a:xfrm>
            <a:off x="12689645" y="3334227"/>
            <a:ext cx="1075599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반복 진행 시 num의 값은 5부터 차례로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4, 3, 2, 1, 0으로 나온다는 것을 유추하면</a:t>
            </a:r>
          </a:p>
        </p:txBody>
      </p:sp>
      <p:sp>
        <p:nvSpPr>
          <p:cNvPr id="748" name="num--"/>
          <p:cNvSpPr txBox="1"/>
          <p:nvPr/>
        </p:nvSpPr>
        <p:spPr>
          <a:xfrm>
            <a:off x="5182321" y="9382969"/>
            <a:ext cx="1312191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E43681"/>
                </a:solidFill>
              </a:defRPr>
            </a:lvl1pPr>
          </a:lstStyle>
          <a:p>
            <a:r>
              <a:t>num--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75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54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76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76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반복 진행 시 num의 값은 5부터 차례로…"/>
          <p:cNvSpPr txBox="1"/>
          <p:nvPr/>
        </p:nvSpPr>
        <p:spPr>
          <a:xfrm>
            <a:off x="12689645" y="3334227"/>
            <a:ext cx="1075599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반복 진행 시 num의 값은 5부터 차례로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4, 3, 2, 1, 0으로 나온다는 것을 유추하면</a:t>
            </a:r>
          </a:p>
        </p:txBody>
      </p:sp>
      <p:sp>
        <p:nvSpPr>
          <p:cNvPr id="766" name="num--"/>
          <p:cNvSpPr txBox="1"/>
          <p:nvPr/>
        </p:nvSpPr>
        <p:spPr>
          <a:xfrm>
            <a:off x="5182321" y="9382969"/>
            <a:ext cx="1312191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E43681"/>
                </a:solidFill>
              </a:defRPr>
            </a:lvl1pPr>
          </a:lstStyle>
          <a:p>
            <a:r>
              <a:t>num--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76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7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781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7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반복 진행 시 num의 값은 5부터 차례로…"/>
          <p:cNvSpPr txBox="1"/>
          <p:nvPr/>
        </p:nvSpPr>
        <p:spPr>
          <a:xfrm>
            <a:off x="12689645" y="3334227"/>
            <a:ext cx="1075599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반복 진행 시 num의 값은 5부터 차례로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4, 3, 2, 1, 0으로 나온다는 것을 유추하면</a:t>
            </a:r>
          </a:p>
        </p:txBody>
      </p:sp>
      <p:sp>
        <p:nvSpPr>
          <p:cNvPr id="784" name="num--"/>
          <p:cNvSpPr txBox="1"/>
          <p:nvPr/>
        </p:nvSpPr>
        <p:spPr>
          <a:xfrm>
            <a:off x="5182321" y="9382969"/>
            <a:ext cx="1312191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E43681"/>
                </a:solidFill>
              </a:defRPr>
            </a:lvl1pPr>
          </a:lstStyle>
          <a:p>
            <a:r>
              <a:t>num--</a:t>
            </a:r>
          </a:p>
        </p:txBody>
      </p:sp>
      <p:sp>
        <p:nvSpPr>
          <p:cNvPr id="785" name="9행에는 num &gt;= 0 이 들어가야 함"/>
          <p:cNvSpPr txBox="1"/>
          <p:nvPr/>
        </p:nvSpPr>
        <p:spPr>
          <a:xfrm>
            <a:off x="12689645" y="5005547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9행에는 num &gt;= 0 이 들어가야 함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roup"/>
          <p:cNvGrpSpPr/>
          <p:nvPr/>
        </p:nvGrpSpPr>
        <p:grpSpPr>
          <a:xfrm>
            <a:off x="1213103" y="1501478"/>
            <a:ext cx="17638421" cy="11419862"/>
            <a:chOff x="0" y="0"/>
            <a:chExt cx="17638419" cy="11419861"/>
          </a:xfrm>
        </p:grpSpPr>
        <p:pic>
          <p:nvPicPr>
            <p:cNvPr id="78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638420" cy="91729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8297" y="9126622"/>
              <a:ext cx="17601825" cy="2293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9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1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800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8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39348" y="6648670"/>
            <a:ext cx="7162801" cy="6654801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반복 진행 시 num의 값은 5부터 차례로…"/>
          <p:cNvSpPr txBox="1"/>
          <p:nvPr/>
        </p:nvSpPr>
        <p:spPr>
          <a:xfrm>
            <a:off x="12689645" y="3334227"/>
            <a:ext cx="10755997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반복 진행 시 num의 값은 5부터 차례로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4, 3, 2, 1, 0으로 나온다는 것을 유추하면</a:t>
            </a:r>
          </a:p>
        </p:txBody>
      </p:sp>
      <p:sp>
        <p:nvSpPr>
          <p:cNvPr id="803" name="num--"/>
          <p:cNvSpPr txBox="1"/>
          <p:nvPr/>
        </p:nvSpPr>
        <p:spPr>
          <a:xfrm>
            <a:off x="5182321" y="9382969"/>
            <a:ext cx="1312191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E43681"/>
                </a:solidFill>
              </a:defRPr>
            </a:lvl1pPr>
          </a:lstStyle>
          <a:p>
            <a:r>
              <a:t>num--</a:t>
            </a:r>
          </a:p>
        </p:txBody>
      </p:sp>
      <p:sp>
        <p:nvSpPr>
          <p:cNvPr id="804" name="9행에는 num &gt;= 0 이 들어가야 함"/>
          <p:cNvSpPr txBox="1"/>
          <p:nvPr/>
        </p:nvSpPr>
        <p:spPr>
          <a:xfrm>
            <a:off x="12689645" y="5005547"/>
            <a:ext cx="1075599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9행에는 num &gt;= 0 이 들어가야 함</a:t>
            </a:r>
          </a:p>
        </p:txBody>
      </p:sp>
      <p:sp>
        <p:nvSpPr>
          <p:cNvPr id="805" name="num &gt;= 0"/>
          <p:cNvSpPr txBox="1"/>
          <p:nvPr/>
        </p:nvSpPr>
        <p:spPr>
          <a:xfrm>
            <a:off x="5455442" y="8061459"/>
            <a:ext cx="1979093" cy="6000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E43681"/>
                </a:solidFill>
              </a:defRPr>
            </a:lvl1pPr>
          </a:lstStyle>
          <a:p>
            <a:r>
              <a:t>num &gt;= 0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8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817" name="for 문은 반복 횟수가 명확할 때 사용하기 편리한 반복문"/>
          <p:cNvSpPr txBox="1"/>
          <p:nvPr/>
        </p:nvSpPr>
        <p:spPr>
          <a:xfrm>
            <a:off x="2910721" y="3380749"/>
            <a:ext cx="143665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for 문은 반복 횟수가 명확할 때 사용하기 편리한 반복문</a:t>
            </a:r>
          </a:p>
        </p:txBody>
      </p:sp>
      <p:sp>
        <p:nvSpPr>
          <p:cNvPr id="818" name="Ⅱ. for 문"/>
          <p:cNvSpPr txBox="1"/>
          <p:nvPr/>
        </p:nvSpPr>
        <p:spPr>
          <a:xfrm>
            <a:off x="2275721" y="1983749"/>
            <a:ext cx="263969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for 문</a:t>
            </a:r>
          </a:p>
        </p:txBody>
      </p:sp>
      <p:sp>
        <p:nvSpPr>
          <p:cNvPr id="819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820" name="- for 문에서 ⓐ초기화는 단 한 번 수행되며,"/>
          <p:cNvSpPr txBox="1"/>
          <p:nvPr/>
        </p:nvSpPr>
        <p:spPr>
          <a:xfrm>
            <a:off x="3545721" y="7470149"/>
            <a:ext cx="1116373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- for 문에서 ⓐ초기화는 단 한 번 수행되며,</a:t>
            </a:r>
          </a:p>
        </p:txBody>
      </p:sp>
      <p:sp>
        <p:nvSpPr>
          <p:cNvPr id="821" name="- 그 이후 ⓑ조건식 검사, ⓒ반복 내용 수행, ⓓ갱신이 순차적으로 진행"/>
          <p:cNvSpPr txBox="1"/>
          <p:nvPr/>
        </p:nvSpPr>
        <p:spPr>
          <a:xfrm>
            <a:off x="3545721" y="8613149"/>
            <a:ext cx="1792480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- 그 이후 ⓑ조건식 검사, ⓒ반복 내용 수행, ⓓ갱신이 순차적으로 진행</a:t>
            </a:r>
          </a:p>
        </p:txBody>
      </p:sp>
      <p:pic>
        <p:nvPicPr>
          <p:cNvPr id="8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721" y="4267341"/>
            <a:ext cx="18389601" cy="2768601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- 조건식이 참이라면 해당 과정 ⓑ~ⓓ는 계속 반복"/>
          <p:cNvSpPr txBox="1"/>
          <p:nvPr/>
        </p:nvSpPr>
        <p:spPr>
          <a:xfrm>
            <a:off x="3545721" y="9756149"/>
            <a:ext cx="1285781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- 조건식이 참이라면 해당 과정 ⓑ~ⓓ는 계속 반복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26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835" name="for 문은 반복 횟수가 명확할 때 사용하기 편리한 반복문"/>
          <p:cNvSpPr txBox="1"/>
          <p:nvPr/>
        </p:nvSpPr>
        <p:spPr>
          <a:xfrm>
            <a:off x="2910721" y="3380749"/>
            <a:ext cx="143665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for 문은 반복 횟수가 명확할 때 사용하기 편리한 반복문</a:t>
            </a:r>
          </a:p>
        </p:txBody>
      </p:sp>
      <p:sp>
        <p:nvSpPr>
          <p:cNvPr id="836" name="Ⅱ. for 문"/>
          <p:cNvSpPr txBox="1"/>
          <p:nvPr/>
        </p:nvSpPr>
        <p:spPr>
          <a:xfrm>
            <a:off x="2275721" y="1983749"/>
            <a:ext cx="263969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for 문</a:t>
            </a:r>
          </a:p>
        </p:txBody>
      </p:sp>
      <p:sp>
        <p:nvSpPr>
          <p:cNvPr id="837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8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721" y="4267341"/>
            <a:ext cx="18389601" cy="276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5255" y="7270012"/>
            <a:ext cx="8813490" cy="6176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학습목표"/>
          <p:cNvSpPr txBox="1"/>
          <p:nvPr/>
        </p:nvSpPr>
        <p:spPr>
          <a:xfrm>
            <a:off x="525541" y="231478"/>
            <a:ext cx="2447672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학습목표</a:t>
            </a:r>
          </a:p>
        </p:txBody>
      </p:sp>
      <p:sp>
        <p:nvSpPr>
          <p:cNvPr id="195" name="반복문의 개념을 이해한다."/>
          <p:cNvSpPr txBox="1"/>
          <p:nvPr/>
        </p:nvSpPr>
        <p:spPr>
          <a:xfrm>
            <a:off x="2910721" y="3380749"/>
            <a:ext cx="698492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rPr b="1"/>
              <a:t>반복문의 개념</a:t>
            </a:r>
            <a:r>
              <a:t>을 이해한다.</a:t>
            </a:r>
          </a:p>
        </p:txBody>
      </p:sp>
      <p:sp>
        <p:nvSpPr>
          <p:cNvPr id="196" name="다양한 반복문의 사용법을 익힌다."/>
          <p:cNvSpPr txBox="1"/>
          <p:nvPr/>
        </p:nvSpPr>
        <p:spPr>
          <a:xfrm>
            <a:off x="2910721" y="4523749"/>
            <a:ext cx="887468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다양한 반복문의 </a:t>
            </a:r>
            <a:r>
              <a:rPr b="1"/>
              <a:t>사용법</a:t>
            </a:r>
            <a:r>
              <a:t>을 익힌다.</a:t>
            </a:r>
          </a:p>
        </p:txBody>
      </p:sp>
      <p:sp>
        <p:nvSpPr>
          <p:cNvPr id="197" name="분기문 활용법을 연습한다."/>
          <p:cNvSpPr txBox="1"/>
          <p:nvPr/>
        </p:nvSpPr>
        <p:spPr>
          <a:xfrm>
            <a:off x="2910721" y="5666749"/>
            <a:ext cx="698492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rPr b="1"/>
              <a:t>분기문 활용법</a:t>
            </a:r>
            <a:r>
              <a:t>을 연습한다.</a:t>
            </a:r>
          </a:p>
        </p:txBody>
      </p:sp>
      <p:sp>
        <p:nvSpPr>
          <p:cNvPr id="206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2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851" name="반복문 없이 구구단을 출력하려면 코드가 상당히 길어짐"/>
          <p:cNvSpPr txBox="1"/>
          <p:nvPr/>
        </p:nvSpPr>
        <p:spPr>
          <a:xfrm>
            <a:off x="2910721" y="3371402"/>
            <a:ext cx="14351941" cy="86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반복문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없이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구구단을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출력하려면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코드가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상당히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길어짐</a:t>
            </a:r>
          </a:p>
        </p:txBody>
      </p:sp>
      <p:sp>
        <p:nvSpPr>
          <p:cNvPr id="852" name="Ⅱ. for 문"/>
          <p:cNvSpPr txBox="1"/>
          <p:nvPr/>
        </p:nvSpPr>
        <p:spPr>
          <a:xfrm>
            <a:off x="2275721" y="1983749"/>
            <a:ext cx="263969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for 문</a:t>
            </a:r>
          </a:p>
        </p:txBody>
      </p:sp>
      <p:sp>
        <p:nvSpPr>
          <p:cNvPr id="85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721" y="4382077"/>
            <a:ext cx="18376901" cy="7035801"/>
          </a:xfrm>
          <a:prstGeom prst="rect">
            <a:avLst/>
          </a:prstGeom>
          <a:ln w="12700">
            <a:miter lim="400000"/>
          </a:ln>
        </p:spPr>
      </p:pic>
      <p:sp>
        <p:nvSpPr>
          <p:cNvPr id="855" name="for 문으로 개선한다면?"/>
          <p:cNvSpPr txBox="1"/>
          <p:nvPr/>
        </p:nvSpPr>
        <p:spPr>
          <a:xfrm>
            <a:off x="16938342" y="5313362"/>
            <a:ext cx="6238064" cy="8540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E43681"/>
                </a:solidFill>
              </a:defRPr>
            </a:lvl1pPr>
          </a:lstStyle>
          <a:p>
            <a:r>
              <a:t>for 문으로 개선한다면?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8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867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8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869" name="💻 실습 코드 https://github.com/cloudstudying-kr/JavaPlz/blob/master/src/part1/ch05/ex5_4/Ex5_4.java"/>
          <p:cNvSpPr txBox="1"/>
          <p:nvPr/>
        </p:nvSpPr>
        <p:spPr>
          <a:xfrm>
            <a:off x="12931144" y="9433046"/>
            <a:ext cx="8020812" cy="1100661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https://github.com/cloudstudying-kr/JavaPlz/blob/master/src/part1/ch05/ex5_4/Ex5_4.java</a:t>
            </a:r>
          </a:p>
        </p:txBody>
      </p:sp>
      <p:sp>
        <p:nvSpPr>
          <p:cNvPr id="870" name="for 문을 사용하여 구구단 3단을 출력하는 코드"/>
          <p:cNvSpPr txBox="1"/>
          <p:nvPr/>
        </p:nvSpPr>
        <p:spPr>
          <a:xfrm>
            <a:off x="10883941" y="8333197"/>
            <a:ext cx="12115217" cy="8540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E43681"/>
                </a:solidFill>
              </a:defRPr>
            </a:lvl1pPr>
          </a:lstStyle>
          <a:p>
            <a:r>
              <a:t>for 문을 사용하여 구구단 3단을 출력하는 코드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88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8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Rectangle"/>
          <p:cNvSpPr/>
          <p:nvPr/>
        </p:nvSpPr>
        <p:spPr>
          <a:xfrm>
            <a:off x="4630077" y="5286842"/>
            <a:ext cx="13853981" cy="8413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5" name="Rectangle"/>
          <p:cNvSpPr/>
          <p:nvPr/>
        </p:nvSpPr>
        <p:spPr>
          <a:xfrm>
            <a:off x="10952429" y="3981762"/>
            <a:ext cx="3656425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6" name="Rectangle"/>
          <p:cNvSpPr/>
          <p:nvPr/>
        </p:nvSpPr>
        <p:spPr>
          <a:xfrm>
            <a:off x="7500027" y="3874074"/>
            <a:ext cx="1605118" cy="70776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7" name="Rectangle"/>
          <p:cNvSpPr/>
          <p:nvPr/>
        </p:nvSpPr>
        <p:spPr>
          <a:xfrm>
            <a:off x="9226228" y="3927918"/>
            <a:ext cx="965743" cy="70776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8" name="Rectangle"/>
          <p:cNvSpPr/>
          <p:nvPr/>
        </p:nvSpPr>
        <p:spPr>
          <a:xfrm>
            <a:off x="8601168" y="4756033"/>
            <a:ext cx="2583612" cy="70776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89" name="먼저 초기화 영역 수행 후,"/>
          <p:cNvSpPr txBox="1"/>
          <p:nvPr/>
        </p:nvSpPr>
        <p:spPr>
          <a:xfrm>
            <a:off x="12275635" y="3969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먼저 초기화 영역 수행 후,</a:t>
            </a:r>
          </a:p>
        </p:txBody>
      </p:sp>
      <p:sp>
        <p:nvSpPr>
          <p:cNvPr id="890" name="Rectangle"/>
          <p:cNvSpPr/>
          <p:nvPr/>
        </p:nvSpPr>
        <p:spPr>
          <a:xfrm>
            <a:off x="3342310" y="7757373"/>
            <a:ext cx="6508966" cy="279600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90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9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Rectangle"/>
          <p:cNvSpPr/>
          <p:nvPr/>
        </p:nvSpPr>
        <p:spPr>
          <a:xfrm>
            <a:off x="4630077" y="5286842"/>
            <a:ext cx="13853981" cy="8413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5" name="Rectangle"/>
          <p:cNvSpPr/>
          <p:nvPr/>
        </p:nvSpPr>
        <p:spPr>
          <a:xfrm>
            <a:off x="10952429" y="3981762"/>
            <a:ext cx="3656425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9226228" y="3927918"/>
            <a:ext cx="965743" cy="70776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7" name="조건식을 검사(i는 현재 1이므로 참)"/>
          <p:cNvSpPr txBox="1"/>
          <p:nvPr/>
        </p:nvSpPr>
        <p:spPr>
          <a:xfrm>
            <a:off x="12275635" y="3969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조건식을 검사(i는 현재 1이므로 참)</a:t>
            </a:r>
          </a:p>
        </p:txBody>
      </p:sp>
      <p:sp>
        <p:nvSpPr>
          <p:cNvPr id="908" name="Rectangle"/>
          <p:cNvSpPr/>
          <p:nvPr/>
        </p:nvSpPr>
        <p:spPr>
          <a:xfrm>
            <a:off x="3342310" y="7757373"/>
            <a:ext cx="6508966" cy="2796009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1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920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9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922" name="Rectangle"/>
          <p:cNvSpPr/>
          <p:nvPr/>
        </p:nvSpPr>
        <p:spPr>
          <a:xfrm>
            <a:off x="10952429" y="3981762"/>
            <a:ext cx="3656425" cy="600076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3" name="Rectangle"/>
          <p:cNvSpPr/>
          <p:nvPr/>
        </p:nvSpPr>
        <p:spPr>
          <a:xfrm>
            <a:off x="9226228" y="3927918"/>
            <a:ext cx="965743" cy="707764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4" name="Rectangle"/>
          <p:cNvSpPr/>
          <p:nvPr/>
        </p:nvSpPr>
        <p:spPr>
          <a:xfrm>
            <a:off x="3342310" y="8607178"/>
            <a:ext cx="6508966" cy="1946204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5" name="3 x 1 = 3 을 출력"/>
          <p:cNvSpPr txBox="1"/>
          <p:nvPr/>
        </p:nvSpPr>
        <p:spPr>
          <a:xfrm>
            <a:off x="15429605" y="5364162"/>
            <a:ext cx="6918417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3 x 1 = 3 을 출력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8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937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9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Rectangle"/>
          <p:cNvSpPr/>
          <p:nvPr/>
        </p:nvSpPr>
        <p:spPr>
          <a:xfrm>
            <a:off x="3342310" y="8607178"/>
            <a:ext cx="6508966" cy="1946204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0" name="이어서 i++가 수행되고 i는 2가 됨"/>
          <p:cNvSpPr txBox="1"/>
          <p:nvPr/>
        </p:nvSpPr>
        <p:spPr>
          <a:xfrm>
            <a:off x="12275635" y="3969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이어서 i++가 수행되고 i는 2가 됨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3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95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9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954" name="Rectangle"/>
          <p:cNvSpPr/>
          <p:nvPr/>
        </p:nvSpPr>
        <p:spPr>
          <a:xfrm>
            <a:off x="3342310" y="8607178"/>
            <a:ext cx="6508966" cy="1946204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5" name="이어서 i++가 수행되고 i는 2가 됨"/>
          <p:cNvSpPr txBox="1"/>
          <p:nvPr/>
        </p:nvSpPr>
        <p:spPr>
          <a:xfrm>
            <a:off x="12275635" y="3969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이어서 i++가 수행되고 i는 2가 됨</a:t>
            </a:r>
          </a:p>
        </p:txBody>
      </p:sp>
      <p:pic>
        <p:nvPicPr>
          <p:cNvPr id="9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1219" y="7421372"/>
            <a:ext cx="16302293" cy="157837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9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968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9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970" name="Rectangle"/>
          <p:cNvSpPr/>
          <p:nvPr/>
        </p:nvSpPr>
        <p:spPr>
          <a:xfrm>
            <a:off x="3342310" y="8592147"/>
            <a:ext cx="6508966" cy="1961235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1" name="이어서 i++가 수행되고 i는 2가 됨"/>
          <p:cNvSpPr txBox="1"/>
          <p:nvPr/>
        </p:nvSpPr>
        <p:spPr>
          <a:xfrm>
            <a:off x="12275635" y="3969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이어서 i++가 수행되고 i는 2가 됨</a:t>
            </a:r>
          </a:p>
        </p:txBody>
      </p:sp>
      <p:pic>
        <p:nvPicPr>
          <p:cNvPr id="9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1219" y="7421372"/>
            <a:ext cx="16302293" cy="157837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973" name="다음 반복이 수행되고, 다시 조건식 i &lt;= 9 는 참"/>
          <p:cNvSpPr txBox="1"/>
          <p:nvPr/>
        </p:nvSpPr>
        <p:spPr>
          <a:xfrm>
            <a:off x="12275635" y="4858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다음 반복이 수행되고, 다시 조건식 i &lt;= 9 는 참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6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985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9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987" name="Rectangle"/>
          <p:cNvSpPr/>
          <p:nvPr/>
        </p:nvSpPr>
        <p:spPr>
          <a:xfrm>
            <a:off x="3342310" y="9376406"/>
            <a:ext cx="6508966" cy="11769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8" name="이어서 i++가 수행되고 i는 2가 됨"/>
          <p:cNvSpPr txBox="1"/>
          <p:nvPr/>
        </p:nvSpPr>
        <p:spPr>
          <a:xfrm>
            <a:off x="12275635" y="3969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이어서 i++가 수행되고 i는 2가 됨</a:t>
            </a:r>
          </a:p>
        </p:txBody>
      </p:sp>
      <p:pic>
        <p:nvPicPr>
          <p:cNvPr id="9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1219" y="7421372"/>
            <a:ext cx="16302293" cy="157837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990" name="다음 반복이 수행되고, 다시 조건식 i &lt;= 9 는 참"/>
          <p:cNvSpPr txBox="1"/>
          <p:nvPr/>
        </p:nvSpPr>
        <p:spPr>
          <a:xfrm>
            <a:off x="12275635" y="4858062"/>
            <a:ext cx="9634024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다음 반복이 수행되고, 다시 조건식 i &lt;= 9 는 참</a:t>
            </a:r>
          </a:p>
        </p:txBody>
      </p:sp>
      <p:pic>
        <p:nvPicPr>
          <p:cNvPr id="99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8219" y="7669735"/>
            <a:ext cx="16302293" cy="158964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4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100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0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05" name="Rectangle"/>
          <p:cNvSpPr/>
          <p:nvPr/>
        </p:nvSpPr>
        <p:spPr>
          <a:xfrm>
            <a:off x="3342310" y="9376406"/>
            <a:ext cx="6508966" cy="11769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6" name="조건식이 거짓이 될 때까지 이를 반복…"/>
          <p:cNvSpPr txBox="1"/>
          <p:nvPr/>
        </p:nvSpPr>
        <p:spPr>
          <a:xfrm>
            <a:off x="12275635" y="3694742"/>
            <a:ext cx="9634024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조건식이 거짓이 될 때까지 이를 반복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그 결과 3단을 모두 출력한 뒤 종료</a:t>
            </a:r>
          </a:p>
        </p:txBody>
      </p:sp>
      <p:pic>
        <p:nvPicPr>
          <p:cNvPr id="10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1219" y="7421372"/>
            <a:ext cx="16302293" cy="157837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8219" y="7669735"/>
            <a:ext cx="16302293" cy="158964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CH05…"/>
          <p:cNvSpPr txBox="1"/>
          <p:nvPr/>
        </p:nvSpPr>
        <p:spPr>
          <a:xfrm>
            <a:off x="3063381" y="4408076"/>
            <a:ext cx="5169536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CH05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반복문</a:t>
            </a:r>
          </a:p>
        </p:txBody>
      </p:sp>
      <p:grpSp>
        <p:nvGrpSpPr>
          <p:cNvPr id="227" name="Group"/>
          <p:cNvGrpSpPr/>
          <p:nvPr/>
        </p:nvGrpSpPr>
        <p:grpSpPr>
          <a:xfrm>
            <a:off x="12450371" y="4082591"/>
            <a:ext cx="10585989" cy="5471491"/>
            <a:chOff x="0" y="0"/>
            <a:chExt cx="10585987" cy="5471490"/>
          </a:xfrm>
        </p:grpSpPr>
        <p:sp>
          <p:nvSpPr>
            <p:cNvPr id="218" name="Rounded Rectangle"/>
            <p:cNvSpPr/>
            <p:nvPr/>
          </p:nvSpPr>
          <p:spPr>
            <a:xfrm>
              <a:off x="0" y="1759867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219" name="Rounded Rectangle"/>
            <p:cNvSpPr/>
            <p:nvPr/>
          </p:nvSpPr>
          <p:spPr>
            <a:xfrm>
              <a:off x="0" y="3519734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220" name="Rounded Rectangle"/>
            <p:cNvSpPr/>
            <p:nvPr/>
          </p:nvSpPr>
          <p:spPr>
            <a:xfrm>
              <a:off x="0" y="0"/>
              <a:ext cx="10585988" cy="1363513"/>
            </a:xfrm>
            <a:prstGeom prst="roundRect">
              <a:avLst>
                <a:gd name="adj" fmla="val 13971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defRPr sz="4800" b="0">
                  <a:solidFill>
                    <a:srgbClr val="2D69BA"/>
                  </a:solidFill>
                </a:defRPr>
              </a:pPr>
              <a:endParaRPr/>
            </a:p>
          </p:txBody>
        </p:sp>
        <p:sp>
          <p:nvSpPr>
            <p:cNvPr id="221" name="01"/>
            <p:cNvSpPr/>
            <p:nvPr/>
          </p:nvSpPr>
          <p:spPr>
            <a:xfrm>
              <a:off x="491123" y="681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01</a:t>
              </a:r>
            </a:p>
          </p:txBody>
        </p:sp>
        <p:sp>
          <p:nvSpPr>
            <p:cNvPr id="222" name="02"/>
            <p:cNvSpPr/>
            <p:nvPr/>
          </p:nvSpPr>
          <p:spPr>
            <a:xfrm>
              <a:off x="491123" y="24416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02</a:t>
              </a:r>
            </a:p>
          </p:txBody>
        </p:sp>
        <p:sp>
          <p:nvSpPr>
            <p:cNvPr id="223" name="03"/>
            <p:cNvSpPr/>
            <p:nvPr/>
          </p:nvSpPr>
          <p:spPr>
            <a:xfrm>
              <a:off x="491123" y="42014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03</a:t>
              </a:r>
            </a:p>
          </p:txBody>
        </p:sp>
        <p:sp>
          <p:nvSpPr>
            <p:cNvPr id="224" name="반복문 개요"/>
            <p:cNvSpPr/>
            <p:nvPr/>
          </p:nvSpPr>
          <p:spPr>
            <a:xfrm>
              <a:off x="1931494" y="6817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반복문 개요</a:t>
              </a:r>
            </a:p>
          </p:txBody>
        </p:sp>
        <p:sp>
          <p:nvSpPr>
            <p:cNvPr id="225" name="반복문의 활용"/>
            <p:cNvSpPr/>
            <p:nvPr/>
          </p:nvSpPr>
          <p:spPr>
            <a:xfrm>
              <a:off x="1931494" y="244162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반복문의 활용</a:t>
              </a:r>
            </a:p>
          </p:txBody>
        </p:sp>
        <p:sp>
          <p:nvSpPr>
            <p:cNvPr id="226" name="분기문"/>
            <p:cNvSpPr/>
            <p:nvPr/>
          </p:nvSpPr>
          <p:spPr>
            <a:xfrm>
              <a:off x="1931494" y="42014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6400" b="0"/>
              </a:lvl1pPr>
            </a:lstStyle>
            <a:p>
              <a:r>
                <a:t>분기문</a:t>
              </a:r>
            </a:p>
          </p:txBody>
        </p:sp>
      </p:grpSp>
      <p:sp>
        <p:nvSpPr>
          <p:cNvPr id="228" name="Rounded Rectangle"/>
          <p:cNvSpPr/>
          <p:nvPr/>
        </p:nvSpPr>
        <p:spPr>
          <a:xfrm>
            <a:off x="12449157" y="4129347"/>
            <a:ext cx="10588417" cy="1270001"/>
          </a:xfrm>
          <a:prstGeom prst="roundRect">
            <a:avLst>
              <a:gd name="adj" fmla="val 15000"/>
            </a:avLst>
          </a:prstGeom>
          <a:ln w="127000">
            <a:solidFill>
              <a:srgbClr val="2D69BA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1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1020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0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813050"/>
            <a:ext cx="18364200" cy="80899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2" name="조건식이 거짓이 될 때까지 이를 반복…"/>
          <p:cNvSpPr txBox="1"/>
          <p:nvPr/>
        </p:nvSpPr>
        <p:spPr>
          <a:xfrm>
            <a:off x="12275635" y="3694742"/>
            <a:ext cx="9634024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조건식이 거짓이 될 때까지 이를 반복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그 결과 3단을 모두 출력한 뒤 종료</a:t>
            </a:r>
          </a:p>
        </p:txBody>
      </p:sp>
      <p:pic>
        <p:nvPicPr>
          <p:cNvPr id="10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1219" y="7421372"/>
            <a:ext cx="16302293" cy="157837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2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68219" y="7669735"/>
            <a:ext cx="16302293" cy="158964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pic>
        <p:nvPicPr>
          <p:cNvPr id="102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95219" y="7896437"/>
            <a:ext cx="16302293" cy="4644914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8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1037" name="1부터 10까지의 총합을 구하는 코드"/>
          <p:cNvSpPr txBox="1"/>
          <p:nvPr/>
        </p:nvSpPr>
        <p:spPr>
          <a:xfrm>
            <a:off x="2910721" y="3380749"/>
            <a:ext cx="939589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1부터 10까지의 총합을 구하는 코드</a:t>
            </a:r>
          </a:p>
        </p:txBody>
      </p:sp>
      <p:sp>
        <p:nvSpPr>
          <p:cNvPr id="1038" name="Ⅱ. for 문"/>
          <p:cNvSpPr txBox="1"/>
          <p:nvPr/>
        </p:nvSpPr>
        <p:spPr>
          <a:xfrm>
            <a:off x="2275721" y="1983749"/>
            <a:ext cx="263969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for 문</a:t>
            </a:r>
          </a:p>
        </p:txBody>
      </p:sp>
      <p:sp>
        <p:nvSpPr>
          <p:cNvPr id="1039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grpSp>
        <p:nvGrpSpPr>
          <p:cNvPr id="1042" name="Group"/>
          <p:cNvGrpSpPr/>
          <p:nvPr/>
        </p:nvGrpSpPr>
        <p:grpSpPr>
          <a:xfrm>
            <a:off x="3003550" y="4349750"/>
            <a:ext cx="17780974" cy="8852048"/>
            <a:chOff x="0" y="0"/>
            <a:chExt cx="17780973" cy="8852047"/>
          </a:xfrm>
        </p:grpSpPr>
        <p:pic>
          <p:nvPicPr>
            <p:cNvPr id="104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7780974" cy="64758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0720" y="6369838"/>
              <a:ext cx="17744110" cy="24822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43" name="for 문으로 개선한다면?"/>
          <p:cNvSpPr txBox="1"/>
          <p:nvPr/>
        </p:nvSpPr>
        <p:spPr>
          <a:xfrm>
            <a:off x="14965708" y="5313362"/>
            <a:ext cx="6238063" cy="8540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E43681"/>
                </a:solidFill>
              </a:defRPr>
            </a:lvl1pPr>
          </a:lstStyle>
          <a:p>
            <a:r>
              <a:t>for 문으로 개선한다면?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3136900"/>
            <a:ext cx="18364200" cy="744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4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7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1056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1057" name="💻 실습 코드 https://github.com/cloudstudying-kr/JavaPlz/blob/master/src/part1/ch05/ex5_5/Ex5_5.java"/>
          <p:cNvSpPr txBox="1"/>
          <p:nvPr/>
        </p:nvSpPr>
        <p:spPr>
          <a:xfrm>
            <a:off x="13004204" y="9165158"/>
            <a:ext cx="8020812" cy="1100661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https://github.com/cloudstudying-kr/JavaPlz/blob/master/src/part1/ch05/ex5_5/Ex5_5.java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9900" y="2247900"/>
            <a:ext cx="18364200" cy="7442200"/>
          </a:xfrm>
          <a:prstGeom prst="rect">
            <a:avLst/>
          </a:prstGeom>
          <a:ln w="12700">
            <a:miter lim="400000"/>
          </a:ln>
        </p:spPr>
      </p:pic>
      <p:sp>
        <p:nvSpPr>
          <p:cNvPr id="106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1" name="02 반복문의 활용"/>
          <p:cNvSpPr txBox="1"/>
          <p:nvPr/>
        </p:nvSpPr>
        <p:spPr>
          <a:xfrm>
            <a:off x="525541" y="231478"/>
            <a:ext cx="467393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02 반복문의 활용</a:t>
            </a:r>
          </a:p>
        </p:txBody>
      </p:sp>
      <p:sp>
        <p:nvSpPr>
          <p:cNvPr id="1070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07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74214" y="7617804"/>
            <a:ext cx="14951967" cy="5658618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Rectangle"/>
          <p:cNvSpPr/>
          <p:nvPr/>
        </p:nvSpPr>
        <p:spPr>
          <a:xfrm>
            <a:off x="-5316" y="-16172"/>
            <a:ext cx="631725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4" name="Quiz"/>
          <p:cNvSpPr txBox="1"/>
          <p:nvPr/>
        </p:nvSpPr>
        <p:spPr>
          <a:xfrm>
            <a:off x="1191735" y="1310649"/>
            <a:ext cx="3923158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r>
              <a:t>Quiz</a:t>
            </a:r>
          </a:p>
        </p:txBody>
      </p:sp>
      <p:sp>
        <p:nvSpPr>
          <p:cNvPr id="1084" name="01 다음 while 문이 출력하는 별의 개수는?"/>
          <p:cNvSpPr txBox="1"/>
          <p:nvPr/>
        </p:nvSpPr>
        <p:spPr>
          <a:xfrm>
            <a:off x="7990721" y="1977399"/>
            <a:ext cx="1121372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01 다음 while 문이 출력하는 별의 개수는?</a:t>
            </a:r>
          </a:p>
        </p:txBody>
      </p:sp>
      <p:pic>
        <p:nvPicPr>
          <p:cNvPr id="10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0381" y="3118805"/>
            <a:ext cx="10795001" cy="346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86" name="02 다음 for 문이 출력하는 별의 개수는?"/>
          <p:cNvSpPr txBox="1"/>
          <p:nvPr/>
        </p:nvSpPr>
        <p:spPr>
          <a:xfrm>
            <a:off x="7990721" y="7438399"/>
            <a:ext cx="1051207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/>
            </a:lvl1pPr>
          </a:lstStyle>
          <a:p>
            <a:r>
              <a:t>02 다음 for 문이 출력하는 별의 개수는?</a:t>
            </a:r>
          </a:p>
        </p:txBody>
      </p:sp>
      <p:pic>
        <p:nvPicPr>
          <p:cNvPr id="10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3081" y="8429893"/>
            <a:ext cx="10795001" cy="2819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Rectangle"/>
          <p:cNvSpPr/>
          <p:nvPr/>
        </p:nvSpPr>
        <p:spPr>
          <a:xfrm>
            <a:off x="-5316" y="-16172"/>
            <a:ext cx="11306929" cy="13748344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0" name="CH05…"/>
          <p:cNvSpPr txBox="1"/>
          <p:nvPr/>
        </p:nvSpPr>
        <p:spPr>
          <a:xfrm>
            <a:off x="3063381" y="4408076"/>
            <a:ext cx="5169536" cy="4232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14000">
                <a:solidFill>
                  <a:srgbClr val="FFFFFF"/>
                </a:solidFill>
              </a:defRPr>
            </a:pPr>
            <a:r>
              <a:t>CH05</a:t>
            </a:r>
          </a:p>
          <a:p>
            <a:pPr>
              <a:defRPr sz="14000">
                <a:solidFill>
                  <a:srgbClr val="FFFFFF"/>
                </a:solidFill>
              </a:defRPr>
            </a:pPr>
            <a:r>
              <a:t>반복문</a:t>
            </a:r>
          </a:p>
        </p:txBody>
      </p:sp>
      <p:sp>
        <p:nvSpPr>
          <p:cNvPr id="1099" name="Rounded Rectangle"/>
          <p:cNvSpPr/>
          <p:nvPr/>
        </p:nvSpPr>
        <p:spPr>
          <a:xfrm>
            <a:off x="12450371" y="5842458"/>
            <a:ext cx="10585989" cy="1363514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100" name="Rounded Rectangle"/>
          <p:cNvSpPr/>
          <p:nvPr/>
        </p:nvSpPr>
        <p:spPr>
          <a:xfrm>
            <a:off x="12450371" y="7602325"/>
            <a:ext cx="10585989" cy="1363514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101" name="Rounded Rectangle"/>
          <p:cNvSpPr/>
          <p:nvPr/>
        </p:nvSpPr>
        <p:spPr>
          <a:xfrm>
            <a:off x="12450371" y="4082591"/>
            <a:ext cx="10585989" cy="1363513"/>
          </a:xfrm>
          <a:prstGeom prst="roundRect">
            <a:avLst>
              <a:gd name="adj" fmla="val 13971"/>
            </a:avLst>
          </a:prstGeom>
          <a:solidFill>
            <a:srgbClr val="F2F2F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102" name="01"/>
          <p:cNvSpPr txBox="1"/>
          <p:nvPr/>
        </p:nvSpPr>
        <p:spPr>
          <a:xfrm>
            <a:off x="12941495" y="4223009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01</a:t>
            </a:r>
          </a:p>
        </p:txBody>
      </p:sp>
      <p:sp>
        <p:nvSpPr>
          <p:cNvPr id="1103" name="02"/>
          <p:cNvSpPr txBox="1"/>
          <p:nvPr/>
        </p:nvSpPr>
        <p:spPr>
          <a:xfrm>
            <a:off x="12941495" y="5982877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02</a:t>
            </a:r>
          </a:p>
        </p:txBody>
      </p:sp>
      <p:sp>
        <p:nvSpPr>
          <p:cNvPr id="1104" name="03"/>
          <p:cNvSpPr txBox="1"/>
          <p:nvPr/>
        </p:nvSpPr>
        <p:spPr>
          <a:xfrm>
            <a:off x="12941495" y="7742744"/>
            <a:ext cx="1140689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03</a:t>
            </a:r>
          </a:p>
        </p:txBody>
      </p:sp>
      <p:sp>
        <p:nvSpPr>
          <p:cNvPr id="1105" name="반복문 개요"/>
          <p:cNvSpPr txBox="1"/>
          <p:nvPr/>
        </p:nvSpPr>
        <p:spPr>
          <a:xfrm>
            <a:off x="14381866" y="4223009"/>
            <a:ext cx="420332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반복문 개요</a:t>
            </a:r>
          </a:p>
        </p:txBody>
      </p:sp>
      <p:sp>
        <p:nvSpPr>
          <p:cNvPr id="1106" name="반복문의 활용"/>
          <p:cNvSpPr txBox="1"/>
          <p:nvPr/>
        </p:nvSpPr>
        <p:spPr>
          <a:xfrm>
            <a:off x="14381866" y="5982877"/>
            <a:ext cx="4967352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반복문의 활용</a:t>
            </a:r>
          </a:p>
        </p:txBody>
      </p:sp>
      <p:sp>
        <p:nvSpPr>
          <p:cNvPr id="1107" name="분기문"/>
          <p:cNvSpPr txBox="1"/>
          <p:nvPr/>
        </p:nvSpPr>
        <p:spPr>
          <a:xfrm>
            <a:off x="14381866" y="7742744"/>
            <a:ext cx="2447672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 b="0"/>
            </a:lvl1pPr>
          </a:lstStyle>
          <a:p>
            <a:r>
              <a:t>분기문</a:t>
            </a:r>
          </a:p>
        </p:txBody>
      </p:sp>
      <p:sp>
        <p:nvSpPr>
          <p:cNvPr id="1108" name="Rounded Rectangle"/>
          <p:cNvSpPr/>
          <p:nvPr/>
        </p:nvSpPr>
        <p:spPr>
          <a:xfrm>
            <a:off x="12449157" y="7649081"/>
            <a:ext cx="10588417" cy="1270001"/>
          </a:xfrm>
          <a:prstGeom prst="roundRect">
            <a:avLst>
              <a:gd name="adj" fmla="val 15000"/>
            </a:avLst>
          </a:prstGeom>
          <a:ln w="127000">
            <a:solidFill>
              <a:srgbClr val="2D69BA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1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120" name="break 문은 반복문을 탈출하는 문법"/>
          <p:cNvSpPr txBox="1"/>
          <p:nvPr/>
        </p:nvSpPr>
        <p:spPr>
          <a:xfrm>
            <a:off x="2910721" y="3380749"/>
            <a:ext cx="928677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break 문은 반복문을 탈출하는 문법</a:t>
            </a:r>
          </a:p>
        </p:txBody>
      </p:sp>
      <p:sp>
        <p:nvSpPr>
          <p:cNvPr id="1121" name="Ⅰ. break 문"/>
          <p:cNvSpPr txBox="1"/>
          <p:nvPr/>
        </p:nvSpPr>
        <p:spPr>
          <a:xfrm>
            <a:off x="2275721" y="1983749"/>
            <a:ext cx="339986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break 문</a:t>
            </a:r>
          </a:p>
        </p:txBody>
      </p:sp>
      <p:sp>
        <p:nvSpPr>
          <p:cNvPr id="112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94550" y="4682322"/>
            <a:ext cx="9994900" cy="6769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4" name="Rounded Rectangle"/>
          <p:cNvSpPr/>
          <p:nvPr/>
        </p:nvSpPr>
        <p:spPr>
          <a:xfrm>
            <a:off x="6695990" y="11911620"/>
            <a:ext cx="10992020" cy="1222966"/>
          </a:xfrm>
          <a:prstGeom prst="roundRect">
            <a:avLst>
              <a:gd name="adj" fmla="val 15577"/>
            </a:avLst>
          </a:prstGeom>
          <a:solidFill>
            <a:srgbClr val="F2F2F2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2D69BA"/>
                </a:solidFill>
              </a:defRPr>
            </a:pPr>
            <a:endParaRPr/>
          </a:p>
        </p:txBody>
      </p:sp>
      <p:sp>
        <p:nvSpPr>
          <p:cNvPr id="1125" name="TIP"/>
          <p:cNvSpPr txBox="1"/>
          <p:nvPr/>
        </p:nvSpPr>
        <p:spPr>
          <a:xfrm>
            <a:off x="7765460" y="12102415"/>
            <a:ext cx="9870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2D69BA"/>
                </a:solidFill>
              </a:defRPr>
            </a:lvl1pPr>
          </a:lstStyle>
          <a:p>
            <a:pPr>
              <a:defRPr b="0">
                <a:solidFill>
                  <a:srgbClr val="333333"/>
                </a:solidFill>
              </a:defRPr>
            </a:pPr>
            <a:r>
              <a:rPr b="1">
                <a:solidFill>
                  <a:srgbClr val="2D69BA"/>
                </a:solidFill>
              </a:rPr>
              <a:t>TIP</a:t>
            </a:r>
          </a:p>
        </p:txBody>
      </p:sp>
      <p:sp>
        <p:nvSpPr>
          <p:cNvPr id="1126" name="break 문은 switch 문의 탈출에도 사용됨"/>
          <p:cNvSpPr txBox="1"/>
          <p:nvPr/>
        </p:nvSpPr>
        <p:spPr>
          <a:xfrm>
            <a:off x="9168307" y="12191315"/>
            <a:ext cx="8058736" cy="663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600" b="0"/>
            </a:lvl1pPr>
          </a:lstStyle>
          <a:p>
            <a:r>
              <a:t>break 문은 switch 문의 탈출에도 사용됨</a:t>
            </a:r>
          </a:p>
        </p:txBody>
      </p:sp>
      <p:sp>
        <p:nvSpPr>
          <p:cNvPr id="1127" name="💡"/>
          <p:cNvSpPr txBox="1"/>
          <p:nvPr/>
        </p:nvSpPr>
        <p:spPr>
          <a:xfrm>
            <a:off x="6984237" y="12051615"/>
            <a:ext cx="765176" cy="94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>
              <a:defRPr>
                <a:solidFill>
                  <a:srgbClr val="333333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>
                <a:solidFill>
                  <a:srgbClr val="2D69BA"/>
                </a:solidFill>
                <a:latin typeface="Lucida Grande"/>
                <a:ea typeface="Lucida Grande"/>
                <a:cs typeface="Lucida Grande"/>
                <a:sym typeface="Lucida Grande"/>
              </a:rPr>
              <a:t>💡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" name="Group"/>
          <p:cNvGrpSpPr/>
          <p:nvPr/>
        </p:nvGrpSpPr>
        <p:grpSpPr>
          <a:xfrm>
            <a:off x="3003550" y="2840958"/>
            <a:ext cx="18376900" cy="8034084"/>
            <a:chOff x="0" y="0"/>
            <a:chExt cx="18376900" cy="8034083"/>
          </a:xfrm>
        </p:grpSpPr>
        <p:pic>
          <p:nvPicPr>
            <p:cNvPr id="1129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364200" cy="394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3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827476"/>
              <a:ext cx="18376900" cy="42066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32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3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142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1143" name="💻 실습 코드 https://github.com/cloudstudying-kr/JavaPlz/blob/master/src/part1/ch05/ex5_6/Ex5_6.java"/>
          <p:cNvSpPr txBox="1"/>
          <p:nvPr/>
        </p:nvSpPr>
        <p:spPr>
          <a:xfrm>
            <a:off x="13077265" y="9457400"/>
            <a:ext cx="8020812" cy="1100660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4"/>
              </a:rPr>
              <a:t>https://github.com/cloudstudying-kr/JavaPlz/blob/master/src/part1/ch05/ex5_6/Ex5_6.java</a:t>
            </a:r>
          </a:p>
        </p:txBody>
      </p:sp>
      <p:sp>
        <p:nvSpPr>
          <p:cNvPr id="1144" name="정수 1부터 3까지만을 출력하는 프로그램"/>
          <p:cNvSpPr txBox="1"/>
          <p:nvPr/>
        </p:nvSpPr>
        <p:spPr>
          <a:xfrm>
            <a:off x="11614304" y="3622049"/>
            <a:ext cx="10946734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정수 1부터 3까지만을 출력하는 프로그램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roup"/>
          <p:cNvGrpSpPr/>
          <p:nvPr/>
        </p:nvGrpSpPr>
        <p:grpSpPr>
          <a:xfrm>
            <a:off x="3003550" y="2840958"/>
            <a:ext cx="18376900" cy="8034084"/>
            <a:chOff x="0" y="0"/>
            <a:chExt cx="18376900" cy="8034083"/>
          </a:xfrm>
        </p:grpSpPr>
        <p:pic>
          <p:nvPicPr>
            <p:cNvPr id="1146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364200" cy="394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4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827476"/>
              <a:ext cx="18376900" cy="42066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0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159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1160" name="Rectangle"/>
          <p:cNvSpPr/>
          <p:nvPr/>
        </p:nvSpPr>
        <p:spPr>
          <a:xfrm>
            <a:off x="4483956" y="6024166"/>
            <a:ext cx="9968074" cy="2067899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1" name="for 문의 조건식만 보면…"/>
          <p:cNvSpPr txBox="1"/>
          <p:nvPr/>
        </p:nvSpPr>
        <p:spPr>
          <a:xfrm>
            <a:off x="13030595" y="3966947"/>
            <a:ext cx="8958213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for 문의 조건식만 보면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1부터 10까지의 정수를 출력할 듯 하지만,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5" name="Group"/>
          <p:cNvGrpSpPr/>
          <p:nvPr/>
        </p:nvGrpSpPr>
        <p:grpSpPr>
          <a:xfrm>
            <a:off x="3003550" y="2840958"/>
            <a:ext cx="18376900" cy="8034084"/>
            <a:chOff x="0" y="0"/>
            <a:chExt cx="18376900" cy="8034083"/>
          </a:xfrm>
        </p:grpSpPr>
        <p:pic>
          <p:nvPicPr>
            <p:cNvPr id="116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364200" cy="394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6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827476"/>
              <a:ext cx="18376900" cy="42066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6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67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176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1177" name="i가 3일 때…"/>
          <p:cNvSpPr txBox="1"/>
          <p:nvPr/>
        </p:nvSpPr>
        <p:spPr>
          <a:xfrm>
            <a:off x="14554595" y="5978628"/>
            <a:ext cx="7432504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i가 3일 때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break 문이 수행으로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반복 수행이 중간에 종료</a:t>
            </a:r>
          </a:p>
        </p:txBody>
      </p:sp>
      <p:sp>
        <p:nvSpPr>
          <p:cNvPr id="1178" name="for 문의 조건식만 보면…"/>
          <p:cNvSpPr txBox="1"/>
          <p:nvPr/>
        </p:nvSpPr>
        <p:spPr>
          <a:xfrm>
            <a:off x="13030595" y="3966947"/>
            <a:ext cx="8958213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for 문의 조건식만 보면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1부터 10까지의 정수를 출력할 듯 하지만,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01 반복문 개요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반복문 개요</a:t>
            </a:r>
          </a:p>
        </p:txBody>
      </p:sp>
      <p:sp>
        <p:nvSpPr>
          <p:cNvPr id="240" name="반복문(loop)은 규칙적 반복 코드를 단순화하는 문법"/>
          <p:cNvSpPr txBox="1"/>
          <p:nvPr/>
        </p:nvSpPr>
        <p:spPr>
          <a:xfrm>
            <a:off x="2910721" y="3380749"/>
            <a:ext cx="1359481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반복문(loop)은 규칙적 반복 코드를 단순화하는 문법</a:t>
            </a:r>
          </a:p>
        </p:txBody>
      </p:sp>
      <p:sp>
        <p:nvSpPr>
          <p:cNvPr id="241" name="수천 또는 그 이상의 코드를 단 몇 줄로 줄일 수 있음"/>
          <p:cNvSpPr txBox="1"/>
          <p:nvPr/>
        </p:nvSpPr>
        <p:spPr>
          <a:xfrm>
            <a:off x="2910721" y="4523749"/>
            <a:ext cx="1332293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수천 또는 그 이상의 코드를 단 몇 줄로 줄일 수 있음</a:t>
            </a:r>
          </a:p>
        </p:txBody>
      </p:sp>
      <p:sp>
        <p:nvSpPr>
          <p:cNvPr id="242" name="Ⅰ. 반복문이란"/>
          <p:cNvSpPr txBox="1"/>
          <p:nvPr/>
        </p:nvSpPr>
        <p:spPr>
          <a:xfrm>
            <a:off x="2275721" y="1983749"/>
            <a:ext cx="394911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Ⅰ. 반복문이란</a:t>
            </a:r>
          </a:p>
        </p:txBody>
      </p:sp>
      <p:sp>
        <p:nvSpPr>
          <p:cNvPr id="24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6950" y="6841977"/>
            <a:ext cx="7150100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2" name="Group"/>
          <p:cNvGrpSpPr/>
          <p:nvPr/>
        </p:nvGrpSpPr>
        <p:grpSpPr>
          <a:xfrm>
            <a:off x="4370906" y="1507985"/>
            <a:ext cx="15642189" cy="11657385"/>
            <a:chOff x="0" y="0"/>
            <a:chExt cx="15642188" cy="11657384"/>
          </a:xfrm>
        </p:grpSpPr>
        <p:pic>
          <p:nvPicPr>
            <p:cNvPr id="118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231" y="0"/>
              <a:ext cx="15625958" cy="8170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1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107998"/>
              <a:ext cx="15636778" cy="3549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8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84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19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1194" name="💻 실습 코드 https://github.com/cloudstudying-kr/JavaPlz/blob/master/src/part1/ch05/ex5_7/BreakForHiding.java"/>
          <p:cNvSpPr txBox="1"/>
          <p:nvPr/>
        </p:nvSpPr>
        <p:spPr>
          <a:xfrm>
            <a:off x="13564334" y="11462424"/>
            <a:ext cx="6206000" cy="1474245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4"/>
              </a:rPr>
              <a:t>https://github.com/cloudstudying-kr/JavaPlz/blob/master/src/part1/ch05/ex5_7/BreakForHiding.java</a:t>
            </a:r>
          </a:p>
        </p:txBody>
      </p:sp>
      <p:sp>
        <p:nvSpPr>
          <p:cNvPr id="1195" name="1부터 10까지의 합을 계산하는 프로그램"/>
          <p:cNvSpPr txBox="1"/>
          <p:nvPr/>
        </p:nvSpPr>
        <p:spPr>
          <a:xfrm>
            <a:off x="11141256" y="10375153"/>
            <a:ext cx="11052158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1부터 10까지의 합을 계산하는 프로그램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roup"/>
          <p:cNvGrpSpPr/>
          <p:nvPr/>
        </p:nvGrpSpPr>
        <p:grpSpPr>
          <a:xfrm>
            <a:off x="4370906" y="1507985"/>
            <a:ext cx="15642189" cy="11657385"/>
            <a:chOff x="0" y="0"/>
            <a:chExt cx="15642188" cy="11657384"/>
          </a:xfrm>
        </p:grpSpPr>
        <p:pic>
          <p:nvPicPr>
            <p:cNvPr id="119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231" y="0"/>
              <a:ext cx="15625958" cy="8170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9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8107998"/>
              <a:ext cx="15636778" cy="3549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1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210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1211" name="마지막 덧셈 기호를 생략하려면?"/>
          <p:cNvSpPr txBox="1"/>
          <p:nvPr/>
        </p:nvSpPr>
        <p:spPr>
          <a:xfrm>
            <a:off x="13569663" y="11679635"/>
            <a:ext cx="8630410" cy="8667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 sz="4800">
                <a:solidFill>
                  <a:srgbClr val="E43681"/>
                </a:solidFill>
              </a:defRPr>
            </a:lvl1pPr>
          </a:lstStyle>
          <a:p>
            <a:r>
              <a:t>마지막 덧셈 기호를 생략하려면?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4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22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grpSp>
        <p:nvGrpSpPr>
          <p:cNvPr id="1226" name="Group"/>
          <p:cNvGrpSpPr/>
          <p:nvPr/>
        </p:nvGrpSpPr>
        <p:grpSpPr>
          <a:xfrm>
            <a:off x="5220443" y="1507985"/>
            <a:ext cx="13943114" cy="11973447"/>
            <a:chOff x="0" y="0"/>
            <a:chExt cx="13943113" cy="11973446"/>
          </a:xfrm>
        </p:grpSpPr>
        <p:pic>
          <p:nvPicPr>
            <p:cNvPr id="1224" name="Screen Shot 2021-11-06 at 2.20.05.png" descr="Screen Shot 2021-11-06 at 2.20.0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938291" cy="8825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2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468" y="8799953"/>
              <a:ext cx="13928646" cy="31734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27" name="i가 end일 때…"/>
          <p:cNvSpPr txBox="1"/>
          <p:nvPr/>
        </p:nvSpPr>
        <p:spPr>
          <a:xfrm>
            <a:off x="16429815" y="7512899"/>
            <a:ext cx="5305282" cy="17227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i가 end일 때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즉, 마지막 값인 10일 때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break문을 통해 반복문 탈출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0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239" name="continue 문은 실행 흐름을 다음 반복으로 넘기는 문법"/>
          <p:cNvSpPr txBox="1"/>
          <p:nvPr/>
        </p:nvSpPr>
        <p:spPr>
          <a:xfrm>
            <a:off x="2910721" y="3380749"/>
            <a:ext cx="1413858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continue 문은 실행 흐름을 다음 반복으로 넘기는 문법</a:t>
            </a:r>
          </a:p>
        </p:txBody>
      </p:sp>
      <p:sp>
        <p:nvSpPr>
          <p:cNvPr id="1240" name="Ⅱ. continue 문"/>
          <p:cNvSpPr txBox="1"/>
          <p:nvPr/>
        </p:nvSpPr>
        <p:spPr>
          <a:xfrm>
            <a:off x="2275721" y="1983749"/>
            <a:ext cx="430146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continue 문</a:t>
            </a:r>
          </a:p>
        </p:txBody>
      </p:sp>
      <p:sp>
        <p:nvSpPr>
          <p:cNvPr id="1241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1242" name="반복문의 모든 코드를 수행하지 않은 채 다음 반복으로 이동"/>
          <p:cNvSpPr txBox="1"/>
          <p:nvPr/>
        </p:nvSpPr>
        <p:spPr>
          <a:xfrm>
            <a:off x="2910721" y="4523749"/>
            <a:ext cx="1527365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반복문의 모든 코드를 수행하지 않은 채 다음 반복으로 이동</a:t>
            </a:r>
          </a:p>
        </p:txBody>
      </p:sp>
      <p:pic>
        <p:nvPicPr>
          <p:cNvPr id="1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2750" y="5966855"/>
            <a:ext cx="10858500" cy="601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46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255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1941215"/>
            <a:ext cx="18351500" cy="1088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57" name="💻 실습 코드 https://github.com/cloudstudying-kr/JavaPlz/blob/master/src/part1/ch05/ex5_9/ContinueSamYukGu.java"/>
          <p:cNvSpPr txBox="1"/>
          <p:nvPr/>
        </p:nvSpPr>
        <p:spPr>
          <a:xfrm>
            <a:off x="11932649" y="11478741"/>
            <a:ext cx="9129658" cy="1100660"/>
          </a:xfrm>
          <a:prstGeom prst="rect">
            <a:avLst/>
          </a:prstGeom>
          <a:solidFill>
            <a:srgbClr val="FFFFFF"/>
          </a:solidFill>
          <a:ln w="50800">
            <a:solidFill>
              <a:srgbClr val="333333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2400">
                <a:solidFill>
                  <a:srgbClr val="2D69BA"/>
                </a:solidFill>
              </a:defRPr>
            </a:pPr>
            <a:r>
              <a:rPr sz="3200"/>
              <a:t>💻 </a:t>
            </a:r>
            <a:r>
              <a:rPr sz="3200">
                <a:solidFill>
                  <a:srgbClr val="333333"/>
                </a:solidFill>
              </a:rPr>
              <a:t>실습 코드</a:t>
            </a:r>
            <a:r>
              <a:t> </a:t>
            </a:r>
            <a:r>
              <a:rPr u="sng">
                <a:hlinkClick r:id="rId3"/>
              </a:rPr>
              <a:t>https://github.com/cloudstudying-kr/JavaPlz/blob/master/src/part1/ch05/ex5_9/ContinueSamYukGu.java</a:t>
            </a:r>
          </a:p>
        </p:txBody>
      </p:sp>
      <p:sp>
        <p:nvSpPr>
          <p:cNvPr id="1258" name="1부터 10까지의 정수 출력 중…"/>
          <p:cNvSpPr txBox="1"/>
          <p:nvPr/>
        </p:nvSpPr>
        <p:spPr>
          <a:xfrm>
            <a:off x="10353287" y="9395922"/>
            <a:ext cx="12288383" cy="17049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 sz="4800">
                <a:solidFill>
                  <a:srgbClr val="E43681"/>
                </a:solidFill>
              </a:defRPr>
            </a:pPr>
            <a:r>
              <a:t>1부터 10까지의 정수 출력 중</a:t>
            </a:r>
          </a:p>
          <a:p>
            <a:pPr>
              <a:lnSpc>
                <a:spcPct val="120000"/>
              </a:lnSpc>
              <a:defRPr sz="4800">
                <a:solidFill>
                  <a:srgbClr val="E43681"/>
                </a:solidFill>
              </a:defRPr>
            </a:pPr>
            <a:r>
              <a:t>3, 6, 9일 때는 박수 소리를 출력하는 프로그램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1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270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2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1941215"/>
            <a:ext cx="18351500" cy="1088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2" name="Rectangle"/>
          <p:cNvSpPr/>
          <p:nvPr/>
        </p:nvSpPr>
        <p:spPr>
          <a:xfrm>
            <a:off x="6334823" y="5147440"/>
            <a:ext cx="13058211" cy="274171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3" name="for 문에 의해 1부터 10까지의"/>
          <p:cNvSpPr txBox="1"/>
          <p:nvPr/>
        </p:nvSpPr>
        <p:spPr>
          <a:xfrm>
            <a:off x="13312565" y="4457219"/>
            <a:ext cx="8880396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for 문에 의해 1부터 10까지의</a:t>
            </a:r>
          </a:p>
        </p:txBody>
      </p:sp>
      <p:sp>
        <p:nvSpPr>
          <p:cNvPr id="1274" name="Rectangle"/>
          <p:cNvSpPr/>
          <p:nvPr/>
        </p:nvSpPr>
        <p:spPr>
          <a:xfrm>
            <a:off x="3293603" y="11884817"/>
            <a:ext cx="5472991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7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286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2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1941215"/>
            <a:ext cx="18351500" cy="1088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8" name="Rectangle"/>
          <p:cNvSpPr/>
          <p:nvPr/>
        </p:nvSpPr>
        <p:spPr>
          <a:xfrm>
            <a:off x="6334823" y="5147440"/>
            <a:ext cx="13058211" cy="2741711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9" name="for 문에 의해 1부터 10까지의"/>
          <p:cNvSpPr txBox="1"/>
          <p:nvPr/>
        </p:nvSpPr>
        <p:spPr>
          <a:xfrm>
            <a:off x="13312565" y="4457219"/>
            <a:ext cx="8880396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for 문에 의해 1부터 10까지의</a:t>
            </a:r>
          </a:p>
        </p:txBody>
      </p:sp>
      <p:sp>
        <p:nvSpPr>
          <p:cNvPr id="1290" name="정수를 출력하지만"/>
          <p:cNvSpPr txBox="1"/>
          <p:nvPr/>
        </p:nvSpPr>
        <p:spPr>
          <a:xfrm>
            <a:off x="13312565" y="8051319"/>
            <a:ext cx="8880396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정수를 출력하지만</a:t>
            </a:r>
          </a:p>
        </p:txBody>
      </p:sp>
      <p:sp>
        <p:nvSpPr>
          <p:cNvPr id="1291" name="Rectangle"/>
          <p:cNvSpPr/>
          <p:nvPr/>
        </p:nvSpPr>
        <p:spPr>
          <a:xfrm>
            <a:off x="43288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2" name="Rectangle"/>
          <p:cNvSpPr/>
          <p:nvPr/>
        </p:nvSpPr>
        <p:spPr>
          <a:xfrm>
            <a:off x="57893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3" name="Rectangle"/>
          <p:cNvSpPr/>
          <p:nvPr/>
        </p:nvSpPr>
        <p:spPr>
          <a:xfrm>
            <a:off x="72752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6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305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3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1941215"/>
            <a:ext cx="18351500" cy="1088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07" name="Rectangle"/>
          <p:cNvSpPr/>
          <p:nvPr/>
        </p:nvSpPr>
        <p:spPr>
          <a:xfrm>
            <a:off x="6334823" y="5826849"/>
            <a:ext cx="13058211" cy="1489138"/>
          </a:xfrm>
          <a:prstGeom prst="rect">
            <a:avLst/>
          </a:prstGeom>
          <a:solidFill>
            <a:srgbClr val="FFFFFF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8" name="내부 조건식에 의해(i가 3, 6, 9인 경우)"/>
          <p:cNvSpPr txBox="1"/>
          <p:nvPr/>
        </p:nvSpPr>
        <p:spPr>
          <a:xfrm>
            <a:off x="14516352" y="5177554"/>
            <a:ext cx="743554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내부 조건식에 의해(i가 3, 6, 9인 경우)</a:t>
            </a:r>
          </a:p>
        </p:txBody>
      </p:sp>
      <p:sp>
        <p:nvSpPr>
          <p:cNvPr id="1309" name="Rectangle"/>
          <p:cNvSpPr/>
          <p:nvPr/>
        </p:nvSpPr>
        <p:spPr>
          <a:xfrm>
            <a:off x="43288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0" name="Rectangle"/>
          <p:cNvSpPr/>
          <p:nvPr/>
        </p:nvSpPr>
        <p:spPr>
          <a:xfrm>
            <a:off x="57893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1" name="Rectangle"/>
          <p:cNvSpPr/>
          <p:nvPr/>
        </p:nvSpPr>
        <p:spPr>
          <a:xfrm>
            <a:off x="72752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4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32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3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1941215"/>
            <a:ext cx="18351500" cy="1088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25" name="박수 소리 출력 후…"/>
          <p:cNvSpPr txBox="1"/>
          <p:nvPr/>
        </p:nvSpPr>
        <p:spPr>
          <a:xfrm>
            <a:off x="14516352" y="6046233"/>
            <a:ext cx="7435548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박수 소리 출력 후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다음 반복으로 넘어감</a:t>
            </a:r>
          </a:p>
        </p:txBody>
      </p:sp>
      <p:sp>
        <p:nvSpPr>
          <p:cNvPr id="1326" name="내부 조건식에 의해(i가 3, 6, 9인 경우)"/>
          <p:cNvSpPr txBox="1"/>
          <p:nvPr/>
        </p:nvSpPr>
        <p:spPr>
          <a:xfrm>
            <a:off x="14516352" y="5177554"/>
            <a:ext cx="743554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내부 조건식에 의해(i가 3, 6, 9인 경우)</a:t>
            </a:r>
          </a:p>
        </p:txBody>
      </p:sp>
      <p:sp>
        <p:nvSpPr>
          <p:cNvPr id="1327" name="Rectangle"/>
          <p:cNvSpPr/>
          <p:nvPr/>
        </p:nvSpPr>
        <p:spPr>
          <a:xfrm>
            <a:off x="43288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8" name="Rectangle"/>
          <p:cNvSpPr/>
          <p:nvPr/>
        </p:nvSpPr>
        <p:spPr>
          <a:xfrm>
            <a:off x="57893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9" name="Rectangle"/>
          <p:cNvSpPr/>
          <p:nvPr/>
        </p:nvSpPr>
        <p:spPr>
          <a:xfrm>
            <a:off x="7275217" y="11884817"/>
            <a:ext cx="516196" cy="650876"/>
          </a:xfrm>
          <a:prstGeom prst="rect">
            <a:avLst/>
          </a:prstGeom>
          <a:solidFill>
            <a:srgbClr val="E3E3E3">
              <a:alpha val="90016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2" name="03 분기문"/>
          <p:cNvSpPr txBox="1"/>
          <p:nvPr/>
        </p:nvSpPr>
        <p:spPr>
          <a:xfrm>
            <a:off x="525541" y="231478"/>
            <a:ext cx="2784171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03 분기문</a:t>
            </a:r>
          </a:p>
        </p:txBody>
      </p:sp>
      <p:sp>
        <p:nvSpPr>
          <p:cNvPr id="1341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13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6250" y="1941215"/>
            <a:ext cx="18351500" cy="1088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343" name="박수 소리 출력 후…"/>
          <p:cNvSpPr txBox="1"/>
          <p:nvPr/>
        </p:nvSpPr>
        <p:spPr>
          <a:xfrm>
            <a:off x="14516352" y="6046233"/>
            <a:ext cx="7435548" cy="117411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박수 소리 출력 후</a:t>
            </a:r>
          </a:p>
          <a:p>
            <a:pPr>
              <a:lnSpc>
                <a:spcPct val="120000"/>
              </a:lnSpc>
              <a:defRPr>
                <a:solidFill>
                  <a:srgbClr val="E43681"/>
                </a:solidFill>
              </a:defRPr>
            </a:pPr>
            <a:r>
              <a:t>다음 반복으로 넘어감</a:t>
            </a:r>
          </a:p>
        </p:txBody>
      </p:sp>
      <p:sp>
        <p:nvSpPr>
          <p:cNvPr id="1344" name="내부 조건식에 의해(i가 3, 6, 9인 경우)"/>
          <p:cNvSpPr txBox="1"/>
          <p:nvPr/>
        </p:nvSpPr>
        <p:spPr>
          <a:xfrm>
            <a:off x="14516352" y="5177554"/>
            <a:ext cx="7435548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내부 조건식에 의해(i가 3, 6, 9인 경우)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7" name="01 반복문 개요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반복문 개요</a:t>
            </a:r>
          </a:p>
        </p:txBody>
      </p:sp>
      <p:sp>
        <p:nvSpPr>
          <p:cNvPr id="256" name="가령 1부터 1,000까지의 숫자를 일일이 출력해야 한다면 코드가 매우 길어짐"/>
          <p:cNvSpPr txBox="1"/>
          <p:nvPr/>
        </p:nvSpPr>
        <p:spPr>
          <a:xfrm>
            <a:off x="2910721" y="3380749"/>
            <a:ext cx="1976823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가령 1부터 1,000까지의 숫자를 일일이 출력해야 한다면 코드가 매우 길어짐</a:t>
            </a:r>
          </a:p>
        </p:txBody>
      </p:sp>
      <p:sp>
        <p:nvSpPr>
          <p:cNvPr id="257" name="이럴 때 반복문을 사용하면 쉽고 빠르게 코드를 완성할 수 있음"/>
          <p:cNvSpPr txBox="1"/>
          <p:nvPr/>
        </p:nvSpPr>
        <p:spPr>
          <a:xfrm>
            <a:off x="2910721" y="9222749"/>
            <a:ext cx="16017368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이럴 때 반복문을 사용하면 쉽고 빠르게 코드를 완성할 수 있음</a:t>
            </a:r>
          </a:p>
        </p:txBody>
      </p:sp>
      <p:sp>
        <p:nvSpPr>
          <p:cNvPr id="258" name="Ⅱ. 반복문의 필요성"/>
          <p:cNvSpPr txBox="1"/>
          <p:nvPr/>
        </p:nvSpPr>
        <p:spPr>
          <a:xfrm>
            <a:off x="2275721" y="1983749"/>
            <a:ext cx="526585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Ⅱ. 반복문의 필요성</a:t>
            </a:r>
          </a:p>
        </p:txBody>
      </p:sp>
      <p:sp>
        <p:nvSpPr>
          <p:cNvPr id="259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0721" y="4493586"/>
            <a:ext cx="18402301" cy="420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0721" y="10353215"/>
            <a:ext cx="18376901" cy="276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1000줄의 코드를 반복문을 사용해 3줄로 줄인 예"/>
          <p:cNvSpPr txBox="1"/>
          <p:nvPr/>
        </p:nvSpPr>
        <p:spPr>
          <a:xfrm>
            <a:off x="12710312" y="10729286"/>
            <a:ext cx="8785952" cy="62547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120000"/>
              </a:lnSpc>
              <a:defRPr>
                <a:solidFill>
                  <a:srgbClr val="E43681"/>
                </a:solidFill>
              </a:defRPr>
            </a:lvl1pPr>
          </a:lstStyle>
          <a:p>
            <a:r>
              <a:t>1000줄의 코드를 반복문을 사용해 3줄로 줄인 예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Rectangle"/>
          <p:cNvSpPr/>
          <p:nvPr/>
        </p:nvSpPr>
        <p:spPr>
          <a:xfrm>
            <a:off x="-5316" y="11847729"/>
            <a:ext cx="24394632" cy="1925281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81094" y="10763620"/>
            <a:ext cx="4933517" cy="841376"/>
          </a:xfrm>
          <a:prstGeom prst="rect">
            <a:avLst/>
          </a:prstGeom>
          <a:ln w="12700">
            <a:miter lim="400000"/>
          </a:ln>
        </p:spPr>
      </p:pic>
      <p:sp>
        <p:nvSpPr>
          <p:cNvPr id="1356" name="Thank You!"/>
          <p:cNvSpPr txBox="1"/>
          <p:nvPr/>
        </p:nvSpPr>
        <p:spPr>
          <a:xfrm>
            <a:off x="7395400" y="4646612"/>
            <a:ext cx="9593200" cy="218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4000">
                <a:solidFill>
                  <a:srgbClr val="2D69BA"/>
                </a:solidFill>
              </a:defRPr>
            </a:lvl1pPr>
          </a:lstStyle>
          <a:p>
            <a:r>
              <a:t>Thank You!</a:t>
            </a:r>
          </a:p>
        </p:txBody>
      </p:sp>
      <p:sp>
        <p:nvSpPr>
          <p:cNvPr id="1357" name="Coypyright ⓒ 2022 Sehong Park…"/>
          <p:cNvSpPr txBox="1"/>
          <p:nvPr/>
        </p:nvSpPr>
        <p:spPr>
          <a:xfrm>
            <a:off x="9075356" y="12281732"/>
            <a:ext cx="6233288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ctr">
              <a:defRPr>
                <a:solidFill>
                  <a:srgbClr val="F2F2F2"/>
                </a:solidFill>
              </a:defRPr>
            </a:pPr>
            <a:r>
              <a:t>Coypyright ⓒ 2022 Sehong Park</a:t>
            </a:r>
          </a:p>
          <a:p>
            <a:pPr algn="ctr">
              <a:defRPr>
                <a:solidFill>
                  <a:srgbClr val="F2F2F2"/>
                </a:solidFill>
              </a:defRPr>
            </a:pPr>
            <a:r>
              <a:t>All rights reserved.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01 반복문 개요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반복문 개요</a:t>
            </a:r>
          </a:p>
        </p:txBody>
      </p:sp>
      <p:sp>
        <p:nvSpPr>
          <p:cNvPr id="274" name="반복문은 크게 while 문과 for 문으로 구분"/>
          <p:cNvSpPr txBox="1"/>
          <p:nvPr/>
        </p:nvSpPr>
        <p:spPr>
          <a:xfrm>
            <a:off x="2910721" y="3380749"/>
            <a:ext cx="1095464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반복문은 크게 while 문과 for 문으로 구분</a:t>
            </a:r>
          </a:p>
        </p:txBody>
      </p:sp>
      <p:sp>
        <p:nvSpPr>
          <p:cNvPr id="275" name="Ⅲ. 반복문의 분류"/>
          <p:cNvSpPr txBox="1"/>
          <p:nvPr/>
        </p:nvSpPr>
        <p:spPr>
          <a:xfrm>
            <a:off x="2275721" y="1983749"/>
            <a:ext cx="4692829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Ⅲ. 반복문의 분류</a:t>
            </a:r>
          </a:p>
        </p:txBody>
      </p:sp>
      <p:sp>
        <p:nvSpPr>
          <p:cNvPr id="276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277" name="- while 문: 반복 횟수가 명확하지 않을 때 사용하기 적합"/>
          <p:cNvSpPr txBox="1"/>
          <p:nvPr/>
        </p:nvSpPr>
        <p:spPr>
          <a:xfrm>
            <a:off x="3545721" y="4523749"/>
            <a:ext cx="14498854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- </a:t>
            </a:r>
            <a:r>
              <a:rPr b="1"/>
              <a:t>while 문</a:t>
            </a:r>
            <a:r>
              <a:t>: 반복 횟수가 명확하지 않을 때 사용하기 적합</a:t>
            </a:r>
          </a:p>
        </p:txBody>
      </p:sp>
      <p:sp>
        <p:nvSpPr>
          <p:cNvPr id="278" name="- for 문: 반복 횟수가 명확할 때 사용하기 적합"/>
          <p:cNvSpPr txBox="1"/>
          <p:nvPr/>
        </p:nvSpPr>
        <p:spPr>
          <a:xfrm>
            <a:off x="3545721" y="5666749"/>
            <a:ext cx="11907445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- </a:t>
            </a:r>
            <a:r>
              <a:rPr b="1"/>
              <a:t>for 문</a:t>
            </a:r>
            <a:r>
              <a:t>: 반복 횟수가 명확할 때 사용하기 적합</a:t>
            </a:r>
          </a:p>
        </p:txBody>
      </p:sp>
      <p:pic>
        <p:nvPicPr>
          <p:cNvPr id="2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8900" y="7546020"/>
            <a:ext cx="14046200" cy="472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"/>
          <p:cNvSpPr/>
          <p:nvPr/>
        </p:nvSpPr>
        <p:spPr>
          <a:xfrm>
            <a:off x="-5316" y="-16172"/>
            <a:ext cx="24394632" cy="1343183"/>
          </a:xfrm>
          <a:prstGeom prst="rect">
            <a:avLst/>
          </a:prstGeom>
          <a:solidFill>
            <a:srgbClr val="2D69BA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4800" b="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01 반복문 개요"/>
          <p:cNvSpPr txBox="1"/>
          <p:nvPr/>
        </p:nvSpPr>
        <p:spPr>
          <a:xfrm>
            <a:off x="525541" y="231478"/>
            <a:ext cx="4100907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>
                <a:solidFill>
                  <a:srgbClr val="F2F2F2"/>
                </a:solidFill>
              </a:defRPr>
            </a:lvl1pPr>
          </a:lstStyle>
          <a:p>
            <a:r>
              <a:t>01 반복문 개요</a:t>
            </a:r>
          </a:p>
        </p:txBody>
      </p:sp>
      <p:sp>
        <p:nvSpPr>
          <p:cNvPr id="291" name="반복문 사용시 무한 루프(infinite loop)를 주의해야 함"/>
          <p:cNvSpPr txBox="1"/>
          <p:nvPr/>
        </p:nvSpPr>
        <p:spPr>
          <a:xfrm>
            <a:off x="2910721" y="3380749"/>
            <a:ext cx="14002640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 b="0"/>
            </a:lvl1pPr>
          </a:lstStyle>
          <a:p>
            <a:r>
              <a:t>반복문 사용시 무한 루프(infinite loop)를 주의해야 함</a:t>
            </a:r>
          </a:p>
        </p:txBody>
      </p:sp>
      <p:sp>
        <p:nvSpPr>
          <p:cNvPr id="292" name="Ⅳ. 반복문의 주의점"/>
          <p:cNvSpPr txBox="1"/>
          <p:nvPr/>
        </p:nvSpPr>
        <p:spPr>
          <a:xfrm>
            <a:off x="2275721" y="1983749"/>
            <a:ext cx="5265853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4800"/>
            </a:lvl1pPr>
          </a:lstStyle>
          <a:p>
            <a:r>
              <a:t>Ⅳ. 반복문의 주의점</a:t>
            </a:r>
          </a:p>
        </p:txBody>
      </p:sp>
      <p:sp>
        <p:nvSpPr>
          <p:cNvPr id="293" name="Chapter 05 반복문"/>
          <p:cNvSpPr txBox="1"/>
          <p:nvPr/>
        </p:nvSpPr>
        <p:spPr>
          <a:xfrm>
            <a:off x="20589166" y="352128"/>
            <a:ext cx="3525445" cy="60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r">
              <a:defRPr>
                <a:solidFill>
                  <a:srgbClr val="F2F2F2"/>
                </a:solidFill>
              </a:defRPr>
            </a:lvl1pPr>
          </a:lstStyle>
          <a:p>
            <a:r>
              <a:t>Chapter 05 반복문</a:t>
            </a:r>
          </a:p>
        </p:txBody>
      </p:sp>
      <p:sp>
        <p:nvSpPr>
          <p:cNvPr id="294" name="- 무한 루프: 반복이 끊임없이 동작하는 상황"/>
          <p:cNvSpPr txBox="1"/>
          <p:nvPr/>
        </p:nvSpPr>
        <p:spPr>
          <a:xfrm>
            <a:off x="3545721" y="4523749"/>
            <a:ext cx="11327106" cy="84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- </a:t>
            </a:r>
            <a:r>
              <a:rPr b="1"/>
              <a:t>무한 루프</a:t>
            </a:r>
            <a:r>
              <a:t>: 반복이 끊임없이 동작하는 상황</a:t>
            </a:r>
          </a:p>
        </p:txBody>
      </p:sp>
      <p:sp>
        <p:nvSpPr>
          <p:cNvPr id="295" name="- 실행 흐름이 반복문에 갇히면 프로그램을 멈출 수 없음"/>
          <p:cNvSpPr txBox="1"/>
          <p:nvPr/>
        </p:nvSpPr>
        <p:spPr>
          <a:xfrm>
            <a:off x="3545721" y="5657402"/>
            <a:ext cx="14340358" cy="860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4800" b="0"/>
            </a:pPr>
            <a:r>
              <a:t>- 실행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흐름이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반복문에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갇히면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프로그램을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멈출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수</a:t>
            </a:r>
            <a:r>
              <a:rPr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t>없음</a:t>
            </a:r>
          </a:p>
        </p:txBody>
      </p:sp>
      <p:pic>
        <p:nvPicPr>
          <p:cNvPr id="2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99650" y="7952749"/>
            <a:ext cx="4584700" cy="311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333333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333333"/>
            </a:solidFill>
            <a:effectLst/>
            <a:uFillTx/>
            <a:latin typeface="나눔고딕"/>
            <a:ea typeface="나눔고딕"/>
            <a:cs typeface="나눔고딕"/>
            <a:sym typeface="나눔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1557</Words>
  <Application>Microsoft Office PowerPoint</Application>
  <PresentationFormat>사용자 지정</PresentationFormat>
  <Paragraphs>337</Paragraphs>
  <Slides>70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Helvetica Light</vt:lpstr>
      <vt:lpstr>Helvetica Neue</vt:lpstr>
      <vt:lpstr>Helvetica Neue Light</vt:lpstr>
      <vt:lpstr>Helvetica Neue Medium</vt:lpstr>
      <vt:lpstr>Helvetica Neue Thin</vt:lpstr>
      <vt:lpstr>Lucida Grande</vt:lpstr>
      <vt:lpstr>나눔고딕</vt:lpstr>
      <vt:lpstr>맑은 고딕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JSR</cp:lastModifiedBy>
  <cp:revision>6</cp:revision>
  <dcterms:modified xsi:type="dcterms:W3CDTF">2021-12-21T08:05:53Z</dcterms:modified>
</cp:coreProperties>
</file>