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256" r:id="rId3"/>
    <p:sldId id="257" r:id="rId4"/>
    <p:sldId id="258" r:id="rId5"/>
    <p:sldId id="259" r:id="rId6"/>
    <p:sldId id="260" r:id="rId7"/>
    <p:sldId id="261" r:id="rId8"/>
    <p:sldId id="262" r:id="rId9"/>
    <p:sldId id="263" r:id="rId10"/>
    <p:sldId id="264" r:id="rId11"/>
    <p:sldId id="268" r:id="rId12"/>
    <p:sldId id="269" r:id="rId13"/>
    <p:sldId id="274" r:id="rId14"/>
    <p:sldId id="271" r:id="rId15"/>
    <p:sldId id="272"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9" autoAdjust="0"/>
    <p:restoredTop sz="94660"/>
  </p:normalViewPr>
  <p:slideViewPr>
    <p:cSldViewPr snapToGrid="0" snapToObjects="1">
      <p:cViewPr varScale="1">
        <p:scale>
          <a:sx n="72" d="100"/>
          <a:sy n="72" d="100"/>
        </p:scale>
        <p:origin x="4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61876-5AC9-40A1-B382-A66BC7A603C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220263F-735F-420F-80D7-F6F06E75AC5B}">
      <dgm:prSet/>
      <dgm:spPr/>
      <dgm:t>
        <a:bodyPr/>
        <a:lstStyle/>
        <a:p>
          <a:pPr>
            <a:lnSpc>
              <a:spcPct val="100000"/>
            </a:lnSpc>
          </a:pPr>
          <a:r>
            <a:rPr lang="en-US" b="1" i="0" dirty="0"/>
            <a:t>Project Description</a:t>
          </a:r>
          <a:endParaRPr lang="en-US" dirty="0"/>
        </a:p>
      </dgm:t>
    </dgm:pt>
    <dgm:pt modelId="{E8AF9322-24D8-4659-B82E-C0FD5795FC29}" type="parTrans" cxnId="{6ADCBF9E-BC7F-465E-86DA-0239ADD936E8}">
      <dgm:prSet/>
      <dgm:spPr/>
      <dgm:t>
        <a:bodyPr/>
        <a:lstStyle/>
        <a:p>
          <a:endParaRPr lang="en-US"/>
        </a:p>
      </dgm:t>
    </dgm:pt>
    <dgm:pt modelId="{F0041871-19F2-4916-B78C-91CAB209C542}" type="sibTrans" cxnId="{6ADCBF9E-BC7F-465E-86DA-0239ADD936E8}">
      <dgm:prSet/>
      <dgm:spPr/>
      <dgm:t>
        <a:bodyPr/>
        <a:lstStyle/>
        <a:p>
          <a:endParaRPr lang="en-US"/>
        </a:p>
      </dgm:t>
    </dgm:pt>
    <dgm:pt modelId="{DCC11279-ABC0-4640-AFB2-75C1E3B703C9}">
      <dgm:prSet/>
      <dgm:spPr/>
      <dgm:t>
        <a:bodyPr/>
        <a:lstStyle/>
        <a:p>
          <a:pPr>
            <a:lnSpc>
              <a:spcPct val="100000"/>
            </a:lnSpc>
          </a:pPr>
          <a:r>
            <a:rPr lang="en-US" b="1" i="0" dirty="0"/>
            <a:t>Problem Statement :</a:t>
          </a:r>
          <a:r>
            <a:rPr lang="tr-TR" b="1" i="0" dirty="0"/>
            <a:t> I was </a:t>
          </a:r>
          <a:r>
            <a:rPr lang="tr-TR" b="1" dirty="0"/>
            <a:t>g</a:t>
          </a:r>
          <a:r>
            <a:rPr lang="en-US" b="1" i="0" dirty="0" err="1"/>
            <a:t>iven</a:t>
          </a:r>
          <a:r>
            <a:rPr lang="en-US" b="1" i="0" dirty="0"/>
            <a:t> the limited data from a reputed retail website that include relevant information of the consumer behavior through website engagement for multiple product purchase</a:t>
          </a:r>
          <a:r>
            <a:rPr lang="tr-TR" b="1" i="0" dirty="0"/>
            <a:t>.</a:t>
          </a:r>
          <a:r>
            <a:rPr lang="en-US" b="1" i="0" dirty="0"/>
            <a:t> </a:t>
          </a:r>
          <a:endParaRPr lang="en-US" dirty="0"/>
        </a:p>
      </dgm:t>
    </dgm:pt>
    <dgm:pt modelId="{65F90FFD-7C44-4314-953C-F0F6EE8886A6}" type="parTrans" cxnId="{74766AB7-2C12-4CC1-A3BC-40C84E851EC8}">
      <dgm:prSet/>
      <dgm:spPr/>
      <dgm:t>
        <a:bodyPr/>
        <a:lstStyle/>
        <a:p>
          <a:endParaRPr lang="en-US"/>
        </a:p>
      </dgm:t>
    </dgm:pt>
    <dgm:pt modelId="{0E98705D-F491-4520-9594-B06E762AD6AF}" type="sibTrans" cxnId="{74766AB7-2C12-4CC1-A3BC-40C84E851EC8}">
      <dgm:prSet/>
      <dgm:spPr/>
      <dgm:t>
        <a:bodyPr/>
        <a:lstStyle/>
        <a:p>
          <a:endParaRPr lang="en-US"/>
        </a:p>
      </dgm:t>
    </dgm:pt>
    <dgm:pt modelId="{611C9D52-BAC1-4262-8992-43842EB11ADE}">
      <dgm:prSet/>
      <dgm:spPr/>
      <dgm:t>
        <a:bodyPr/>
        <a:lstStyle/>
        <a:p>
          <a:pPr>
            <a:lnSpc>
              <a:spcPct val="100000"/>
            </a:lnSpc>
          </a:pPr>
          <a:r>
            <a:rPr lang="en-US" b="1" i="0" dirty="0"/>
            <a:t>As a Data Scientist perform detail EDA on the data and prepare a prediction model which predicts whether a consumer will purchase the product after their visit on the website.</a:t>
          </a:r>
          <a:endParaRPr lang="en-US" dirty="0"/>
        </a:p>
      </dgm:t>
    </dgm:pt>
    <dgm:pt modelId="{27571238-324B-4EAB-9CC4-67E6B82DAFA8}" type="parTrans" cxnId="{690C0804-0FB4-487A-B6D1-316F4158CBAC}">
      <dgm:prSet/>
      <dgm:spPr/>
      <dgm:t>
        <a:bodyPr/>
        <a:lstStyle/>
        <a:p>
          <a:endParaRPr lang="en-US"/>
        </a:p>
      </dgm:t>
    </dgm:pt>
    <dgm:pt modelId="{6F6EE61A-5872-44C0-A67B-976795806D7D}" type="sibTrans" cxnId="{690C0804-0FB4-487A-B6D1-316F4158CBAC}">
      <dgm:prSet/>
      <dgm:spPr/>
      <dgm:t>
        <a:bodyPr/>
        <a:lstStyle/>
        <a:p>
          <a:endParaRPr lang="en-US"/>
        </a:p>
      </dgm:t>
    </dgm:pt>
    <dgm:pt modelId="{DD8AA207-AA29-44A8-A614-93B9AA964219}" type="pres">
      <dgm:prSet presAssocID="{5B761876-5AC9-40A1-B382-A66BC7A603CB}" presName="root" presStyleCnt="0">
        <dgm:presLayoutVars>
          <dgm:dir/>
          <dgm:resizeHandles val="exact"/>
        </dgm:presLayoutVars>
      </dgm:prSet>
      <dgm:spPr/>
    </dgm:pt>
    <dgm:pt modelId="{ACE9E448-0B32-4487-83B5-DB169A640F8A}" type="pres">
      <dgm:prSet presAssocID="{1220263F-735F-420F-80D7-F6F06E75AC5B}" presName="compNode" presStyleCnt="0"/>
      <dgm:spPr/>
    </dgm:pt>
    <dgm:pt modelId="{236819A1-DD97-4247-8C04-3884F84E7327}" type="pres">
      <dgm:prSet presAssocID="{1220263F-735F-420F-80D7-F6F06E75AC5B}" presName="iconRect" presStyleLbl="node1" presStyleIdx="0" presStyleCnt="3" custLinFactNeighborX="-35512" custLinFactNeighborY="-313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BD0236C1-A1FA-46DD-A497-B8A581CF1B81}" type="pres">
      <dgm:prSet presAssocID="{1220263F-735F-420F-80D7-F6F06E75AC5B}" presName="spaceRect" presStyleCnt="0"/>
      <dgm:spPr/>
    </dgm:pt>
    <dgm:pt modelId="{54A3BACB-026F-4C90-911D-12E627A6BA14}" type="pres">
      <dgm:prSet presAssocID="{1220263F-735F-420F-80D7-F6F06E75AC5B}" presName="textRect" presStyleLbl="revTx" presStyleIdx="0" presStyleCnt="3" custLinFactNeighborX="-16920" custLinFactNeighborY="-9846">
        <dgm:presLayoutVars>
          <dgm:chMax val="1"/>
          <dgm:chPref val="1"/>
        </dgm:presLayoutVars>
      </dgm:prSet>
      <dgm:spPr/>
    </dgm:pt>
    <dgm:pt modelId="{F00AC0F9-062D-4EE2-96DC-B14B3E12156D}" type="pres">
      <dgm:prSet presAssocID="{F0041871-19F2-4916-B78C-91CAB209C542}" presName="sibTrans" presStyleCnt="0"/>
      <dgm:spPr/>
    </dgm:pt>
    <dgm:pt modelId="{DE3275DC-16ED-43B0-A6DE-8C7F2EB90902}" type="pres">
      <dgm:prSet presAssocID="{DCC11279-ABC0-4640-AFB2-75C1E3B703C9}" presName="compNode" presStyleCnt="0"/>
      <dgm:spPr/>
    </dgm:pt>
    <dgm:pt modelId="{178B6418-DDDD-4625-9E09-F58985F08583}" type="pres">
      <dgm:prSet presAssocID="{DCC11279-ABC0-4640-AFB2-75C1E3B703C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aptop"/>
        </a:ext>
      </dgm:extLst>
    </dgm:pt>
    <dgm:pt modelId="{C9431D36-3B58-4654-B265-7AC560215315}" type="pres">
      <dgm:prSet presAssocID="{DCC11279-ABC0-4640-AFB2-75C1E3B703C9}" presName="spaceRect" presStyleCnt="0"/>
      <dgm:spPr/>
    </dgm:pt>
    <dgm:pt modelId="{0D65C1C8-767B-480F-A284-4B3E06090858}" type="pres">
      <dgm:prSet presAssocID="{DCC11279-ABC0-4640-AFB2-75C1E3B703C9}" presName="textRect" presStyleLbl="revTx" presStyleIdx="1" presStyleCnt="3">
        <dgm:presLayoutVars>
          <dgm:chMax val="1"/>
          <dgm:chPref val="1"/>
        </dgm:presLayoutVars>
      </dgm:prSet>
      <dgm:spPr/>
    </dgm:pt>
    <dgm:pt modelId="{9F4CD378-9B35-4AB1-A42D-58240D271B2B}" type="pres">
      <dgm:prSet presAssocID="{0E98705D-F491-4520-9594-B06E762AD6AF}" presName="sibTrans" presStyleCnt="0"/>
      <dgm:spPr/>
    </dgm:pt>
    <dgm:pt modelId="{9F6A3978-1A71-4544-8EEC-B82449BFC53C}" type="pres">
      <dgm:prSet presAssocID="{611C9D52-BAC1-4262-8992-43842EB11ADE}" presName="compNode" presStyleCnt="0"/>
      <dgm:spPr/>
    </dgm:pt>
    <dgm:pt modelId="{885D3500-CEA0-4817-B061-58FC537E3D81}" type="pres">
      <dgm:prSet presAssocID="{611C9D52-BAC1-4262-8992-43842EB11ADE}" presName="iconRect" presStyleLbl="node1" presStyleIdx="2" presStyleCnt="3" custLinFactX="-49487" custLinFactNeighborX="-100000" custLinFactNeighborY="435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A5FF628F-A729-4EAB-8D66-F4D15BE25A7F}" type="pres">
      <dgm:prSet presAssocID="{611C9D52-BAC1-4262-8992-43842EB11ADE}" presName="spaceRect" presStyleCnt="0"/>
      <dgm:spPr/>
    </dgm:pt>
    <dgm:pt modelId="{EDCF24F5-3AF4-417F-A39D-96295FA36421}" type="pres">
      <dgm:prSet presAssocID="{611C9D52-BAC1-4262-8992-43842EB11ADE}" presName="textRect" presStyleLbl="revTx" presStyleIdx="2" presStyleCnt="3" custLinFactNeighborX="-72269" custLinFactNeighborY="-19497">
        <dgm:presLayoutVars>
          <dgm:chMax val="1"/>
          <dgm:chPref val="1"/>
        </dgm:presLayoutVars>
      </dgm:prSet>
      <dgm:spPr/>
    </dgm:pt>
  </dgm:ptLst>
  <dgm:cxnLst>
    <dgm:cxn modelId="{690C0804-0FB4-487A-B6D1-316F4158CBAC}" srcId="{5B761876-5AC9-40A1-B382-A66BC7A603CB}" destId="{611C9D52-BAC1-4262-8992-43842EB11ADE}" srcOrd="2" destOrd="0" parTransId="{27571238-324B-4EAB-9CC4-67E6B82DAFA8}" sibTransId="{6F6EE61A-5872-44C0-A67B-976795806D7D}"/>
    <dgm:cxn modelId="{F82C8F7A-5659-4557-A17C-69CD982B31AA}" type="presOf" srcId="{1220263F-735F-420F-80D7-F6F06E75AC5B}" destId="{54A3BACB-026F-4C90-911D-12E627A6BA14}" srcOrd="0" destOrd="0" presId="urn:microsoft.com/office/officeart/2018/2/layout/IconLabelList"/>
    <dgm:cxn modelId="{3F2FA39C-D549-455B-B52E-9B03DC2E6110}" type="presOf" srcId="{DCC11279-ABC0-4640-AFB2-75C1E3B703C9}" destId="{0D65C1C8-767B-480F-A284-4B3E06090858}" srcOrd="0" destOrd="0" presId="urn:microsoft.com/office/officeart/2018/2/layout/IconLabelList"/>
    <dgm:cxn modelId="{6ADCBF9E-BC7F-465E-86DA-0239ADD936E8}" srcId="{5B761876-5AC9-40A1-B382-A66BC7A603CB}" destId="{1220263F-735F-420F-80D7-F6F06E75AC5B}" srcOrd="0" destOrd="0" parTransId="{E8AF9322-24D8-4659-B82E-C0FD5795FC29}" sibTransId="{F0041871-19F2-4916-B78C-91CAB209C542}"/>
    <dgm:cxn modelId="{4397E8A1-CF20-424A-87D4-F82393C3824B}" type="presOf" srcId="{611C9D52-BAC1-4262-8992-43842EB11ADE}" destId="{EDCF24F5-3AF4-417F-A39D-96295FA36421}" srcOrd="0" destOrd="0" presId="urn:microsoft.com/office/officeart/2018/2/layout/IconLabelList"/>
    <dgm:cxn modelId="{74766AB7-2C12-4CC1-A3BC-40C84E851EC8}" srcId="{5B761876-5AC9-40A1-B382-A66BC7A603CB}" destId="{DCC11279-ABC0-4640-AFB2-75C1E3B703C9}" srcOrd="1" destOrd="0" parTransId="{65F90FFD-7C44-4314-953C-F0F6EE8886A6}" sibTransId="{0E98705D-F491-4520-9594-B06E762AD6AF}"/>
    <dgm:cxn modelId="{920EB1B7-6B55-467F-9BF0-A2ABF92A4942}" type="presOf" srcId="{5B761876-5AC9-40A1-B382-A66BC7A603CB}" destId="{DD8AA207-AA29-44A8-A614-93B9AA964219}" srcOrd="0" destOrd="0" presId="urn:microsoft.com/office/officeart/2018/2/layout/IconLabelList"/>
    <dgm:cxn modelId="{AB62D363-3920-4C0E-9934-94ED0745689E}" type="presParOf" srcId="{DD8AA207-AA29-44A8-A614-93B9AA964219}" destId="{ACE9E448-0B32-4487-83B5-DB169A640F8A}" srcOrd="0" destOrd="0" presId="urn:microsoft.com/office/officeart/2018/2/layout/IconLabelList"/>
    <dgm:cxn modelId="{811039C7-3095-4402-85AF-66F1BA2F7E5A}" type="presParOf" srcId="{ACE9E448-0B32-4487-83B5-DB169A640F8A}" destId="{236819A1-DD97-4247-8C04-3884F84E7327}" srcOrd="0" destOrd="0" presId="urn:microsoft.com/office/officeart/2018/2/layout/IconLabelList"/>
    <dgm:cxn modelId="{49092BC1-4F05-424B-B1FA-F27E92362A7A}" type="presParOf" srcId="{ACE9E448-0B32-4487-83B5-DB169A640F8A}" destId="{BD0236C1-A1FA-46DD-A497-B8A581CF1B81}" srcOrd="1" destOrd="0" presId="urn:microsoft.com/office/officeart/2018/2/layout/IconLabelList"/>
    <dgm:cxn modelId="{C92902ED-5CD7-4E4C-A914-83ABBD0C4806}" type="presParOf" srcId="{ACE9E448-0B32-4487-83B5-DB169A640F8A}" destId="{54A3BACB-026F-4C90-911D-12E627A6BA14}" srcOrd="2" destOrd="0" presId="urn:microsoft.com/office/officeart/2018/2/layout/IconLabelList"/>
    <dgm:cxn modelId="{53136898-C3F5-4633-9776-9A8DCD9E8652}" type="presParOf" srcId="{DD8AA207-AA29-44A8-A614-93B9AA964219}" destId="{F00AC0F9-062D-4EE2-96DC-B14B3E12156D}" srcOrd="1" destOrd="0" presId="urn:microsoft.com/office/officeart/2018/2/layout/IconLabelList"/>
    <dgm:cxn modelId="{2AF6569B-7321-464D-A614-3387A04AA9B6}" type="presParOf" srcId="{DD8AA207-AA29-44A8-A614-93B9AA964219}" destId="{DE3275DC-16ED-43B0-A6DE-8C7F2EB90902}" srcOrd="2" destOrd="0" presId="urn:microsoft.com/office/officeart/2018/2/layout/IconLabelList"/>
    <dgm:cxn modelId="{E24C9291-C265-46F2-A896-1154D405DA40}" type="presParOf" srcId="{DE3275DC-16ED-43B0-A6DE-8C7F2EB90902}" destId="{178B6418-DDDD-4625-9E09-F58985F08583}" srcOrd="0" destOrd="0" presId="urn:microsoft.com/office/officeart/2018/2/layout/IconLabelList"/>
    <dgm:cxn modelId="{9A426737-2750-43C6-B351-F321821FF223}" type="presParOf" srcId="{DE3275DC-16ED-43B0-A6DE-8C7F2EB90902}" destId="{C9431D36-3B58-4654-B265-7AC560215315}" srcOrd="1" destOrd="0" presId="urn:microsoft.com/office/officeart/2018/2/layout/IconLabelList"/>
    <dgm:cxn modelId="{F5400BAE-8440-452B-A294-6C08EAE0EDA5}" type="presParOf" srcId="{DE3275DC-16ED-43B0-A6DE-8C7F2EB90902}" destId="{0D65C1C8-767B-480F-A284-4B3E06090858}" srcOrd="2" destOrd="0" presId="urn:microsoft.com/office/officeart/2018/2/layout/IconLabelList"/>
    <dgm:cxn modelId="{BE96EFA9-7533-4518-A091-C962BEE5B6C3}" type="presParOf" srcId="{DD8AA207-AA29-44A8-A614-93B9AA964219}" destId="{9F4CD378-9B35-4AB1-A42D-58240D271B2B}" srcOrd="3" destOrd="0" presId="urn:microsoft.com/office/officeart/2018/2/layout/IconLabelList"/>
    <dgm:cxn modelId="{E5C29D69-C3D9-4206-AB29-852DC4ECEC43}" type="presParOf" srcId="{DD8AA207-AA29-44A8-A614-93B9AA964219}" destId="{9F6A3978-1A71-4544-8EEC-B82449BFC53C}" srcOrd="4" destOrd="0" presId="urn:microsoft.com/office/officeart/2018/2/layout/IconLabelList"/>
    <dgm:cxn modelId="{469A9629-9030-41F2-AD15-1BE2B0585285}" type="presParOf" srcId="{9F6A3978-1A71-4544-8EEC-B82449BFC53C}" destId="{885D3500-CEA0-4817-B061-58FC537E3D81}" srcOrd="0" destOrd="0" presId="urn:microsoft.com/office/officeart/2018/2/layout/IconLabelList"/>
    <dgm:cxn modelId="{3D586320-755F-4234-8F23-D81BA7D0E868}" type="presParOf" srcId="{9F6A3978-1A71-4544-8EEC-B82449BFC53C}" destId="{A5FF628F-A729-4EAB-8D66-F4D15BE25A7F}" srcOrd="1" destOrd="0" presId="urn:microsoft.com/office/officeart/2018/2/layout/IconLabelList"/>
    <dgm:cxn modelId="{3EB799AF-53B4-4E3F-80B9-B4BE6AB16C7A}" type="presParOf" srcId="{9F6A3978-1A71-4544-8EEC-B82449BFC53C}" destId="{EDCF24F5-3AF4-417F-A39D-96295FA3642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819A1-DD97-4247-8C04-3884F84E7327}">
      <dsp:nvSpPr>
        <dsp:cNvPr id="0" name=""/>
        <dsp:cNvSpPr/>
      </dsp:nvSpPr>
      <dsp:spPr>
        <a:xfrm>
          <a:off x="499937" y="34272"/>
          <a:ext cx="634394" cy="6343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A3BACB-026F-4C90-911D-12E627A6BA14}">
      <dsp:nvSpPr>
        <dsp:cNvPr id="0" name=""/>
        <dsp:cNvSpPr/>
      </dsp:nvSpPr>
      <dsp:spPr>
        <a:xfrm>
          <a:off x="99006" y="874896"/>
          <a:ext cx="1409765" cy="95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Project Description</a:t>
          </a:r>
          <a:endParaRPr lang="en-US" sz="1100" kern="1200" dirty="0"/>
        </a:p>
      </dsp:txBody>
      <dsp:txXfrm>
        <a:off x="99006" y="874896"/>
        <a:ext cx="1409765" cy="951591"/>
      </dsp:txXfrm>
    </dsp:sp>
    <dsp:sp modelId="{178B6418-DDDD-4625-9E09-F58985F08583}">
      <dsp:nvSpPr>
        <dsp:cNvPr id="0" name=""/>
        <dsp:cNvSpPr/>
      </dsp:nvSpPr>
      <dsp:spPr>
        <a:xfrm>
          <a:off x="2381698" y="54129"/>
          <a:ext cx="634394" cy="6343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65C1C8-767B-480F-A284-4B3E06090858}">
      <dsp:nvSpPr>
        <dsp:cNvPr id="0" name=""/>
        <dsp:cNvSpPr/>
      </dsp:nvSpPr>
      <dsp:spPr>
        <a:xfrm>
          <a:off x="1994012" y="968590"/>
          <a:ext cx="1409765" cy="95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Problem Statement :</a:t>
          </a:r>
          <a:r>
            <a:rPr lang="tr-TR" sz="1100" b="1" i="0" kern="1200" dirty="0"/>
            <a:t> I was </a:t>
          </a:r>
          <a:r>
            <a:rPr lang="tr-TR" sz="1100" b="1" kern="1200" dirty="0"/>
            <a:t>g</a:t>
          </a:r>
          <a:r>
            <a:rPr lang="en-US" sz="1100" b="1" i="0" kern="1200" dirty="0" err="1"/>
            <a:t>iven</a:t>
          </a:r>
          <a:r>
            <a:rPr lang="en-US" sz="1100" b="1" i="0" kern="1200" dirty="0"/>
            <a:t> the limited data from a reputed retail website that include relevant information of the consumer behavior through website engagement for multiple product purchase</a:t>
          </a:r>
          <a:r>
            <a:rPr lang="tr-TR" sz="1100" b="1" i="0" kern="1200" dirty="0"/>
            <a:t>.</a:t>
          </a:r>
          <a:r>
            <a:rPr lang="en-US" sz="1100" b="1" i="0" kern="1200" dirty="0"/>
            <a:t> </a:t>
          </a:r>
          <a:endParaRPr lang="en-US" sz="1100" kern="1200" dirty="0"/>
        </a:p>
      </dsp:txBody>
      <dsp:txXfrm>
        <a:off x="1994012" y="968590"/>
        <a:ext cx="1409765" cy="951591"/>
      </dsp:txXfrm>
    </dsp:sp>
    <dsp:sp modelId="{885D3500-CEA0-4817-B061-58FC537E3D81}">
      <dsp:nvSpPr>
        <dsp:cNvPr id="0" name=""/>
        <dsp:cNvSpPr/>
      </dsp:nvSpPr>
      <dsp:spPr>
        <a:xfrm>
          <a:off x="605123" y="2300270"/>
          <a:ext cx="634394" cy="6343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CF24F5-3AF4-417F-A39D-96295FA36421}">
      <dsp:nvSpPr>
        <dsp:cNvPr id="0" name=""/>
        <dsp:cNvSpPr/>
      </dsp:nvSpPr>
      <dsp:spPr>
        <a:xfrm>
          <a:off x="146952" y="3001552"/>
          <a:ext cx="1409765" cy="951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dirty="0"/>
            <a:t>As a Data Scientist perform detail EDA on the data and prepare a prediction model which predicts whether a consumer will purchase the product after their visit on the website.</a:t>
          </a:r>
          <a:endParaRPr lang="en-US" sz="1100" kern="1200" dirty="0"/>
        </a:p>
      </dsp:txBody>
      <dsp:txXfrm>
        <a:off x="146952" y="3001552"/>
        <a:ext cx="1409765" cy="95159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C1EA234-88E2-0359-6D68-A351333B1FA8}"/>
              </a:ext>
            </a:extLst>
          </p:cNvPr>
          <p:cNvSpPr txBox="1"/>
          <p:nvPr/>
        </p:nvSpPr>
        <p:spPr>
          <a:xfrm>
            <a:off x="1028697" y="348865"/>
            <a:ext cx="7533018" cy="87772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rgbClr val="FFFFFF"/>
                </a:solidFill>
                <a:latin typeface="+mj-lt"/>
                <a:ea typeface="+mj-ea"/>
                <a:cs typeface="+mj-cs"/>
              </a:rPr>
              <a:t>OGTIP Internship Project</a:t>
            </a:r>
          </a:p>
        </p:txBody>
      </p:sp>
      <p:graphicFrame>
        <p:nvGraphicFramePr>
          <p:cNvPr id="12" name="Content Placeholder 8">
            <a:extLst>
              <a:ext uri="{FF2B5EF4-FFF2-40B4-BE49-F238E27FC236}">
                <a16:creationId xmlns:a16="http://schemas.microsoft.com/office/drawing/2014/main" id="{C8CCBD23-87F1-E445-A636-8CC4659BFA99}"/>
              </a:ext>
            </a:extLst>
          </p:cNvPr>
          <p:cNvGraphicFramePr>
            <a:graphicFrameLocks/>
          </p:cNvGraphicFramePr>
          <p:nvPr>
            <p:extLst>
              <p:ext uri="{D42A27DB-BD31-4B8C-83A1-F6EECF244321}">
                <p14:modId xmlns:p14="http://schemas.microsoft.com/office/powerpoint/2010/main" val="1846218718"/>
              </p:ext>
            </p:extLst>
          </p:nvPr>
        </p:nvGraphicFramePr>
        <p:xfrm>
          <a:off x="358252" y="2078306"/>
          <a:ext cx="3741317"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a:extLst>
              <a:ext uri="{FF2B5EF4-FFF2-40B4-BE49-F238E27FC236}">
                <a16:creationId xmlns:a16="http://schemas.microsoft.com/office/drawing/2014/main" id="{5B10FD82-CC6C-2507-579D-501F30A5AB00}"/>
              </a:ext>
            </a:extLst>
          </p:cNvPr>
          <p:cNvSpPr>
            <a:spLocks/>
          </p:cNvSpPr>
          <p:nvPr/>
        </p:nvSpPr>
        <p:spPr>
          <a:xfrm>
            <a:off x="4651568" y="2112579"/>
            <a:ext cx="3741317" cy="4192805"/>
          </a:xfrm>
          <a:prstGeom prst="rect">
            <a:avLst/>
          </a:prstGeom>
        </p:spPr>
        <p:txBody>
          <a:bodyPr>
            <a:normAutofit lnSpcReduction="10000"/>
          </a:bodyPr>
          <a:lstStyle/>
          <a:p>
            <a:pPr defTabSz="420624">
              <a:spcAft>
                <a:spcPts val="600"/>
              </a:spcAft>
            </a:pPr>
            <a:r>
              <a:rPr lang="tr-TR" sz="2000" i="1" u="sng" kern="1200" dirty="0">
                <a:solidFill>
                  <a:schemeClr val="tx1"/>
                </a:solidFill>
                <a:latin typeface="+mn-lt"/>
                <a:ea typeface="+mn-ea"/>
                <a:cs typeface="+mn-cs"/>
              </a:rPr>
              <a:t>Professor</a:t>
            </a:r>
          </a:p>
          <a:p>
            <a:pPr defTabSz="420624">
              <a:spcAft>
                <a:spcPts val="600"/>
              </a:spcAft>
            </a:pPr>
            <a:r>
              <a:rPr lang="tr-TR" sz="2000" i="1" u="sng" kern="1200" dirty="0">
                <a:solidFill>
                  <a:schemeClr val="tx1"/>
                </a:solidFill>
                <a:latin typeface="+mn-lt"/>
                <a:ea typeface="+mn-ea"/>
                <a:cs typeface="+mn-cs"/>
              </a:rPr>
              <a:t>Minakshi Gautam Data Scientist, Oeson</a:t>
            </a:r>
          </a:p>
          <a:p>
            <a:pPr defTabSz="420624">
              <a:spcAft>
                <a:spcPts val="600"/>
              </a:spcAft>
            </a:pPr>
            <a:endParaRPr lang="tr-TR" sz="1656" kern="1200" dirty="0">
              <a:solidFill>
                <a:schemeClr val="tx1"/>
              </a:solidFill>
              <a:latin typeface="+mn-lt"/>
              <a:ea typeface="+mn-ea"/>
              <a:cs typeface="+mn-cs"/>
            </a:endParaRPr>
          </a:p>
          <a:p>
            <a:pPr defTabSz="420624">
              <a:spcAft>
                <a:spcPts val="600"/>
              </a:spcAft>
            </a:pPr>
            <a:endParaRPr lang="tr-TR" sz="1656" kern="1200" dirty="0">
              <a:solidFill>
                <a:schemeClr val="tx1"/>
              </a:solidFill>
              <a:latin typeface="+mn-lt"/>
              <a:ea typeface="+mn-ea"/>
              <a:cs typeface="+mn-cs"/>
            </a:endParaRPr>
          </a:p>
          <a:p>
            <a:pPr defTabSz="420624">
              <a:spcAft>
                <a:spcPts val="600"/>
              </a:spcAft>
            </a:pPr>
            <a:endParaRPr lang="tr-TR" sz="1656" kern="1200" dirty="0">
              <a:solidFill>
                <a:schemeClr val="tx1"/>
              </a:solidFill>
              <a:latin typeface="+mn-lt"/>
              <a:ea typeface="+mn-ea"/>
              <a:cs typeface="+mn-cs"/>
            </a:endParaRPr>
          </a:p>
          <a:p>
            <a:pPr defTabSz="420624">
              <a:spcAft>
                <a:spcPts val="600"/>
              </a:spcAft>
            </a:pPr>
            <a:endParaRPr lang="tr-TR" sz="1656" kern="1200" dirty="0">
              <a:solidFill>
                <a:schemeClr val="tx1"/>
              </a:solidFill>
              <a:latin typeface="+mn-lt"/>
              <a:ea typeface="+mn-ea"/>
              <a:cs typeface="+mn-cs"/>
            </a:endParaRPr>
          </a:p>
          <a:p>
            <a:pPr defTabSz="420624">
              <a:spcAft>
                <a:spcPts val="600"/>
              </a:spcAft>
            </a:pPr>
            <a:endParaRPr lang="tr-TR" sz="1656" kern="1200" dirty="0">
              <a:solidFill>
                <a:schemeClr val="tx1"/>
              </a:solidFill>
              <a:latin typeface="+mn-lt"/>
              <a:ea typeface="+mn-ea"/>
              <a:cs typeface="+mn-cs"/>
            </a:endParaRPr>
          </a:p>
          <a:p>
            <a:pPr defTabSz="420624">
              <a:spcAft>
                <a:spcPts val="600"/>
              </a:spcAft>
            </a:pPr>
            <a:endParaRPr lang="tr-TR" sz="1656" kern="1200" dirty="0">
              <a:solidFill>
                <a:schemeClr val="tx1"/>
              </a:solidFill>
              <a:latin typeface="+mn-lt"/>
              <a:ea typeface="+mn-ea"/>
              <a:cs typeface="+mn-cs"/>
            </a:endParaRPr>
          </a:p>
          <a:p>
            <a:pPr defTabSz="420624">
              <a:spcAft>
                <a:spcPts val="600"/>
              </a:spcAft>
            </a:pPr>
            <a:endParaRPr lang="tr-TR" sz="1656" kern="1200" dirty="0">
              <a:solidFill>
                <a:schemeClr val="tx1"/>
              </a:solidFill>
              <a:latin typeface="+mn-lt"/>
              <a:ea typeface="+mn-ea"/>
              <a:cs typeface="+mn-cs"/>
            </a:endParaRPr>
          </a:p>
          <a:p>
            <a:pPr defTabSz="420624">
              <a:spcAft>
                <a:spcPts val="600"/>
              </a:spcAft>
            </a:pPr>
            <a:r>
              <a:rPr lang="tr-TR" sz="2400" i="1" u="sng" kern="1200" dirty="0">
                <a:solidFill>
                  <a:schemeClr val="tx1"/>
                </a:solidFill>
                <a:latin typeface="+mn-lt"/>
                <a:ea typeface="+mn-ea"/>
                <a:cs typeface="+mn-cs"/>
              </a:rPr>
              <a:t>Presented By</a:t>
            </a:r>
          </a:p>
          <a:p>
            <a:pPr defTabSz="420624">
              <a:spcAft>
                <a:spcPts val="600"/>
              </a:spcAft>
            </a:pPr>
            <a:r>
              <a:rPr lang="tr-TR" sz="2400" i="1" u="sng" kern="1200" dirty="0">
                <a:solidFill>
                  <a:schemeClr val="tx1"/>
                </a:solidFill>
                <a:latin typeface="+mn-lt"/>
                <a:ea typeface="+mn-ea"/>
                <a:cs typeface="+mn-cs"/>
              </a:rPr>
              <a:t>Hamza Soyuer</a:t>
            </a:r>
            <a:endParaRPr lang="tr-TR" sz="2400" i="1" u="sng" dirty="0"/>
          </a:p>
        </p:txBody>
      </p:sp>
    </p:spTree>
    <p:extLst>
      <p:ext uri="{BB962C8B-B14F-4D97-AF65-F5344CB8AC3E}">
        <p14:creationId xmlns:p14="http://schemas.microsoft.com/office/powerpoint/2010/main" val="177338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tr-TR" sz="3500">
                <a:solidFill>
                  <a:srgbClr val="FFFFFF"/>
                </a:solidFill>
              </a:rPr>
              <a:t>Correlation Analysis - Insights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Correlation analysis highlights the significant positive relationship between page values and purchase decisions, suggesting that pages with higher values are more influential in driving purchases.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pPr>
              <a:lnSpc>
                <a:spcPct val="90000"/>
              </a:lnSpc>
            </a:pPr>
            <a:r>
              <a:rPr lang="en-US" sz="3200">
                <a:solidFill>
                  <a:srgbClr val="FFFFFF"/>
                </a:solidFill>
              </a:rPr>
              <a:t>Machine Learning Model Summary: Consumer Purchase Prediction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Objective: To predict consumer purchase decisions based on website engagement data using a Logistic Regression model</a:t>
            </a:r>
            <a:r>
              <a:rPr lang="tr-TR" sz="1700" dirty="0"/>
              <a:t> and EDA</a:t>
            </a:r>
            <a:r>
              <a:rPr lang="en-US" sz="17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tr-TR" sz="3500">
                <a:solidFill>
                  <a:srgbClr val="FFFFFF"/>
                </a:solidFill>
              </a:rPr>
              <a:t>Data Preparation</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Feature engineering involved encoding categorical variables and normalizing numerical features. The dataset was split into training and testing sets for model evaluation.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13"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9272" cy="1576446"/>
            <a:chOff x="0" y="0"/>
            <a:chExt cx="12192002" cy="1576446"/>
          </a:xfrm>
        </p:grpSpPr>
        <p:sp>
          <p:nvSpPr>
            <p:cNvPr id="17" name="Rectangle 16">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4E1C3D5-E7B9-4962-179F-2F24F62D0DF0}"/>
              </a:ext>
            </a:extLst>
          </p:cNvPr>
          <p:cNvSpPr>
            <a:spLocks noGrp="1"/>
          </p:cNvSpPr>
          <p:nvPr>
            <p:ph type="title"/>
          </p:nvPr>
        </p:nvSpPr>
        <p:spPr>
          <a:xfrm>
            <a:off x="1028698" y="319314"/>
            <a:ext cx="7108033" cy="1030515"/>
          </a:xfrm>
        </p:spPr>
        <p:txBody>
          <a:bodyPr anchor="ctr">
            <a:normAutofit/>
          </a:bodyPr>
          <a:lstStyle/>
          <a:p>
            <a:r>
              <a:rPr lang="tr-TR" sz="3500" b="0" i="0">
                <a:solidFill>
                  <a:srgbClr val="FFFFFF"/>
                </a:solidFill>
                <a:effectLst/>
                <a:latin typeface="Söhne"/>
              </a:rPr>
              <a:t>Exploratory Data Analysis (EDA) </a:t>
            </a:r>
            <a:endParaRPr lang="tr-TR" sz="3500">
              <a:solidFill>
                <a:srgbClr val="FFFFFF"/>
              </a:solidFill>
            </a:endParaRPr>
          </a:p>
        </p:txBody>
      </p:sp>
      <p:pic>
        <p:nvPicPr>
          <p:cNvPr id="7" name="Picture 6">
            <a:extLst>
              <a:ext uri="{FF2B5EF4-FFF2-40B4-BE49-F238E27FC236}">
                <a16:creationId xmlns:a16="http://schemas.microsoft.com/office/drawing/2014/main" id="{C52328C7-5D1A-B81F-7C6C-F47DA4EFD8E7}"/>
              </a:ext>
            </a:extLst>
          </p:cNvPr>
          <p:cNvPicPr>
            <a:picLocks noChangeAspect="1"/>
          </p:cNvPicPr>
          <p:nvPr/>
        </p:nvPicPr>
        <p:blipFill>
          <a:blip r:embed="rId2"/>
          <a:stretch>
            <a:fillRect/>
          </a:stretch>
        </p:blipFill>
        <p:spPr>
          <a:xfrm>
            <a:off x="498565" y="2605054"/>
            <a:ext cx="3662523" cy="1739698"/>
          </a:xfrm>
          <a:prstGeom prst="rect">
            <a:avLst/>
          </a:prstGeom>
        </p:spPr>
      </p:pic>
      <p:pic>
        <p:nvPicPr>
          <p:cNvPr id="5" name="Content Placeholder 4">
            <a:extLst>
              <a:ext uri="{FF2B5EF4-FFF2-40B4-BE49-F238E27FC236}">
                <a16:creationId xmlns:a16="http://schemas.microsoft.com/office/drawing/2014/main" id="{58B18884-A0D8-72F8-623F-946B02576045}"/>
              </a:ext>
            </a:extLst>
          </p:cNvPr>
          <p:cNvPicPr>
            <a:picLocks noChangeAspect="1"/>
          </p:cNvPicPr>
          <p:nvPr/>
        </p:nvPicPr>
        <p:blipFill>
          <a:blip r:embed="rId3"/>
          <a:stretch>
            <a:fillRect/>
          </a:stretch>
        </p:blipFill>
        <p:spPr>
          <a:xfrm>
            <a:off x="3975265" y="2606040"/>
            <a:ext cx="4861013" cy="1713505"/>
          </a:xfrm>
          <a:prstGeom prst="rect">
            <a:avLst/>
          </a:prstGeom>
        </p:spPr>
      </p:pic>
      <p:sp>
        <p:nvSpPr>
          <p:cNvPr id="11" name="Content Placeholder 10">
            <a:extLst>
              <a:ext uri="{FF2B5EF4-FFF2-40B4-BE49-F238E27FC236}">
                <a16:creationId xmlns:a16="http://schemas.microsoft.com/office/drawing/2014/main" id="{4551E9B0-6EA7-8E20-EFF4-4783FDE753DC}"/>
              </a:ext>
            </a:extLst>
          </p:cNvPr>
          <p:cNvSpPr>
            <a:spLocks noGrp="1"/>
          </p:cNvSpPr>
          <p:nvPr>
            <p:ph idx="1"/>
          </p:nvPr>
        </p:nvSpPr>
        <p:spPr>
          <a:xfrm>
            <a:off x="1028698" y="5070346"/>
            <a:ext cx="7122320" cy="1385266"/>
          </a:xfrm>
        </p:spPr>
        <p:txBody>
          <a:bodyPr>
            <a:normAutofit fontScale="92500" lnSpcReduction="20000"/>
          </a:bodyPr>
          <a:lstStyle/>
          <a:p>
            <a:r>
              <a:rPr lang="en-US" sz="1800" dirty="0"/>
              <a:t>Our exploratory data analysis revealed that after outlier removal, user engagement levels on the homepage appear more consistent. This refinement ensures that business strategies are informed by accurate user behavior metrics, leading to better strategic decisions. It's crucial to discern whether outliers are high engagement users or data anomalies to tailor the user experience effectively.</a:t>
            </a:r>
          </a:p>
          <a:p>
            <a:endParaRPr lang="en-US" sz="1700" dirty="0"/>
          </a:p>
        </p:txBody>
      </p:sp>
    </p:spTree>
    <p:extLst>
      <p:ext uri="{BB962C8B-B14F-4D97-AF65-F5344CB8AC3E}">
        <p14:creationId xmlns:p14="http://schemas.microsoft.com/office/powerpoint/2010/main" val="235989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ROC Curve - Model Performance</a:t>
            </a:r>
          </a:p>
        </p:txBody>
      </p:sp>
      <p:pic>
        <p:nvPicPr>
          <p:cNvPr id="3" name="Picture 2" descr="roc_curve.png"/>
          <p:cNvPicPr>
            <a:picLocks noChangeAspect="1"/>
          </p:cNvPicPr>
          <p:nvPr/>
        </p:nvPicPr>
        <p:blipFill>
          <a:blip r:embed="rId2"/>
          <a:stretch>
            <a:fillRect/>
          </a:stretch>
        </p:blipFill>
        <p:spPr>
          <a:xfrm>
            <a:off x="1851819" y="1417638"/>
            <a:ext cx="5440362" cy="544036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Confusion Matrix - Model Performance</a:t>
            </a:r>
          </a:p>
        </p:txBody>
      </p:sp>
      <p:pic>
        <p:nvPicPr>
          <p:cNvPr id="3" name="Picture 2" descr="confusion_matrix.png"/>
          <p:cNvPicPr>
            <a:picLocks noChangeAspect="1"/>
          </p:cNvPicPr>
          <p:nvPr/>
        </p:nvPicPr>
        <p:blipFill>
          <a:blip r:embed="rId2"/>
          <a:stretch>
            <a:fillRect/>
          </a:stretch>
        </p:blipFill>
        <p:spPr>
          <a:xfrm>
            <a:off x="1863969" y="1167300"/>
            <a:ext cx="5416062" cy="541606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tr-TR" sz="3500">
                <a:solidFill>
                  <a:srgbClr val="FFFFFF"/>
                </a:solidFill>
              </a:rPr>
              <a:t>Key Insights and Implications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Key insights include the importance of page value in purchase decisions and the impact of user type (new vs. returning) and day of the week on purchasing behavior. These findings can guide targeted engagement strategies to enhance conversion rates.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tr-TR" sz="3500">
                <a:solidFill>
                  <a:srgbClr val="FFFFFF"/>
                </a:solidFill>
              </a:rPr>
              <a:t>Conclusion and Recommendations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t>The analysis provides a foundation for understanding factors influencing consumer purchases. Recommendations include optimizing high-value pages and tailoring strategies to engage returning visitors and weekday traffic.</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48B49-6135-48B6-AC0F-97E5D8D1F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97324" y="1146412"/>
            <a:ext cx="6760761" cy="2402006"/>
          </a:xfrm>
        </p:spPr>
        <p:txBody>
          <a:bodyPr anchor="b">
            <a:normAutofit/>
          </a:bodyPr>
          <a:lstStyle/>
          <a:p>
            <a:pPr algn="l"/>
            <a:r>
              <a:rPr lang="en-US" sz="4200"/>
              <a:t>Detailed Analysis of Consumer Behavior through Website Engagement</a:t>
            </a: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4374554"/>
            <a:ext cx="9144005" cy="2483444"/>
          </a:xfrm>
          <a:prstGeom prst="rect">
            <a:avLst/>
          </a:prstGeom>
          <a:gradFill>
            <a:gsLst>
              <a:gs pos="0">
                <a:schemeClr val="accent1">
                  <a:lumMod val="75000"/>
                </a:schemeClr>
              </a:gs>
              <a:gs pos="100000">
                <a:srgbClr val="000000"/>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105491" y="4374554"/>
            <a:ext cx="3038508" cy="2483446"/>
          </a:xfrm>
          <a:prstGeom prst="rect">
            <a:avLst/>
          </a:prstGeom>
          <a:gradFill>
            <a:gsLst>
              <a:gs pos="4000">
                <a:schemeClr val="accent1">
                  <a:alpha val="21000"/>
                </a:schemeClr>
              </a:gs>
              <a:gs pos="83000">
                <a:schemeClr val="accent1">
                  <a:lumMod val="50000"/>
                  <a:alpha val="61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56AC18-FB41-4977-8B0C-F5082335A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379429"/>
            <a:ext cx="9143988" cy="1953928"/>
          </a:xfrm>
          <a:prstGeom prst="rect">
            <a:avLst/>
          </a:prstGeom>
          <a:gradFill>
            <a:gsLst>
              <a:gs pos="32000">
                <a:schemeClr val="accent1">
                  <a:lumMod val="50000"/>
                  <a:alpha val="0"/>
                </a:schemeClr>
              </a:gs>
              <a:gs pos="100000">
                <a:schemeClr val="accent1">
                  <a:alpha val="5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 y="4380927"/>
            <a:ext cx="9144000" cy="2019443"/>
          </a:xfrm>
          <a:prstGeom prst="rect">
            <a:avLst/>
          </a:prstGeom>
          <a:gradFill>
            <a:gsLst>
              <a:gs pos="32000">
                <a:schemeClr val="accent1">
                  <a:lumMod val="50000"/>
                  <a:alpha val="0"/>
                </a:schemeClr>
              </a:gs>
              <a:gs pos="100000">
                <a:srgbClr val="000000">
                  <a:alpha val="45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97323" y="4892722"/>
            <a:ext cx="4790367" cy="1078173"/>
          </a:xfrm>
        </p:spPr>
        <p:txBody>
          <a:bodyPr anchor="ctr">
            <a:normAutofit/>
          </a:bodyPr>
          <a:lstStyle/>
          <a:p>
            <a:pPr algn="l">
              <a:lnSpc>
                <a:spcPct val="90000"/>
              </a:lnSpc>
            </a:pPr>
            <a:r>
              <a:rPr lang="en-US" sz="2200">
                <a:solidFill>
                  <a:srgbClr val="FFFFFF"/>
                </a:solidFill>
              </a:rPr>
              <a:t>Objective: To explore and predict consumer purchase behavior based on website engagement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66402"/>
            <a:ext cx="9143997"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270175"/>
            <a:ext cx="9138997"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5265546"/>
            <a:ext cx="3057523"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001" y="5263483"/>
            <a:ext cx="9143999"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5510253"/>
            <a:ext cx="7421963" cy="1033669"/>
          </a:xfrm>
        </p:spPr>
        <p:txBody>
          <a:bodyPr>
            <a:normAutofit/>
          </a:bodyPr>
          <a:lstStyle/>
          <a:p>
            <a:r>
              <a:rPr lang="tr-TR" sz="3500">
                <a:solidFill>
                  <a:srgbClr val="FFFFFF"/>
                </a:solidFill>
              </a:rPr>
              <a:t>Data Overview</a:t>
            </a:r>
          </a:p>
        </p:txBody>
      </p:sp>
      <p:pic>
        <p:nvPicPr>
          <p:cNvPr id="5" name="Picture 4">
            <a:extLst>
              <a:ext uri="{FF2B5EF4-FFF2-40B4-BE49-F238E27FC236}">
                <a16:creationId xmlns:a16="http://schemas.microsoft.com/office/drawing/2014/main" id="{156D9DF0-0542-B36D-3365-E4B503618BA8}"/>
              </a:ext>
            </a:extLst>
          </p:cNvPr>
          <p:cNvPicPr>
            <a:picLocks noChangeAspect="1"/>
          </p:cNvPicPr>
          <p:nvPr/>
        </p:nvPicPr>
        <p:blipFill>
          <a:blip r:embed="rId2"/>
          <a:stretch>
            <a:fillRect/>
          </a:stretch>
        </p:blipFill>
        <p:spPr>
          <a:xfrm>
            <a:off x="1455192" y="685563"/>
            <a:ext cx="6233615" cy="2649286"/>
          </a:xfrm>
          <a:prstGeom prst="rect">
            <a:avLst/>
          </a:prstGeom>
        </p:spPr>
      </p:pic>
      <p:sp>
        <p:nvSpPr>
          <p:cNvPr id="3" name="Content Placeholder 2"/>
          <p:cNvSpPr>
            <a:spLocks noGrp="1"/>
          </p:cNvSpPr>
          <p:nvPr>
            <p:ph idx="1"/>
          </p:nvPr>
        </p:nvSpPr>
        <p:spPr>
          <a:xfrm>
            <a:off x="1455192" y="3833199"/>
            <a:ext cx="6249619" cy="1119982"/>
          </a:xfrm>
        </p:spPr>
        <p:txBody>
          <a:bodyPr anchor="ctr">
            <a:normAutofit/>
          </a:bodyPr>
          <a:lstStyle/>
          <a:p>
            <a:pPr>
              <a:lnSpc>
                <a:spcPct val="90000"/>
              </a:lnSpc>
            </a:pPr>
            <a:r>
              <a:rPr lang="en-US" sz="1700"/>
              <a:t>The dataset contains features related to website engagement, user demographics, and purchase decisions. Key features include page visit durations, bounce rates, exit rates, and demographic information.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tr-TR" sz="3500">
                <a:solidFill>
                  <a:srgbClr val="FFFFFF"/>
                </a:solidFill>
              </a:rPr>
              <a:t>Data Cleaning Process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dirty="0">
                <a:latin typeface="Calibri Light" panose="020F0302020204030204" pitchFamily="34" charset="0"/>
                <a:cs typeface="Calibri Light" panose="020F0302020204030204" pitchFamily="34" charset="0"/>
              </a:rPr>
              <a:t>Missing values were addressed by applying median imputation for numerical features and mode imputation for categorical features. This ensures a clean dataset for analysis without losing significant information.</a:t>
            </a:r>
          </a:p>
          <a:p>
            <a:endParaRPr lang="en-US" sz="1700" dirty="0">
              <a:latin typeface="Courier New"/>
            </a:endParaRPr>
          </a:p>
          <a:p>
            <a:endParaRPr lang="en-US" sz="1700" dirty="0">
              <a:latin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Numerical Features</a:t>
            </a:r>
          </a:p>
        </p:txBody>
      </p:sp>
      <p:pic>
        <p:nvPicPr>
          <p:cNvPr id="3" name="Picture 2" descr="numerical_features_distribution.png"/>
          <p:cNvPicPr>
            <a:picLocks noChangeAspect="1"/>
          </p:cNvPicPr>
          <p:nvPr/>
        </p:nvPicPr>
        <p:blipFill>
          <a:blip r:embed="rId2"/>
          <a:stretch>
            <a:fillRect/>
          </a:stretch>
        </p:blipFill>
        <p:spPr>
          <a:xfrm>
            <a:off x="914400" y="1371600"/>
            <a:ext cx="7315200" cy="5486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6350" y="2058839"/>
            <a:ext cx="4057648" cy="4799162"/>
          </a:xfrm>
          <a:prstGeom prst="rect">
            <a:avLst/>
          </a:prstGeom>
          <a:solidFill>
            <a:srgbClr val="FFFFFF"/>
          </a:solidFill>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8059A8FF-81E8-CDBC-F95D-C6EED3E0CE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28480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71350" y="466995"/>
            <a:ext cx="7840088" cy="1350818"/>
          </a:xfrm>
        </p:spPr>
        <p:txBody>
          <a:bodyPr>
            <a:normAutofit/>
          </a:bodyPr>
          <a:lstStyle/>
          <a:p>
            <a:r>
              <a:rPr lang="tr-TR" sz="3500" dirty="0"/>
              <a:t>Numerical Features Distribution - Insights</a:t>
            </a:r>
          </a:p>
        </p:txBody>
      </p:sp>
      <p:sp>
        <p:nvSpPr>
          <p:cNvPr id="8" name="Content Placeholder 2"/>
          <p:cNvSpPr>
            <a:spLocks noGrp="1"/>
          </p:cNvSpPr>
          <p:nvPr>
            <p:ph idx="1"/>
          </p:nvPr>
        </p:nvSpPr>
        <p:spPr>
          <a:xfrm>
            <a:off x="571350" y="2951754"/>
            <a:ext cx="4000650" cy="3239300"/>
          </a:xfrm>
        </p:spPr>
        <p:txBody>
          <a:bodyPr anchor="ctr">
            <a:normAutofit/>
          </a:bodyPr>
          <a:lstStyle/>
          <a:p>
            <a:pPr>
              <a:lnSpc>
                <a:spcPct val="90000"/>
              </a:lnSpc>
            </a:pPr>
            <a:r>
              <a:rPr lang="tr-TR" sz="1800" dirty="0"/>
              <a:t>The distributions show varying engagement levels across different pages, with some features showing heavy skewness. This indicates diverse user interactions with the website's content.</a:t>
            </a:r>
          </a:p>
          <a:p>
            <a:pPr>
              <a:lnSpc>
                <a:spcPct val="90000"/>
              </a:lnSpc>
            </a:pPr>
            <a:endParaRPr lang="tr-TR" sz="900" dirty="0"/>
          </a:p>
          <a:p>
            <a:pPr>
              <a:lnSpc>
                <a:spcPct val="90000"/>
              </a:lnSpc>
            </a:pPr>
            <a:endParaRPr lang="tr-TR" sz="900" dirty="0"/>
          </a:p>
          <a:p>
            <a:pPr>
              <a:lnSpc>
                <a:spcPct val="90000"/>
              </a:lnSpc>
            </a:pPr>
            <a:endParaRPr lang="tr-TR" sz="900" dirty="0">
              <a:latin typeface="Courier New"/>
            </a:endParaRPr>
          </a:p>
        </p:txBody>
      </p:sp>
      <p:pic>
        <p:nvPicPr>
          <p:cNvPr id="7" name="Graphic 6" descr="Target Audience">
            <a:extLst>
              <a:ext uri="{FF2B5EF4-FFF2-40B4-BE49-F238E27FC236}">
                <a16:creationId xmlns:a16="http://schemas.microsoft.com/office/drawing/2014/main" id="{230B82F6-6D0A-8C88-DAD3-4E54AD62FA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0308" y="3037446"/>
            <a:ext cx="3067917" cy="30679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Distribution of Categorical Features</a:t>
            </a:r>
          </a:p>
        </p:txBody>
      </p:sp>
      <p:pic>
        <p:nvPicPr>
          <p:cNvPr id="3" name="Picture 2" descr="categorical_features_distribution.png"/>
          <p:cNvPicPr>
            <a:picLocks noChangeAspect="1"/>
          </p:cNvPicPr>
          <p:nvPr/>
        </p:nvPicPr>
        <p:blipFill>
          <a:blip r:embed="rId2"/>
          <a:stretch>
            <a:fillRect/>
          </a:stretch>
        </p:blipFill>
        <p:spPr>
          <a:xfrm>
            <a:off x="861864" y="1966293"/>
            <a:ext cx="7420269" cy="4452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tr-TR" sz="3200">
                <a:solidFill>
                  <a:srgbClr val="FFFFFF"/>
                </a:solidFill>
              </a:rPr>
              <a:t>Categorical Features Distribution - Insights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latin typeface="Calibri Light" panose="020F0302020204030204" pitchFamily="34" charset="0"/>
                <a:cs typeface="Calibri Light" panose="020F0302020204030204" pitchFamily="34" charset="0"/>
              </a:rPr>
              <a:t>The categorical features reveal insights into user demographics and behavior, such as the predominance of returning visitors and diverse educational backgrounds.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Correlation Analysis</a:t>
            </a:r>
          </a:p>
        </p:txBody>
      </p:sp>
      <p:pic>
        <p:nvPicPr>
          <p:cNvPr id="3" name="Picture 2" descr="correlation_analysis.png"/>
          <p:cNvPicPr>
            <a:picLocks noChangeAspect="1"/>
          </p:cNvPicPr>
          <p:nvPr/>
        </p:nvPicPr>
        <p:blipFill>
          <a:blip r:embed="rId2"/>
          <a:stretch>
            <a:fillRect/>
          </a:stretch>
        </p:blipFill>
        <p:spPr>
          <a:xfrm>
            <a:off x="914400" y="1371600"/>
            <a:ext cx="7315200" cy="4876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1425</TotalTime>
  <Words>479</Words>
  <Application>Microsoft Office PowerPoint</Application>
  <PresentationFormat>On-screen Show (4:3)</PresentationFormat>
  <Paragraphs>43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Söhne</vt:lpstr>
      <vt:lpstr>Office Theme</vt:lpstr>
      <vt:lpstr>PowerPoint Presentation</vt:lpstr>
      <vt:lpstr>Detailed Analysis of Consumer Behavior through Website Engagement</vt:lpstr>
      <vt:lpstr>Data Overview</vt:lpstr>
      <vt:lpstr>Data Cleaning Process</vt:lpstr>
      <vt:lpstr>Distribution of Numerical Features</vt:lpstr>
      <vt:lpstr>Numerical Features Distribution - Insights</vt:lpstr>
      <vt:lpstr>Distribution of Categorical Features</vt:lpstr>
      <vt:lpstr>Categorical Features Distribution - Insights</vt:lpstr>
      <vt:lpstr>Correlation Analysis</vt:lpstr>
      <vt:lpstr>Correlation Analysis - Insights</vt:lpstr>
      <vt:lpstr>Machine Learning Model Summary: Consumer Purchase Prediction</vt:lpstr>
      <vt:lpstr>Data Preparation</vt:lpstr>
      <vt:lpstr>Exploratory Data Analysis (EDA) </vt:lpstr>
      <vt:lpstr>ROC Curve - Model Performance</vt:lpstr>
      <vt:lpstr>Confusion Matrix - Model Performance</vt:lpstr>
      <vt:lpstr>Key Insights and Implications</vt:lpstr>
      <vt:lpstr>Conclusion and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Analysis of Consumer Behavior through Website Engagement</dc:title>
  <dc:subject/>
  <dc:creator/>
  <cp:keywords/>
  <dc:description>generated using python-pptx</dc:description>
  <cp:lastModifiedBy>Hamza Soyuer</cp:lastModifiedBy>
  <cp:revision>3</cp:revision>
  <dcterms:created xsi:type="dcterms:W3CDTF">2013-01-27T09:14:16Z</dcterms:created>
  <dcterms:modified xsi:type="dcterms:W3CDTF">2024-02-11T13:33:48Z</dcterms:modified>
  <cp:category/>
</cp:coreProperties>
</file>