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58" r:id="rId6"/>
    <p:sldId id="259" r:id="rId7"/>
    <p:sldId id="279" r:id="rId8"/>
    <p:sldId id="260" r:id="rId9"/>
    <p:sldId id="261" r:id="rId10"/>
    <p:sldId id="280" r:id="rId11"/>
    <p:sldId id="276" r:id="rId12"/>
    <p:sldId id="28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234B27-86A1-4383-9FAF-ED07EE58E991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9A985C-DFC8-431D-9A60-389149D20F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831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4B27-86A1-4383-9FAF-ED07EE58E991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985C-DFC8-431D-9A60-389149D20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95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4B27-86A1-4383-9FAF-ED07EE58E991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985C-DFC8-431D-9A60-389149D20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9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4B27-86A1-4383-9FAF-ED07EE58E991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985C-DFC8-431D-9A60-389149D20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3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234B27-86A1-4383-9FAF-ED07EE58E991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9A985C-DFC8-431D-9A60-389149D20F1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5837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4B27-86A1-4383-9FAF-ED07EE58E991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985C-DFC8-431D-9A60-389149D20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35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4B27-86A1-4383-9FAF-ED07EE58E991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985C-DFC8-431D-9A60-389149D20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05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4B27-86A1-4383-9FAF-ED07EE58E991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985C-DFC8-431D-9A60-389149D20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1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4B27-86A1-4383-9FAF-ED07EE58E991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985C-DFC8-431D-9A60-389149D20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8234B27-86A1-4383-9FAF-ED07EE58E991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A9A985C-DFC8-431D-9A60-389149D20F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7639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8234B27-86A1-4383-9FAF-ED07EE58E991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A9A985C-DFC8-431D-9A60-389149D20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8234B27-86A1-4383-9FAF-ED07EE58E991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9A985C-DFC8-431D-9A60-389149D20F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02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TABLE JOIN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7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1292"/>
          </a:xfrm>
        </p:spPr>
        <p:txBody>
          <a:bodyPr/>
          <a:lstStyle/>
          <a:p>
            <a:pPr algn="ctr"/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547447"/>
            <a:ext cx="10178322" cy="433214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부서 테이블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: DEPT , </a:t>
            </a:r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사원테이블 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: EMP, </a:t>
            </a:r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급여 등급 테이블 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: SALGRADE</a:t>
            </a:r>
          </a:p>
          <a:p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DEPT : DNAME(</a:t>
            </a:r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부서명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), DEPTNO(</a:t>
            </a:r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부서번호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), LOC(</a:t>
            </a:r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위치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)// </a:t>
            </a:r>
          </a:p>
          <a:p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EMP : EMPNO(</a:t>
            </a:r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사번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),ENAME(</a:t>
            </a:r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사원명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), JOB(</a:t>
            </a:r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업무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), SAL(</a:t>
            </a:r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급여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)</a:t>
            </a:r>
            <a:endParaRPr lang="en-US" altLang="ko-KR" sz="2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ans KR"/>
              </a:rPr>
              <a:t>1.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ans KR"/>
              </a:rPr>
              <a:t>사원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ans KR"/>
              </a:rPr>
              <a:t>테이블과 부서테이블에서 모든 사원에 대한 이름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ans KR"/>
              </a:rPr>
              <a:t>부서번호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ans KR"/>
              </a:rPr>
              <a:t> ,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ans KR"/>
              </a:rPr>
              <a:t>부서명을 출력하라</a:t>
            </a:r>
            <a:endParaRPr lang="en-US" altLang="ko-KR" sz="2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ans KR"/>
              </a:rPr>
              <a:t>2.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ans KR"/>
              </a:rPr>
              <a:t>부서테이블과 사원테이블에서 위치가 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ans KR"/>
              </a:rPr>
              <a:t>NEW YORK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ans KR"/>
              </a:rPr>
              <a:t>인  부서의 사원명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ans KR"/>
              </a:rPr>
              <a:t>업무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ans KR"/>
              </a:rPr>
              <a:t>급여</a:t>
            </a:r>
            <a:r>
              <a:rPr lang="en-US" altLang="ko-KR" sz="2400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666666"/>
                </a:solidFill>
                <a:latin typeface="Noto Sans KR"/>
              </a:rPr>
              <a:t>        </a:t>
            </a:r>
            <a:r>
              <a:rPr lang="ko-KR" altLang="en-US" sz="2400" b="0" i="0" dirty="0">
                <a:solidFill>
                  <a:srgbClr val="666666"/>
                </a:solidFill>
                <a:effectLst/>
                <a:latin typeface="Noto Sans KR"/>
              </a:rPr>
              <a:t>부서명을 출력하라</a:t>
            </a:r>
            <a:endParaRPr lang="en-US" altLang="ko-KR" sz="2400" b="0" i="0" dirty="0">
              <a:solidFill>
                <a:srgbClr val="666666"/>
              </a:solidFill>
              <a:effectLst/>
              <a:latin typeface="Noto Sans KR"/>
            </a:endParaRP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사원테이블과 부서테이블에서 </a:t>
            </a:r>
            <a:r>
              <a:rPr lang="en-US" altLang="ko-KR" sz="2400" dirty="0"/>
              <a:t>COMM</a:t>
            </a:r>
            <a:r>
              <a:rPr lang="ko-KR" altLang="en-US" sz="2400" dirty="0"/>
              <a:t>이 </a:t>
            </a:r>
            <a:r>
              <a:rPr lang="en-US" altLang="ko-KR" sz="2400" dirty="0"/>
              <a:t>NULL</a:t>
            </a:r>
            <a:r>
              <a:rPr lang="ko-KR" altLang="en-US" sz="2400" dirty="0"/>
              <a:t>이 아닌 사원의 사원명</a:t>
            </a:r>
            <a:r>
              <a:rPr lang="en-US" altLang="ko-KR" sz="2400" dirty="0"/>
              <a:t>, </a:t>
            </a:r>
            <a:r>
              <a:rPr lang="ko-KR" altLang="en-US" sz="2400" dirty="0"/>
              <a:t>부서명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ko-KR" altLang="en-US" sz="2400" dirty="0"/>
              <a:t>       위치를 출력하라</a:t>
            </a:r>
            <a:r>
              <a:rPr lang="en-US" altLang="ko-KR" sz="2400" dirty="0"/>
              <a:t>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288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1292"/>
          </a:xfrm>
        </p:spPr>
        <p:txBody>
          <a:bodyPr/>
          <a:lstStyle/>
          <a:p>
            <a:pPr algn="ctr"/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547447"/>
            <a:ext cx="10178322" cy="433214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급여 등급 테이블 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: SALGRADE</a:t>
            </a:r>
          </a:p>
          <a:p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SALGRADE : GRADE(</a:t>
            </a:r>
            <a:r>
              <a:rPr lang="ko-KR" altLang="en-US" sz="2400" dirty="0">
                <a:solidFill>
                  <a:srgbClr val="333333"/>
                </a:solidFill>
                <a:latin typeface="Apple SD Gothic Neo"/>
              </a:rPr>
              <a:t>등급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),LOSAL(</a:t>
            </a:r>
            <a:r>
              <a:rPr lang="ko-KR" altLang="en-US" sz="2400" dirty="0" err="1">
                <a:solidFill>
                  <a:srgbClr val="333333"/>
                </a:solidFill>
                <a:latin typeface="Apple SD Gothic Neo"/>
              </a:rPr>
              <a:t>하한값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),HISAL(</a:t>
            </a:r>
            <a:r>
              <a:rPr lang="ko-KR" altLang="en-US" sz="2400" dirty="0" err="1">
                <a:solidFill>
                  <a:srgbClr val="333333"/>
                </a:solidFill>
                <a:latin typeface="Apple SD Gothic Neo"/>
              </a:rPr>
              <a:t>상한값</a:t>
            </a: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)</a:t>
            </a:r>
            <a:endParaRPr lang="en-US" altLang="ko-KR" sz="24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4.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부서 테이블과 사원테이블에서 급여가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2000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이상인 사원의 사번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사원명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급여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,  </a:t>
            </a:r>
          </a:p>
          <a:p>
            <a:pPr marL="0" indent="0">
              <a:buNone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    부서명을 출력하라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(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급여기준 내림차순 정렬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5.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부서 테이블과 사원 테이블에서 업무가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Manager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이며 급여가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2500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이상인 사원의 </a:t>
            </a:r>
            <a:endParaRPr lang="en-US" altLang="ko-KR" sz="24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333333"/>
                </a:solidFill>
                <a:latin typeface="Apple SD Gothic Neo"/>
              </a:rPr>
              <a:t>    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사번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사원명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업무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급여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부서명을 출력하라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(</a:t>
            </a:r>
            <a:r>
              <a:rPr lang="ko-KR" altLang="en-US" sz="2400" b="0" i="0" dirty="0" err="1">
                <a:solidFill>
                  <a:srgbClr val="333333"/>
                </a:solidFill>
                <a:effectLst/>
                <a:latin typeface="Apple SD Gothic Neo"/>
              </a:rPr>
              <a:t>사번기준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 오름차순 정렬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). 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사원 테이블과 급여 등급 테이블에서 급여가 </a:t>
            </a:r>
            <a:r>
              <a:rPr lang="ko-KR" altLang="en-US" sz="2400" b="0" i="0" dirty="0" err="1">
                <a:solidFill>
                  <a:srgbClr val="333333"/>
                </a:solidFill>
                <a:effectLst/>
                <a:latin typeface="Apple SD Gothic Neo"/>
              </a:rPr>
              <a:t>하한값과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sz="2400" b="0" i="0" dirty="0" err="1">
                <a:solidFill>
                  <a:srgbClr val="333333"/>
                </a:solidFill>
                <a:effectLst/>
                <a:latin typeface="Apple SD Gothic Neo"/>
              </a:rPr>
              <a:t>상한값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 범위에 포함되고 </a:t>
            </a:r>
            <a:endParaRPr lang="en-US" altLang="ko-KR" sz="24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     등급이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인 사번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사원명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급여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등급을 출력하라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. (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Apple SD Gothic Neo"/>
              </a:rPr>
              <a:t>급여기준 내림차순 정렬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456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1292"/>
          </a:xfrm>
        </p:spPr>
        <p:txBody>
          <a:bodyPr/>
          <a:lstStyle/>
          <a:p>
            <a:pPr algn="ctr"/>
            <a:r>
              <a:rPr lang="ko-KR" altLang="en-US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547447"/>
            <a:ext cx="10178322" cy="433214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EMP</a:t>
            </a:r>
            <a:r>
              <a:rPr lang="ko-KR" altLang="en-US" sz="2400" dirty="0"/>
              <a:t> 테이블 </a:t>
            </a:r>
            <a:r>
              <a:rPr lang="en-US" altLang="ko-KR" sz="2400" dirty="0"/>
              <a:t>: HIREDATE(</a:t>
            </a:r>
            <a:r>
              <a:rPr lang="ko-KR" altLang="en-US" sz="2400" dirty="0"/>
              <a:t>입사일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7.</a:t>
            </a:r>
            <a:r>
              <a:rPr lang="ko-KR" altLang="en-US" sz="2400" dirty="0"/>
              <a:t>사원테이블과 부서테이블에서 사원명에 </a:t>
            </a:r>
            <a:r>
              <a:rPr lang="en-US" altLang="ko-KR" sz="2400" dirty="0"/>
              <a:t>L </a:t>
            </a:r>
            <a:r>
              <a:rPr lang="ko-KR" altLang="en-US" sz="2400" dirty="0"/>
              <a:t>자가 있는 사원의 사원명</a:t>
            </a:r>
            <a:r>
              <a:rPr lang="en-US" altLang="ko-KR" sz="2400" dirty="0"/>
              <a:t>, </a:t>
            </a:r>
            <a:r>
              <a:rPr lang="ko-KR" altLang="en-US" sz="2400" dirty="0"/>
              <a:t>업무</a:t>
            </a:r>
            <a:r>
              <a:rPr lang="en-US" altLang="ko-KR" sz="2400" dirty="0"/>
              <a:t>, </a:t>
            </a:r>
            <a:r>
              <a:rPr lang="ko-KR" altLang="en-US" sz="2400" dirty="0"/>
              <a:t>부서명</a:t>
            </a:r>
            <a:r>
              <a:rPr lang="en-US" altLang="ko-KR" sz="2400" dirty="0"/>
              <a:t>, </a:t>
            </a:r>
            <a:r>
              <a:rPr lang="ko-KR" altLang="en-US" sz="2400" dirty="0"/>
              <a:t>위치를 출력하라</a:t>
            </a:r>
            <a:endParaRPr lang="en-US" altLang="ko-KR" sz="2400" dirty="0"/>
          </a:p>
          <a:p>
            <a:r>
              <a:rPr lang="en-US" altLang="ko-KR" sz="2400" dirty="0"/>
              <a:t>8.</a:t>
            </a:r>
            <a:r>
              <a:rPr lang="ko-KR" altLang="en-US" sz="2400" dirty="0"/>
              <a:t>사원 테이블에서 사원의 관리자보다 먼저 입사한 사원의 사원명</a:t>
            </a:r>
            <a:r>
              <a:rPr lang="en-US" altLang="ko-KR" sz="2400" dirty="0"/>
              <a:t>, </a:t>
            </a: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입사일</a:t>
            </a:r>
            <a:r>
              <a:rPr lang="en-US" altLang="ko-KR" sz="2400" dirty="0"/>
              <a:t>, </a:t>
            </a:r>
            <a:r>
              <a:rPr lang="ko-KR" altLang="en-US" sz="2400" dirty="0"/>
              <a:t>관리자 이름</a:t>
            </a:r>
            <a:r>
              <a:rPr lang="en-US" altLang="ko-KR" sz="2400" dirty="0"/>
              <a:t>, </a:t>
            </a:r>
            <a:r>
              <a:rPr lang="ko-KR" altLang="en-US" sz="2400" dirty="0"/>
              <a:t>관리자 입사일을 출력하라</a:t>
            </a:r>
            <a:endParaRPr lang="en-US" altLang="ko-KR" sz="2400" dirty="0"/>
          </a:p>
          <a:p>
            <a:r>
              <a:rPr lang="en-US" altLang="ko-KR" sz="2400" dirty="0"/>
              <a:t>9.DALLAS</a:t>
            </a:r>
            <a:r>
              <a:rPr lang="ko-KR" altLang="en-US" sz="2400" dirty="0"/>
              <a:t>에 근무하는 사원 중 급여 </a:t>
            </a:r>
            <a:r>
              <a:rPr lang="en-US" altLang="ko-KR" sz="2400" dirty="0"/>
              <a:t>1500 </a:t>
            </a:r>
            <a:r>
              <a:rPr lang="ko-KR" altLang="en-US" sz="2400" dirty="0"/>
              <a:t>이상인 사원의 이름</a:t>
            </a:r>
            <a:r>
              <a:rPr lang="en-US" altLang="ko-KR" sz="2400" dirty="0"/>
              <a:t>, </a:t>
            </a:r>
            <a:r>
              <a:rPr lang="ko-KR" altLang="en-US" sz="2400" dirty="0"/>
              <a:t>급여</a:t>
            </a:r>
            <a:r>
              <a:rPr lang="en-US" altLang="ko-KR" sz="2400" dirty="0"/>
              <a:t>, </a:t>
            </a:r>
            <a:r>
              <a:rPr lang="ko-KR" altLang="en-US" sz="2400" dirty="0"/>
              <a:t>입사일 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   COMM</a:t>
            </a:r>
            <a:r>
              <a:rPr lang="ko-KR" altLang="en-US" sz="2400" dirty="0"/>
              <a:t>을 출력하라</a:t>
            </a:r>
            <a:endParaRPr lang="en-US" altLang="ko-KR" sz="2400" dirty="0"/>
          </a:p>
          <a:p>
            <a:r>
              <a:rPr lang="en-US" altLang="ko-KR" sz="2400" dirty="0"/>
              <a:t>10.</a:t>
            </a:r>
            <a:r>
              <a:rPr lang="ko-KR" altLang="en-US" sz="2400" dirty="0"/>
              <a:t>직원 중 현재시간 기준으로 근무 개월 수가 </a:t>
            </a:r>
            <a:r>
              <a:rPr lang="en-US" altLang="ko-KR" sz="2400" dirty="0"/>
              <a:t>30</a:t>
            </a:r>
            <a:r>
              <a:rPr lang="ko-KR" altLang="en-US" sz="2400" dirty="0"/>
              <a:t>년</a:t>
            </a:r>
            <a:r>
              <a:rPr lang="en-US" altLang="ko-KR" sz="2400" dirty="0"/>
              <a:t>(12 * 30</a:t>
            </a:r>
            <a:r>
              <a:rPr lang="ko-KR" altLang="en-US" sz="2400" dirty="0"/>
              <a:t>개월</a:t>
            </a:r>
            <a:r>
              <a:rPr lang="en-US" altLang="ko-KR" sz="2400" dirty="0"/>
              <a:t>) </a:t>
            </a:r>
            <a:r>
              <a:rPr lang="ko-KR" altLang="en-US" sz="2400" dirty="0"/>
              <a:t>보다 많은 사람의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이름</a:t>
            </a:r>
            <a:r>
              <a:rPr lang="en-US" altLang="ko-KR" sz="2400" dirty="0"/>
              <a:t>, </a:t>
            </a:r>
            <a:r>
              <a:rPr lang="ko-KR" altLang="en-US" sz="2400" dirty="0"/>
              <a:t>급여 </a:t>
            </a:r>
            <a:r>
              <a:rPr lang="en-US" altLang="ko-KR" sz="2400" dirty="0"/>
              <a:t>, </a:t>
            </a:r>
            <a:r>
              <a:rPr lang="ko-KR" altLang="en-US" sz="2400" dirty="0"/>
              <a:t>입사일 </a:t>
            </a:r>
            <a:r>
              <a:rPr lang="en-US" altLang="ko-KR" sz="2400" dirty="0"/>
              <a:t>, </a:t>
            </a:r>
            <a:r>
              <a:rPr lang="ko-KR" altLang="en-US" sz="2400" dirty="0"/>
              <a:t>부서명을 출력하라</a:t>
            </a:r>
          </a:p>
        </p:txBody>
      </p:sp>
    </p:spTree>
    <p:extLst>
      <p:ext uri="{BB962C8B-B14F-4D97-AF65-F5344CB8AC3E}">
        <p14:creationId xmlns:p14="http://schemas.microsoft.com/office/powerpoint/2010/main" val="170262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1292"/>
          </a:xfrm>
        </p:spPr>
        <p:txBody>
          <a:bodyPr/>
          <a:lstStyle/>
          <a:p>
            <a:pPr algn="ctr"/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547447"/>
            <a:ext cx="10178322" cy="433214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조인 중에서 가장 많이 사용되는 조인</a:t>
            </a:r>
            <a:endParaRPr lang="en-US" altLang="ko-KR" sz="2400" dirty="0"/>
          </a:p>
          <a:p>
            <a:r>
              <a:rPr lang="ko-KR" altLang="en-US" sz="2400" dirty="0"/>
              <a:t>일반적으로 </a:t>
            </a:r>
            <a:r>
              <a:rPr lang="en-US" altLang="ko-KR" sz="2400" dirty="0"/>
              <a:t>Join</a:t>
            </a:r>
            <a:r>
              <a:rPr lang="ko-KR" altLang="en-US" sz="2400" dirty="0"/>
              <a:t>이라고 하면 </a:t>
            </a:r>
            <a:r>
              <a:rPr lang="en-US" altLang="ko-KR" sz="2400" dirty="0"/>
              <a:t>Inner Join </a:t>
            </a:r>
            <a:r>
              <a:rPr lang="ko-KR" altLang="en-US" sz="2400" dirty="0"/>
              <a:t>이다</a:t>
            </a:r>
            <a:endParaRPr lang="en-US" altLang="ko-KR" sz="2400" dirty="0"/>
          </a:p>
          <a:p>
            <a:r>
              <a:rPr lang="en-US" altLang="ko-KR" sz="2400" dirty="0"/>
              <a:t>Inner</a:t>
            </a:r>
            <a:r>
              <a:rPr lang="ko-KR" altLang="en-US" sz="2400" dirty="0"/>
              <a:t> </a:t>
            </a:r>
            <a:r>
              <a:rPr lang="en-US" altLang="ko-KR" sz="2400" dirty="0"/>
              <a:t>join</a:t>
            </a:r>
            <a:r>
              <a:rPr lang="ko-KR" altLang="en-US" sz="2400" dirty="0"/>
              <a:t> 형식</a:t>
            </a:r>
            <a:endParaRPr lang="en-US" altLang="ko-KR" sz="2400" dirty="0"/>
          </a:p>
          <a:p>
            <a:pPr lvl="1"/>
            <a:r>
              <a:rPr lang="en-US" altLang="ko-KR" sz="2400" dirty="0"/>
              <a:t>Select &lt;</a:t>
            </a:r>
            <a:r>
              <a:rPr lang="ko-KR" altLang="en-US" sz="2400" dirty="0"/>
              <a:t>열 목록</a:t>
            </a:r>
            <a:r>
              <a:rPr lang="en-US" altLang="ko-KR" sz="2400" dirty="0"/>
              <a:t>&gt;</a:t>
            </a:r>
          </a:p>
          <a:p>
            <a:pPr lvl="1"/>
            <a:r>
              <a:rPr lang="en-US" altLang="ko-KR" sz="2400" dirty="0"/>
              <a:t>From &lt;</a:t>
            </a:r>
            <a:r>
              <a:rPr lang="ko-KR" altLang="en-US" sz="2400" dirty="0"/>
              <a:t>첫 번째 테이블</a:t>
            </a:r>
            <a:r>
              <a:rPr lang="en-US" altLang="ko-KR" sz="2400" dirty="0"/>
              <a:t>&gt;</a:t>
            </a:r>
          </a:p>
          <a:p>
            <a:pPr lvl="1"/>
            <a:r>
              <a:rPr lang="en-US" altLang="ko-KR" sz="2400" dirty="0"/>
              <a:t>Inner Join &lt;</a:t>
            </a:r>
            <a:r>
              <a:rPr lang="ko-KR" altLang="en-US" sz="2400" dirty="0"/>
              <a:t>두 번째 테이블</a:t>
            </a:r>
            <a:r>
              <a:rPr lang="en-US" altLang="ko-KR" sz="2400" dirty="0"/>
              <a:t>&gt;</a:t>
            </a:r>
          </a:p>
          <a:p>
            <a:pPr lvl="1"/>
            <a:r>
              <a:rPr lang="en-US" altLang="ko-KR" sz="2400" dirty="0"/>
              <a:t>On &lt;</a:t>
            </a:r>
            <a:r>
              <a:rPr lang="ko-KR" altLang="en-US" sz="2400" dirty="0"/>
              <a:t>조인될 조건</a:t>
            </a:r>
            <a:r>
              <a:rPr lang="en-US" altLang="ko-KR" sz="2400" dirty="0"/>
              <a:t>&gt;</a:t>
            </a:r>
          </a:p>
          <a:p>
            <a:pPr lvl="1"/>
            <a:r>
              <a:rPr lang="en-US" altLang="ko-KR" sz="2400" dirty="0"/>
              <a:t>[Where </a:t>
            </a:r>
            <a:r>
              <a:rPr lang="ko-KR" altLang="en-US" sz="2400" dirty="0"/>
              <a:t>검색조건</a:t>
            </a:r>
            <a:r>
              <a:rPr lang="en-US" altLang="ko-KR" sz="2400" dirty="0"/>
              <a:t>]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756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DA4AF-E19D-4432-BFD7-E9D670F2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253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024B1-4207-4971-B3A8-E04BEA65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0023"/>
            <a:ext cx="10178322" cy="4139569"/>
          </a:xfrm>
        </p:spPr>
        <p:txBody>
          <a:bodyPr>
            <a:normAutofit/>
          </a:bodyPr>
          <a:lstStyle/>
          <a:p>
            <a:r>
              <a:rPr lang="en-US" altLang="ko-KR" dirty="0"/>
              <a:t>USERTBL</a:t>
            </a:r>
            <a:r>
              <a:rPr lang="ko-KR" altLang="en-US" dirty="0"/>
              <a:t> 테이블과 </a:t>
            </a:r>
            <a:r>
              <a:rPr lang="en-US" altLang="ko-KR" dirty="0"/>
              <a:t>BUYTBL </a:t>
            </a:r>
            <a:r>
              <a:rPr lang="ko-KR" altLang="en-US" dirty="0"/>
              <a:t>테이블을 </a:t>
            </a:r>
            <a:r>
              <a:rPr lang="en-US" altLang="ko-KR" dirty="0"/>
              <a:t>JOIN </a:t>
            </a:r>
            <a:r>
              <a:rPr lang="ko-KR" altLang="en-US" dirty="0"/>
              <a:t>하는 예시</a:t>
            </a:r>
            <a:endParaRPr lang="en-US" altLang="ko-KR" dirty="0"/>
          </a:p>
          <a:p>
            <a:pPr lvl="1"/>
            <a:r>
              <a:rPr lang="en-US" altLang="ko-KR" sz="2000" dirty="0"/>
              <a:t>SELECT B.USERID, U.USERNAME, B.PRODNAME, U.ADDR, </a:t>
            </a:r>
          </a:p>
          <a:p>
            <a:pPr marL="457200" lvl="1" indent="0">
              <a:buNone/>
            </a:pPr>
            <a:r>
              <a:rPr lang="en-US" altLang="ko-KR" sz="2000" dirty="0"/>
              <a:t>	U.MOBILE1 || U.MOBILE2 AS “</a:t>
            </a:r>
            <a:r>
              <a:rPr lang="ko-KR" altLang="en-US" sz="2000" dirty="0"/>
              <a:t>연락처</a:t>
            </a:r>
            <a:r>
              <a:rPr lang="en-US" altLang="ko-KR" sz="2000" dirty="0"/>
              <a:t>”</a:t>
            </a:r>
          </a:p>
          <a:p>
            <a:pPr marL="457200" lvl="1" indent="0">
              <a:buNone/>
            </a:pPr>
            <a:r>
              <a:rPr lang="en-US" altLang="ko-KR" sz="2000" dirty="0"/>
              <a:t>   FROM BUYTBL B</a:t>
            </a:r>
          </a:p>
          <a:p>
            <a:pPr marL="457200" lvl="1" indent="0">
              <a:buNone/>
            </a:pPr>
            <a:r>
              <a:rPr lang="en-US" altLang="ko-KR" sz="2000" dirty="0"/>
              <a:t>       INNER JOIN USERTBL U</a:t>
            </a:r>
          </a:p>
          <a:p>
            <a:pPr marL="457200" lvl="1" indent="0">
              <a:buNone/>
            </a:pPr>
            <a:r>
              <a:rPr lang="en-US" altLang="ko-KR" sz="2000" dirty="0"/>
              <a:t>          ON B.USERID=U.USERID 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11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57718-2BA0-41D2-A559-E8BF2160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038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C9DA6-7B6E-49D2-8D35-E3D99D243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71349"/>
            <a:ext cx="10178322" cy="4308244"/>
          </a:xfrm>
        </p:spPr>
        <p:txBody>
          <a:bodyPr>
            <a:normAutofit/>
          </a:bodyPr>
          <a:lstStyle/>
          <a:p>
            <a:pPr lvl="1"/>
            <a:r>
              <a:rPr lang="en-US" altLang="ko-KR" sz="2000" dirty="0"/>
              <a:t>SELECT B.USERID, U.USERNAME, B.PRODNAME, U.ADDR, </a:t>
            </a:r>
          </a:p>
          <a:p>
            <a:pPr marL="457200" lvl="1" indent="0">
              <a:buNone/>
            </a:pPr>
            <a:r>
              <a:rPr lang="en-US" altLang="ko-KR" sz="2000" dirty="0"/>
              <a:t>	U.MOBILE1 || U.MOBILE2 AS “</a:t>
            </a:r>
            <a:r>
              <a:rPr lang="ko-KR" altLang="en-US" sz="2000" dirty="0"/>
              <a:t>연락처</a:t>
            </a:r>
            <a:r>
              <a:rPr lang="en-US" altLang="ko-KR" sz="2000" dirty="0"/>
              <a:t>”</a:t>
            </a:r>
          </a:p>
          <a:p>
            <a:pPr marL="457200" lvl="1" indent="0">
              <a:buNone/>
            </a:pPr>
            <a:r>
              <a:rPr lang="en-US" altLang="ko-KR" sz="2000" dirty="0"/>
              <a:t>   FROM BUYTBL B, USERTBL U</a:t>
            </a:r>
          </a:p>
          <a:p>
            <a:pPr marL="457200" lvl="1" indent="0">
              <a:buNone/>
            </a:pPr>
            <a:r>
              <a:rPr lang="en-US" altLang="ko-KR" sz="2000" dirty="0"/>
              <a:t>          WHERE B.USERID=U.USERID ;</a:t>
            </a:r>
          </a:p>
          <a:p>
            <a:endParaRPr lang="en-US" altLang="ko-KR" dirty="0"/>
          </a:p>
          <a:p>
            <a:pPr lvl="1"/>
            <a:r>
              <a:rPr lang="en-US" altLang="ko-KR" sz="2000" dirty="0"/>
              <a:t>SELECT</a:t>
            </a:r>
            <a:r>
              <a:rPr lang="ko-KR" altLang="en-US" sz="2000" dirty="0"/>
              <a:t> </a:t>
            </a:r>
            <a:r>
              <a:rPr lang="en-US" altLang="ko-KR" sz="2000" dirty="0"/>
              <a:t>B.USERID, U.USERNAME, B.PRODNAME, U.ADDR, </a:t>
            </a:r>
          </a:p>
          <a:p>
            <a:pPr marL="457200" lvl="1" indent="0">
              <a:buNone/>
            </a:pPr>
            <a:r>
              <a:rPr lang="en-US" altLang="ko-KR" sz="2000" dirty="0"/>
              <a:t>	U.MOBILE1 || U.MOBILE2 AS “</a:t>
            </a:r>
            <a:r>
              <a:rPr lang="ko-KR" altLang="en-US" sz="2000" dirty="0"/>
              <a:t>연락처</a:t>
            </a:r>
            <a:r>
              <a:rPr lang="en-US" altLang="ko-KR" sz="2000" dirty="0"/>
              <a:t>”</a:t>
            </a:r>
          </a:p>
          <a:p>
            <a:pPr marL="457200" lvl="1" indent="0">
              <a:buNone/>
            </a:pPr>
            <a:r>
              <a:rPr lang="en-US" altLang="ko-KR" sz="2000" dirty="0"/>
              <a:t>   FROM BUYTBL B, USERTBL U ;</a:t>
            </a:r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414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1292"/>
          </a:xfrm>
        </p:spPr>
        <p:txBody>
          <a:bodyPr/>
          <a:lstStyle/>
          <a:p>
            <a:pPr algn="ctr"/>
            <a:r>
              <a:rPr lang="en-US" altLang="ko-KR" dirty="0"/>
              <a:t>EXISTS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547447"/>
            <a:ext cx="10178322" cy="4332146"/>
          </a:xfrm>
        </p:spPr>
        <p:txBody>
          <a:bodyPr>
            <a:normAutofit/>
          </a:bodyPr>
          <a:lstStyle/>
          <a:p>
            <a:r>
              <a:rPr lang="en-US" altLang="ko-KR" dirty="0"/>
              <a:t>EXISTS</a:t>
            </a:r>
            <a:r>
              <a:rPr lang="ko-KR" altLang="en-US" dirty="0"/>
              <a:t> 의 </a:t>
            </a:r>
            <a:r>
              <a:rPr lang="ko-KR" altLang="en-US" dirty="0" err="1"/>
              <a:t>서브쿼리</a:t>
            </a:r>
            <a:r>
              <a:rPr lang="ko-KR" altLang="en-US" dirty="0"/>
              <a:t> 결과가 존재하면 </a:t>
            </a:r>
            <a:r>
              <a:rPr lang="en-US" altLang="ko-KR" dirty="0"/>
              <a:t>TRUE </a:t>
            </a:r>
            <a:r>
              <a:rPr lang="ko-KR" altLang="en-US" dirty="0"/>
              <a:t>없으면 </a:t>
            </a:r>
            <a:r>
              <a:rPr lang="en-US" altLang="ko-KR" dirty="0"/>
              <a:t>FALSE</a:t>
            </a:r>
          </a:p>
          <a:p>
            <a:pPr lvl="1"/>
            <a:r>
              <a:rPr lang="en-US" altLang="ko-KR" dirty="0"/>
              <a:t>SELECT U.USERID, U.USERNAME,U.ADDR </a:t>
            </a:r>
          </a:p>
          <a:p>
            <a:pPr marL="457200" lvl="1" indent="0">
              <a:buNone/>
            </a:pPr>
            <a:r>
              <a:rPr lang="en-US" altLang="ko-KR" dirty="0"/>
              <a:t>    FROM USERTBL U</a:t>
            </a:r>
          </a:p>
          <a:p>
            <a:pPr marL="457200" lvl="1" indent="0">
              <a:buNone/>
            </a:pPr>
            <a:r>
              <a:rPr lang="en-US" altLang="ko-KR" dirty="0"/>
              <a:t>    WHERE </a:t>
            </a:r>
          </a:p>
          <a:p>
            <a:pPr marL="457200" lvl="1" indent="0">
              <a:buNone/>
            </a:pPr>
            <a:r>
              <a:rPr lang="en-US" altLang="ko-KR" dirty="0"/>
              <a:t>    EXISTS(SELECT B.USERID FROM BUYTBL B WHERE U.USERID=B.USERID) ;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1292"/>
          </a:xfrm>
        </p:spPr>
        <p:txBody>
          <a:bodyPr/>
          <a:lstStyle/>
          <a:p>
            <a:pPr algn="ctr"/>
            <a:r>
              <a:rPr lang="en-US" altLang="ko-KR" dirty="0"/>
              <a:t>OUTER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547447"/>
            <a:ext cx="10178322" cy="4332146"/>
          </a:xfrm>
        </p:spPr>
        <p:txBody>
          <a:bodyPr/>
          <a:lstStyle/>
          <a:p>
            <a:r>
              <a:rPr lang="ko-KR" altLang="en-US" dirty="0"/>
              <a:t>조인의 조건에 만족되지 않는 행까지도 포함시키는 것</a:t>
            </a:r>
            <a:endParaRPr lang="en-US" altLang="ko-KR" dirty="0"/>
          </a:p>
          <a:p>
            <a:r>
              <a:rPr lang="en-US" altLang="ko-KR" dirty="0"/>
              <a:t>OUTER JOIN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en-US" altLang="ko-KR" dirty="0"/>
              <a:t>SELECT &lt;</a:t>
            </a:r>
            <a:r>
              <a:rPr lang="ko-KR" altLang="en-US" dirty="0"/>
              <a:t>열 목록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FROM &lt;</a:t>
            </a:r>
            <a:r>
              <a:rPr lang="ko-KR" altLang="en-US" dirty="0"/>
              <a:t>첫 번째 테이블</a:t>
            </a:r>
            <a:r>
              <a:rPr lang="en-US" altLang="ko-KR" dirty="0"/>
              <a:t>(LEFT </a:t>
            </a:r>
            <a:r>
              <a:rPr lang="ko-KR" altLang="en-US" dirty="0"/>
              <a:t>테이블</a:t>
            </a:r>
            <a:r>
              <a:rPr lang="en-US" altLang="ko-KR" dirty="0"/>
              <a:t>)&gt;</a:t>
            </a:r>
          </a:p>
          <a:p>
            <a:pPr lvl="1"/>
            <a:r>
              <a:rPr lang="en-US" altLang="ko-KR" dirty="0"/>
              <a:t>&lt;LEFT | RIGHT | FULL&gt; OUTER JOIN &lt;</a:t>
            </a:r>
            <a:r>
              <a:rPr lang="ko-KR" altLang="en-US" dirty="0"/>
              <a:t>두 번째 테이블</a:t>
            </a:r>
            <a:r>
              <a:rPr lang="en-US" altLang="ko-KR" dirty="0"/>
              <a:t>(RIGHT </a:t>
            </a:r>
            <a:r>
              <a:rPr lang="ko-KR" altLang="en-US" dirty="0"/>
              <a:t>테이블</a:t>
            </a:r>
            <a:r>
              <a:rPr lang="en-US" altLang="ko-KR" dirty="0"/>
              <a:t>)&gt;</a:t>
            </a:r>
          </a:p>
          <a:p>
            <a:pPr lvl="1"/>
            <a:r>
              <a:rPr lang="en-US" altLang="ko-KR" dirty="0"/>
              <a:t>ON &lt;</a:t>
            </a:r>
            <a:r>
              <a:rPr lang="ko-KR" altLang="en-US" dirty="0"/>
              <a:t>조인될 조건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69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1292"/>
          </a:xfrm>
        </p:spPr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547447"/>
            <a:ext cx="10178322" cy="4332146"/>
          </a:xfrm>
        </p:spPr>
        <p:txBody>
          <a:bodyPr/>
          <a:lstStyle/>
          <a:p>
            <a:pPr lvl="1"/>
            <a:r>
              <a:rPr lang="en-US" altLang="ko-KR" dirty="0"/>
              <a:t>SELECT U.USERID, U.USERNAME, B.PRODNAME, U.ADDR, </a:t>
            </a:r>
          </a:p>
          <a:p>
            <a:pPr marL="457200" lvl="1" indent="0">
              <a:buNone/>
            </a:pPr>
            <a:r>
              <a:rPr lang="en-US" altLang="ko-KR" dirty="0"/>
              <a:t>	U.MOBILE1||'-'||U.MOBILE2 AS "</a:t>
            </a:r>
            <a:r>
              <a:rPr lang="ko-KR" altLang="en-US" dirty="0"/>
              <a:t>연락처</a:t>
            </a:r>
            <a:r>
              <a:rPr lang="en-US" altLang="ko-KR" dirty="0"/>
              <a:t>"</a:t>
            </a:r>
          </a:p>
          <a:p>
            <a:pPr marL="457200" lvl="1" indent="0">
              <a:buNone/>
            </a:pPr>
            <a:r>
              <a:rPr lang="en-US" altLang="ko-KR" dirty="0"/>
              <a:t>   FROM USERTBL U</a:t>
            </a:r>
          </a:p>
          <a:p>
            <a:pPr marL="457200" lvl="1" indent="0">
              <a:buNone/>
            </a:pPr>
            <a:r>
              <a:rPr lang="en-US" altLang="ko-KR" dirty="0"/>
              <a:t>       LEFT OUTER JOIN BUYTBL B</a:t>
            </a:r>
          </a:p>
          <a:p>
            <a:pPr marL="457200" lvl="1" indent="0">
              <a:buNone/>
            </a:pPr>
            <a:r>
              <a:rPr lang="en-US" altLang="ko-KR" dirty="0"/>
              <a:t>          ON B.USERID=U.USERID ; </a:t>
            </a:r>
          </a:p>
          <a:p>
            <a:pPr lvl="1"/>
            <a:r>
              <a:rPr lang="en-US" altLang="ko-KR" dirty="0"/>
              <a:t>SELECT U.USERID, U.USERNAME, B.PRODNAME, U.ADDR, </a:t>
            </a:r>
          </a:p>
          <a:p>
            <a:pPr marL="457200" lvl="1" indent="0">
              <a:buNone/>
            </a:pPr>
            <a:r>
              <a:rPr lang="en-US" altLang="ko-KR" dirty="0"/>
              <a:t>	U.MOBILE1||'-'||U.MOBILE2 AS "</a:t>
            </a:r>
            <a:r>
              <a:rPr lang="ko-KR" altLang="en-US" dirty="0"/>
              <a:t>연락처</a:t>
            </a:r>
            <a:r>
              <a:rPr lang="en-US" altLang="ko-KR" dirty="0"/>
              <a:t>"</a:t>
            </a:r>
          </a:p>
          <a:p>
            <a:pPr marL="457200" lvl="1" indent="0">
              <a:buNone/>
            </a:pPr>
            <a:r>
              <a:rPr lang="en-US" altLang="ko-KR" dirty="0"/>
              <a:t>   FROM BUYTBL B</a:t>
            </a:r>
          </a:p>
          <a:p>
            <a:pPr marL="457200" lvl="1" indent="0">
              <a:buNone/>
            </a:pPr>
            <a:r>
              <a:rPr lang="en-US" altLang="ko-KR" dirty="0"/>
              <a:t>       RIGHT OUTER JOIN USERTBL U</a:t>
            </a:r>
          </a:p>
          <a:p>
            <a:pPr marL="457200" lvl="1" indent="0">
              <a:buNone/>
            </a:pPr>
            <a:r>
              <a:rPr lang="en-US" altLang="ko-KR" dirty="0"/>
              <a:t>          ON B.USERID=U.USERID 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08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1292"/>
          </a:xfrm>
        </p:spPr>
        <p:txBody>
          <a:bodyPr/>
          <a:lstStyle/>
          <a:p>
            <a:pPr algn="ctr"/>
            <a:r>
              <a:rPr lang="en-US" altLang="ko-KR" dirty="0"/>
              <a:t>CROSS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547447"/>
            <a:ext cx="10178322" cy="4332146"/>
          </a:xfrm>
        </p:spPr>
        <p:txBody>
          <a:bodyPr/>
          <a:lstStyle/>
          <a:p>
            <a:r>
              <a:rPr lang="ko-KR" altLang="en-US" dirty="0"/>
              <a:t>테스트로 사용할 많은 용량의 데이터를 생성할 때 주로 사용한다</a:t>
            </a:r>
            <a:endParaRPr lang="en-US" altLang="ko-KR" dirty="0"/>
          </a:p>
          <a:p>
            <a:pPr lvl="1"/>
            <a:r>
              <a:rPr lang="en-US" altLang="ko-KR" dirty="0"/>
              <a:t>CREATE TABLE COPY (SELECT ~);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SELECT * FROM BUYTBL, USERTBL;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SELECT * FROM</a:t>
            </a:r>
          </a:p>
          <a:p>
            <a:pPr marL="457200" lvl="1" indent="0">
              <a:buNone/>
            </a:pPr>
            <a:r>
              <a:rPr lang="en-US" altLang="ko-KR" dirty="0"/>
              <a:t>	 BUYTBL CROSS JOIN USERTBL;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8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1292"/>
          </a:xfrm>
        </p:spPr>
        <p:txBody>
          <a:bodyPr/>
          <a:lstStyle/>
          <a:p>
            <a:pPr algn="ctr"/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547447"/>
            <a:ext cx="10178322" cy="4332146"/>
          </a:xfrm>
        </p:spPr>
        <p:txBody>
          <a:bodyPr/>
          <a:lstStyle/>
          <a:p>
            <a:r>
              <a:rPr lang="ko-KR" altLang="en-US" dirty="0"/>
              <a:t>자기 자신과 조인한다</a:t>
            </a:r>
            <a:endParaRPr lang="en-US" altLang="ko-KR" dirty="0"/>
          </a:p>
          <a:p>
            <a:pPr lvl="1"/>
            <a:r>
              <a:rPr lang="en-US" altLang="ko-KR" dirty="0"/>
              <a:t>SELECT A.EMP AS </a:t>
            </a:r>
            <a:r>
              <a:rPr lang="ko-KR" altLang="en-US" dirty="0"/>
              <a:t>부하직원</a:t>
            </a:r>
            <a:r>
              <a:rPr lang="en-US" altLang="ko-KR" dirty="0"/>
              <a:t>,  B.EMP AS </a:t>
            </a:r>
            <a:r>
              <a:rPr lang="ko-KR" altLang="en-US" dirty="0"/>
              <a:t>직속상관</a:t>
            </a:r>
            <a:r>
              <a:rPr lang="en-US" altLang="ko-KR" dirty="0"/>
              <a:t>, B.DEPARTMENT AS</a:t>
            </a:r>
            <a:r>
              <a:rPr lang="ko-KR" altLang="en-US" dirty="0"/>
              <a:t> 직속상관부서</a:t>
            </a:r>
            <a:endParaRPr lang="en-US" altLang="ko-KR" dirty="0"/>
          </a:p>
          <a:p>
            <a:pPr lvl="1"/>
            <a:r>
              <a:rPr lang="en-US" altLang="ko-KR" dirty="0"/>
              <a:t>FROM EMPTBL A</a:t>
            </a:r>
          </a:p>
          <a:p>
            <a:pPr lvl="1"/>
            <a:r>
              <a:rPr lang="en-US" altLang="ko-KR" dirty="0"/>
              <a:t>INNER JOIN EMPTBL B</a:t>
            </a:r>
          </a:p>
          <a:p>
            <a:pPr lvl="1"/>
            <a:r>
              <a:rPr lang="en-US" altLang="ko-KR" dirty="0"/>
              <a:t>ON A.MANAGER = B.EMP</a:t>
            </a:r>
          </a:p>
          <a:p>
            <a:pPr lvl="1"/>
            <a:r>
              <a:rPr lang="en-US" altLang="ko-KR" dirty="0"/>
              <a:t>WHERE A.EMP = ‘</a:t>
            </a:r>
            <a:r>
              <a:rPr lang="ko-KR" altLang="en-US" dirty="0" err="1"/>
              <a:t>우대리</a:t>
            </a:r>
            <a:r>
              <a:rPr lang="en-US" altLang="ko-KR" dirty="0"/>
              <a:t>’;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738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449</TotalTime>
  <Words>752</Words>
  <Application>Microsoft Office PowerPoint</Application>
  <PresentationFormat>와이드스크린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 SD Gothic Neo</vt:lpstr>
      <vt:lpstr>Noto Sans KR</vt:lpstr>
      <vt:lpstr>Arial</vt:lpstr>
      <vt:lpstr>Gill Sans MT</vt:lpstr>
      <vt:lpstr>Impact</vt:lpstr>
      <vt:lpstr>Badge</vt:lpstr>
      <vt:lpstr>TABLE JOIN</vt:lpstr>
      <vt:lpstr>INNER JOIN</vt:lpstr>
      <vt:lpstr>PowerPoint 프레젠테이션</vt:lpstr>
      <vt:lpstr>PowerPoint 프레젠테이션</vt:lpstr>
      <vt:lpstr>EXISTS</vt:lpstr>
      <vt:lpstr>OUTER JOIN</vt:lpstr>
      <vt:lpstr>PowerPoint 프레젠테이션</vt:lpstr>
      <vt:lpstr>CROSS JOIN</vt:lpstr>
      <vt:lpstr>SELF JOIN</vt:lpstr>
      <vt:lpstr>연습문제</vt:lpstr>
      <vt:lpstr>연습문제</vt:lpstr>
      <vt:lpstr>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최 준호</cp:lastModifiedBy>
  <cp:revision>46</cp:revision>
  <dcterms:created xsi:type="dcterms:W3CDTF">2021-03-02T04:31:41Z</dcterms:created>
  <dcterms:modified xsi:type="dcterms:W3CDTF">2021-03-04T22:35:27Z</dcterms:modified>
</cp:coreProperties>
</file>