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9"/>
  </p:notesMasterIdLst>
  <p:sldIdLst>
    <p:sldId id="256" r:id="rId5"/>
    <p:sldId id="402" r:id="rId6"/>
    <p:sldId id="276" r:id="rId7"/>
    <p:sldId id="291" r:id="rId8"/>
    <p:sldId id="292" r:id="rId9"/>
    <p:sldId id="293" r:id="rId10"/>
    <p:sldId id="295" r:id="rId11"/>
    <p:sldId id="296" r:id="rId12"/>
    <p:sldId id="297" r:id="rId13"/>
    <p:sldId id="298" r:id="rId14"/>
    <p:sldId id="299" r:id="rId15"/>
    <p:sldId id="300" r:id="rId16"/>
    <p:sldId id="301" r:id="rId17"/>
    <p:sldId id="303" r:id="rId18"/>
    <p:sldId id="305" r:id="rId19"/>
    <p:sldId id="306" r:id="rId20"/>
    <p:sldId id="307" r:id="rId21"/>
    <p:sldId id="308" r:id="rId22"/>
    <p:sldId id="309" r:id="rId23"/>
    <p:sldId id="310" r:id="rId24"/>
    <p:sldId id="311" r:id="rId25"/>
    <p:sldId id="313" r:id="rId26"/>
    <p:sldId id="419" r:id="rId27"/>
    <p:sldId id="409" r:id="rId28"/>
  </p:sldIdLst>
  <p:sldSz cx="12188825" cy="6858000"/>
  <p:notesSz cx="6858000" cy="9144000"/>
  <p:embeddedFontLst>
    <p:embeddedFont>
      <p:font typeface="Arial Black" panose="020B0A04020102020204" pitchFamily="34" charset="0"/>
      <p:regular r:id="rId30"/>
      <p:bold r:id="rId31"/>
    </p:embeddedFont>
    <p:embeddedFont>
      <p:font typeface="Cambria" panose="02040503050406030204" pitchFamily="18" charset="0"/>
      <p:regular r:id="rId32"/>
      <p:bold r:id="rId33"/>
      <p:italic r:id="rId34"/>
      <p:boldItalic r:id="rId35"/>
    </p:embeddedFont>
    <p:embeddedFont>
      <p:font typeface="Cooper Black" panose="0208090404030B020404" pitchFamily="18" charset="0"/>
      <p:regular r:id="rId36"/>
    </p:embeddedFont>
    <p:embeddedFont>
      <p:font typeface="Corben" panose="020B0604020202020204" charset="0"/>
      <p:bold r:id="rId37"/>
    </p:embeddedFont>
    <p:embeddedFont>
      <p:font typeface="Open Sans" panose="020B0606030504020204" pitchFamily="34" charset="0"/>
      <p:regular r:id="rId38"/>
      <p:bold r:id="rId39"/>
      <p:italic r:id="rId40"/>
      <p:boldItalic r:id="rId41"/>
    </p:embeddedFont>
    <p:embeddedFont>
      <p:font typeface="Quattrocento Sans" panose="020B0502050000020003" pitchFamily="3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
      <p:font typeface="Segoe UI Light" panose="020B0502040204020203" pitchFamily="34" charset="0"/>
      <p:regular r:id="rId50"/>
      <p: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80" autoAdjust="0"/>
    <p:restoredTop sz="94660"/>
  </p:normalViewPr>
  <p:slideViewPr>
    <p:cSldViewPr snapToGrid="0">
      <p:cViewPr varScale="1">
        <p:scale>
          <a:sx n="104" d="100"/>
          <a:sy n="104" d="100"/>
        </p:scale>
        <p:origin x="612" y="72"/>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font" Target="fonts/font21.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notesMaster" Target="notesMasters/notesMaster1.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1.xml"/><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20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22.fntdata"/><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6.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49"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1" name="Google Shape;1301;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7</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23556881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7"/>
        <p:cNvGrpSpPr/>
        <p:nvPr/>
      </p:nvGrpSpPr>
      <p:grpSpPr>
        <a:xfrm>
          <a:off x="0" y="0"/>
          <a:ext cx="0" cy="0"/>
          <a:chOff x="0" y="0"/>
          <a:chExt cx="0" cy="0"/>
        </a:xfrm>
      </p:grpSpPr>
      <p:sp>
        <p:nvSpPr>
          <p:cNvPr id="378" name="Google Shape;378;p16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9" name="Google Shape;379;p16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0" name="Google Shape;380;p16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1" name="Google Shape;381;p16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64214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179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6/18/2024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0.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0.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0.xml"/><Relationship Id="rId5" Type="http://schemas.openxmlformats.org/officeDocument/2006/relationships/image" Target="../media/image18.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38.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tiff"/><Relationship Id="rId2" Type="http://schemas.openxmlformats.org/officeDocument/2006/relationships/notesSlide" Target="../notesSlides/notesSlide22.xml"/><Relationship Id="rId1" Type="http://schemas.openxmlformats.org/officeDocument/2006/relationships/slideLayout" Target="../slideLayouts/slideLayout37.xml"/><Relationship Id="rId6" Type="http://schemas.openxmlformats.org/officeDocument/2006/relationships/image" Target="../media/image25.tiff"/><Relationship Id="rId5" Type="http://schemas.openxmlformats.org/officeDocument/2006/relationships/image" Target="../media/image24.tiff"/><Relationship Id="rId4" Type="http://schemas.openxmlformats.org/officeDocument/2006/relationships/image" Target="../media/image23.tiff"/><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4.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help.sap.com/doc/abapdocu_752_index_htm/7.52/en-US/abencds_f1_builtin_functions.htm" TargetMode="External"/><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8.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DAY-3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3" name="Google Shape;1153;p44"/>
          <p:cNvSpPr txBox="1"/>
          <p:nvPr/>
        </p:nvSpPr>
        <p:spPr>
          <a:xfrm>
            <a:off x="191294" y="1593306"/>
            <a:ext cx="11806237"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CDS entities – To develop our RAP BO (Business Object)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Business Object here is a TREE data structure which is composed of multiple nodes (parent, child), The tree starts from a </a:t>
            </a:r>
            <a:r>
              <a:rPr lang="en-US" sz="1800" b="1" dirty="0">
                <a:solidFill>
                  <a:schemeClr val="dk1"/>
                </a:solidFill>
                <a:latin typeface="Calibri"/>
                <a:ea typeface="Calibri"/>
                <a:cs typeface="Calibri"/>
                <a:sym typeface="Calibri"/>
              </a:rPr>
              <a:t>root node. </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Once the business object is ready, we define the behavior of the business object like can this object be created, updated, deleted. Business object is a static structure (like a class) and the records of actual data is the instance of BO (object of a class).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Finally we can create service definition and service binding</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UI layer to consume the service to build application.</a:t>
            </a:r>
            <a:endParaRPr sz="1800" dirty="0">
              <a:solidFill>
                <a:schemeClr val="dk1"/>
              </a:solidFill>
              <a:latin typeface="Calibri"/>
              <a:ea typeface="Calibri"/>
              <a:cs typeface="Calibri"/>
              <a:sym typeface="Calibri"/>
            </a:endParaRPr>
          </a:p>
        </p:txBody>
      </p:sp>
      <p:sp>
        <p:nvSpPr>
          <p:cNvPr id="1154" name="Google Shape;1154;p4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Components in RAP app – Technical Level</a:t>
            </a:r>
            <a:endParaRPr sz="3599" dirty="0">
              <a:solidFill>
                <a:srgbClr val="FFC000"/>
              </a:solidFill>
              <a:latin typeface="Cooper Black" panose="0208090404030B020404" pitchFamily="18" charset="0"/>
              <a:ea typeface="Corben"/>
              <a:cs typeface="Corben"/>
              <a:sym typeface="Corben"/>
            </a:endParaRPr>
          </a:p>
        </p:txBody>
      </p:sp>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4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Approach</a:t>
            </a:r>
            <a:endParaRPr sz="3599" dirty="0">
              <a:solidFill>
                <a:srgbClr val="FFC000"/>
              </a:solidFill>
              <a:latin typeface="Cooper Black" panose="0208090404030B020404" pitchFamily="18" charset="0"/>
              <a:ea typeface="Corben"/>
              <a:cs typeface="Corben"/>
              <a:sym typeface="Corben"/>
            </a:endParaRPr>
          </a:p>
        </p:txBody>
      </p:sp>
      <p:sp>
        <p:nvSpPr>
          <p:cNvPr id="1165" name="Google Shape;1165;p45"/>
          <p:cNvSpPr/>
          <p:nvPr/>
        </p:nvSpPr>
        <p:spPr>
          <a:xfrm>
            <a:off x="837828" y="5805264"/>
            <a:ext cx="10863274" cy="6857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SE11 – Data Dictionary – Tables, Views, Data Elements, Domains, LO, MC…</a:t>
            </a:r>
            <a:endParaRPr/>
          </a:p>
        </p:txBody>
      </p:sp>
      <p:sp>
        <p:nvSpPr>
          <p:cNvPr id="1166" name="Google Shape;1166;p45"/>
          <p:cNvSpPr/>
          <p:nvPr/>
        </p:nvSpPr>
        <p:spPr>
          <a:xfrm>
            <a:off x="824939" y="4846890"/>
            <a:ext cx="10863274" cy="85403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Database Layer – (function modules and classes to interact with database)</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LUW, Update FM, BAPIs – SELECT INSERT MODIFY UPDATE DELETE, EQ, DQ</a:t>
            </a:r>
            <a:endParaRPr/>
          </a:p>
        </p:txBody>
      </p:sp>
      <p:sp>
        <p:nvSpPr>
          <p:cNvPr id="1167" name="Google Shape;1167;p45"/>
          <p:cNvSpPr/>
          <p:nvPr/>
        </p:nvSpPr>
        <p:spPr>
          <a:xfrm>
            <a:off x="837828" y="4143457"/>
            <a:ext cx="10863274" cy="577117"/>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Customizing layer (SPRO, SM30)</a:t>
            </a:r>
            <a:endParaRPr/>
          </a:p>
        </p:txBody>
      </p:sp>
      <p:sp>
        <p:nvSpPr>
          <p:cNvPr id="1168" name="Google Shape;1168;p45"/>
          <p:cNvSpPr/>
          <p:nvPr/>
        </p:nvSpPr>
        <p:spPr>
          <a:xfrm>
            <a:off x="837828" y="2735330"/>
            <a:ext cx="10863274" cy="128181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API Layer</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Business logic, Data validations, Lock Unlock, Sync. Points, Branches, Manipulation logic, data flow logic, processing logic - RICEF</a:t>
            </a:r>
            <a:endParaRPr/>
          </a:p>
        </p:txBody>
      </p:sp>
      <p:sp>
        <p:nvSpPr>
          <p:cNvPr id="1169" name="Google Shape;1169;p45"/>
          <p:cNvSpPr/>
          <p:nvPr/>
        </p:nvSpPr>
        <p:spPr>
          <a:xfrm>
            <a:off x="837828" y="1799226"/>
            <a:ext cx="10863274" cy="83176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Service layer (expose data over HTTP/HTTPS protocol) – OData Services (V2, V4)</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SEGW, SADL, @OData, Serv. Definition and Binding</a:t>
            </a:r>
            <a:endParaRPr/>
          </a:p>
        </p:txBody>
      </p:sp>
      <p:sp>
        <p:nvSpPr>
          <p:cNvPr id="1170" name="Google Shape;1170;p45"/>
          <p:cNvSpPr/>
          <p:nvPr/>
        </p:nvSpPr>
        <p:spPr>
          <a:xfrm>
            <a:off x="837828" y="714536"/>
            <a:ext cx="4968552"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Application UI (Fiori Apps)</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Transactional | Analytical | Factsheet</a:t>
            </a:r>
            <a:endParaRPr/>
          </a:p>
        </p:txBody>
      </p:sp>
      <p:sp>
        <p:nvSpPr>
          <p:cNvPr id="1171" name="Google Shape;1171;p45"/>
          <p:cNvSpPr/>
          <p:nvPr/>
        </p:nvSpPr>
        <p:spPr>
          <a:xfrm>
            <a:off x="5878388" y="710866"/>
            <a:ext cx="3312368"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Analytical Tools</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Excel | SAC | Other..</a:t>
            </a:r>
            <a:endParaRPr/>
          </a:p>
        </p:txBody>
      </p:sp>
      <p:sp>
        <p:nvSpPr>
          <p:cNvPr id="1172" name="Google Shape;1172;p45"/>
          <p:cNvSpPr/>
          <p:nvPr/>
        </p:nvSpPr>
        <p:spPr>
          <a:xfrm>
            <a:off x="9335699" y="700015"/>
            <a:ext cx="2387066"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Third Party</a:t>
            </a:r>
            <a:endParaRPr/>
          </a:p>
          <a:p>
            <a:pPr marL="0" marR="0" lvl="0" indent="0" algn="ctr" rtl="0">
              <a:spcBef>
                <a:spcPts val="0"/>
              </a:spcBef>
              <a:spcAft>
                <a:spcPts val="0"/>
              </a:spcAft>
              <a:buNone/>
            </a:pPr>
            <a:r>
              <a:rPr lang="en-US" sz="2400">
                <a:solidFill>
                  <a:schemeClr val="lt1"/>
                </a:solidFill>
                <a:latin typeface="Calibri"/>
                <a:ea typeface="Calibri"/>
                <a:cs typeface="Calibri"/>
                <a:sym typeface="Calibri"/>
              </a:rPr>
              <a:t>Your own ABAP code</a:t>
            </a:r>
            <a:endParaRPr/>
          </a:p>
        </p:txBody>
      </p:sp>
      <p:sp>
        <p:nvSpPr>
          <p:cNvPr id="1173" name="Google Shape;1173;p45"/>
          <p:cNvSpPr/>
          <p:nvPr/>
        </p:nvSpPr>
        <p:spPr>
          <a:xfrm>
            <a:off x="45740" y="1157078"/>
            <a:ext cx="792088" cy="5229624"/>
          </a:xfrm>
          <a:prstGeom prst="up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46"/>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RAP – The Big picture</a:t>
            </a:r>
            <a:endParaRPr dirty="0">
              <a:solidFill>
                <a:srgbClr val="FFC000"/>
              </a:solidFill>
              <a:latin typeface="Cooper Black" panose="0208090404030B020404" pitchFamily="18" charset="0"/>
            </a:endParaRPr>
          </a:p>
        </p:txBody>
      </p:sp>
      <p:pic>
        <p:nvPicPr>
          <p:cNvPr id="1179" name="Google Shape;1179;p46"/>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81" name="Google Shape;1181;p46"/>
          <p:cNvPicPr preferRelativeResize="0"/>
          <p:nvPr/>
        </p:nvPicPr>
        <p:blipFill rotWithShape="1">
          <a:blip r:embed="rId4">
            <a:alphaModFix/>
          </a:blip>
          <a:srcRect/>
          <a:stretch/>
        </p:blipFill>
        <p:spPr>
          <a:xfrm>
            <a:off x="633319" y="1020497"/>
            <a:ext cx="10644834" cy="5419663"/>
          </a:xfrm>
          <a:prstGeom prst="rect">
            <a:avLst/>
          </a:prstGeom>
          <a:noFill/>
          <a:ln>
            <a:noFill/>
          </a:ln>
        </p:spPr>
      </p:pic>
      <p:sp>
        <p:nvSpPr>
          <p:cNvPr id="1182" name="Google Shape;1182;p46"/>
          <p:cNvSpPr/>
          <p:nvPr/>
        </p:nvSpPr>
        <p:spPr>
          <a:xfrm rot="-5400000">
            <a:off x="1350009" y="2774212"/>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183" name="Google Shape;1183;p46"/>
          <p:cNvSpPr/>
          <p:nvPr/>
        </p:nvSpPr>
        <p:spPr>
          <a:xfrm rot="-5400000">
            <a:off x="1350008" y="5005878"/>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pic>
        <p:nvPicPr>
          <p:cNvPr id="1184" name="Google Shape;1184;p46" descr="Want Clipart Consumer Market - Consumer Vs Industrial Marketing, HD Png  Download , Transparent Png Image - PNGitem"/>
          <p:cNvPicPr preferRelativeResize="0"/>
          <p:nvPr/>
        </p:nvPicPr>
        <p:blipFill rotWithShape="1">
          <a:blip r:embed="rId5">
            <a:alphaModFix/>
          </a:blip>
          <a:srcRect/>
          <a:stretch/>
        </p:blipFill>
        <p:spPr>
          <a:xfrm>
            <a:off x="6814305" y="76799"/>
            <a:ext cx="2735591" cy="943697"/>
          </a:xfrm>
          <a:prstGeom prst="rect">
            <a:avLst/>
          </a:prstGeom>
          <a:noFill/>
          <a:ln>
            <a:noFill/>
          </a:ln>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8"/>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What is a Business Object</a:t>
            </a:r>
            <a:endParaRPr dirty="0">
              <a:solidFill>
                <a:srgbClr val="FFC000"/>
              </a:solidFill>
              <a:latin typeface="Cooper Black" panose="0208090404030B020404" pitchFamily="18" charset="0"/>
            </a:endParaRPr>
          </a:p>
        </p:txBody>
      </p:sp>
      <p:pic>
        <p:nvPicPr>
          <p:cNvPr id="1195" name="Google Shape;1195;p48"/>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97" name="Google Shape;1197;p48"/>
          <p:cNvPicPr preferRelativeResize="0"/>
          <p:nvPr/>
        </p:nvPicPr>
        <p:blipFill rotWithShape="1">
          <a:blip r:embed="rId4">
            <a:alphaModFix/>
          </a:blip>
          <a:srcRect/>
          <a:stretch/>
        </p:blipFill>
        <p:spPr>
          <a:xfrm>
            <a:off x="983176" y="1077355"/>
            <a:ext cx="9622388" cy="5394023"/>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0"/>
          <p:cNvSpPr txBox="1">
            <a:spLocks noGrp="1"/>
          </p:cNvSpPr>
          <p:nvPr>
            <p:ph type="title"/>
          </p:nvPr>
        </p:nvSpPr>
        <p:spPr>
          <a:xfrm>
            <a:off x="263285" y="188368"/>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Types of Implementation (Scenario) </a:t>
            </a:r>
            <a:endParaRPr dirty="0">
              <a:solidFill>
                <a:srgbClr val="FFC000"/>
              </a:solidFill>
              <a:latin typeface="Cooper Black" panose="0208090404030B020404" pitchFamily="18" charset="0"/>
            </a:endParaRPr>
          </a:p>
        </p:txBody>
      </p:sp>
      <p:pic>
        <p:nvPicPr>
          <p:cNvPr id="1207" name="Google Shape;1207;p50"/>
          <p:cNvPicPr preferRelativeResize="0"/>
          <p:nvPr/>
        </p:nvPicPr>
        <p:blipFill rotWithShape="1">
          <a:blip r:embed="rId3">
            <a:alphaModFix/>
          </a:blip>
          <a:srcRect/>
          <a:stretch/>
        </p:blipFill>
        <p:spPr>
          <a:xfrm>
            <a:off x="11379302" y="57696"/>
            <a:ext cx="716512" cy="707702"/>
          </a:xfrm>
          <a:prstGeom prst="rect">
            <a:avLst/>
          </a:prstGeom>
          <a:noFill/>
          <a:ln>
            <a:noFill/>
          </a:ln>
        </p:spPr>
      </p:pic>
      <p:sp>
        <p:nvSpPr>
          <p:cNvPr id="1209" name="Google Shape;1209;p50"/>
          <p:cNvSpPr/>
          <p:nvPr/>
        </p:nvSpPr>
        <p:spPr>
          <a:xfrm>
            <a:off x="5530898" y="1499784"/>
            <a:ext cx="4474962" cy="2348755"/>
          </a:xfrm>
          <a:custGeom>
            <a:avLst/>
            <a:gdLst/>
            <a:ahLst/>
            <a:cxnLst/>
            <a:rect l="l" t="t" r="r" b="b"/>
            <a:pathLst>
              <a:path w="2614" h="1372" extrusionOk="0">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a:gsLst>
              <a:gs pos="0">
                <a:schemeClr val="accent5"/>
              </a:gs>
              <a:gs pos="100000">
                <a:schemeClr val="accent6"/>
              </a:gs>
            </a:gsLst>
            <a:lin ang="1080000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0" name="Google Shape;1210;p50"/>
          <p:cNvSpPr txBox="1"/>
          <p:nvPr/>
        </p:nvSpPr>
        <p:spPr>
          <a:xfrm>
            <a:off x="656737" y="1124429"/>
            <a:ext cx="2946688" cy="400110"/>
          </a:xfrm>
          <a:prstGeom prst="rect">
            <a:avLst/>
          </a:prstGeom>
          <a:noFill/>
          <a:ln>
            <a:noFill/>
          </a:ln>
        </p:spPr>
        <p:txBody>
          <a:bodyPr spcFirstLastPara="1" wrap="square" lIns="0" tIns="45700" rIns="0" bIns="45700" anchor="ctr" anchorCtr="0">
            <a:spAutoFit/>
          </a:bodyPr>
          <a:lstStyle/>
          <a:p>
            <a:pPr marL="0" marR="0" lvl="0" indent="0" algn="just" rtl="0">
              <a:spcBef>
                <a:spcPts val="0"/>
              </a:spcBef>
              <a:spcAft>
                <a:spcPts val="0"/>
              </a:spcAft>
              <a:buNone/>
            </a:pPr>
            <a:r>
              <a:rPr lang="en-US" sz="2000" b="1">
                <a:solidFill>
                  <a:schemeClr val="dk1"/>
                </a:solidFill>
                <a:latin typeface="Calibri"/>
                <a:ea typeface="Calibri"/>
                <a:cs typeface="Calibri"/>
                <a:sym typeface="Calibri"/>
              </a:rPr>
              <a:t>Brownfield Implementation</a:t>
            </a:r>
            <a:endParaRPr/>
          </a:p>
        </p:txBody>
      </p:sp>
      <p:sp>
        <p:nvSpPr>
          <p:cNvPr id="1211" name="Google Shape;1211;p50"/>
          <p:cNvSpPr/>
          <p:nvPr/>
        </p:nvSpPr>
        <p:spPr>
          <a:xfrm>
            <a:off x="656737" y="1535836"/>
            <a:ext cx="4265446" cy="2062103"/>
          </a:xfrm>
          <a:prstGeom prst="rect">
            <a:avLst/>
          </a:prstGeom>
          <a:noFill/>
          <a:ln>
            <a:noFill/>
          </a:ln>
        </p:spPr>
        <p:txBody>
          <a:bodyPr spcFirstLastPara="1" wrap="square" lIns="0" tIns="45700" rIns="0" bIns="45700" anchor="t" anchorCtr="0">
            <a:spAutoFit/>
          </a:bodyPr>
          <a:lstStyle/>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Is used when we want to create a transactional application which can insert, update, delete data from the system by writing your own logic</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already have Business logic with you and you want to use that business logic to perform transactional capability</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are own your own to manage your implementation.</a:t>
            </a:r>
            <a:endParaRPr sz="1600">
              <a:solidFill>
                <a:schemeClr val="dk1"/>
              </a:solidFill>
              <a:latin typeface="Calibri"/>
              <a:ea typeface="Calibri"/>
              <a:cs typeface="Calibri"/>
              <a:sym typeface="Calibri"/>
            </a:endParaRPr>
          </a:p>
        </p:txBody>
      </p:sp>
      <p:sp>
        <p:nvSpPr>
          <p:cNvPr id="1212" name="Google Shape;1212;p50"/>
          <p:cNvSpPr txBox="1"/>
          <p:nvPr/>
        </p:nvSpPr>
        <p:spPr>
          <a:xfrm>
            <a:off x="7575407" y="3848916"/>
            <a:ext cx="2910350" cy="400110"/>
          </a:xfrm>
          <a:prstGeom prst="rect">
            <a:avLst/>
          </a:prstGeom>
          <a:noFill/>
          <a:ln>
            <a:noFill/>
          </a:ln>
        </p:spPr>
        <p:txBody>
          <a:bodyPr spcFirstLastPara="1" wrap="square" lIns="0" tIns="45700" rIns="0" bIns="45700" anchor="ctr"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Greenfield Implementation</a:t>
            </a:r>
            <a:endParaRPr/>
          </a:p>
        </p:txBody>
      </p:sp>
      <p:sp>
        <p:nvSpPr>
          <p:cNvPr id="1213" name="Google Shape;1213;p50"/>
          <p:cNvSpPr/>
          <p:nvPr/>
        </p:nvSpPr>
        <p:spPr>
          <a:xfrm>
            <a:off x="7516430" y="4255777"/>
            <a:ext cx="4234682" cy="1815882"/>
          </a:xfrm>
          <a:prstGeom prst="rect">
            <a:avLst/>
          </a:prstGeom>
          <a:noFill/>
          <a:ln>
            <a:noFill/>
          </a:ln>
        </p:spPr>
        <p:txBody>
          <a:bodyPr spcFirstLastPara="1" wrap="square" lIns="0" tIns="45700" rIns="0" bIns="45700" anchor="t" anchorCtr="0">
            <a:spAutoFit/>
          </a:bodyPr>
          <a:lstStyle/>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Is used when we want to create a transactional application which can insert, update, delete data from the system by using the framework provided implementation</a:t>
            </a:r>
            <a:endParaRPr/>
          </a:p>
          <a:p>
            <a:pPr marL="342814" marR="0" lvl="0" indent="-342814" algn="just" rtl="0">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You do not have Business logic with you and you want system to create business logic for you automatically.</a:t>
            </a:r>
            <a:endParaRPr sz="1600">
              <a:solidFill>
                <a:schemeClr val="dk1"/>
              </a:solidFill>
              <a:latin typeface="Calibri"/>
              <a:ea typeface="Calibri"/>
              <a:cs typeface="Calibri"/>
              <a:sym typeface="Calibri"/>
            </a:endParaRPr>
          </a:p>
        </p:txBody>
      </p:sp>
      <p:sp>
        <p:nvSpPr>
          <p:cNvPr id="1214" name="Google Shape;1214;p50"/>
          <p:cNvSpPr txBox="1"/>
          <p:nvPr/>
        </p:nvSpPr>
        <p:spPr>
          <a:xfrm>
            <a:off x="5856521" y="1775322"/>
            <a:ext cx="3484087" cy="461537"/>
          </a:xfrm>
          <a:prstGeom prst="rect">
            <a:avLst/>
          </a:prstGeom>
          <a:noFill/>
          <a:ln>
            <a:noFill/>
          </a:ln>
        </p:spPr>
        <p:txBody>
          <a:bodyPr spcFirstLastPara="1" wrap="square" lIns="0" tIns="45700" rIns="0" bIns="45700" anchor="ctr" anchorCtr="0">
            <a:spAutoFit/>
          </a:bodyPr>
          <a:lstStyle/>
          <a:p>
            <a:pPr marL="0" marR="0" lvl="0" indent="0" algn="ctr" rtl="0">
              <a:spcBef>
                <a:spcPts val="0"/>
              </a:spcBef>
              <a:spcAft>
                <a:spcPts val="0"/>
              </a:spcAft>
              <a:buNone/>
            </a:pPr>
            <a:r>
              <a:rPr lang="en-US" sz="2399" b="1">
                <a:solidFill>
                  <a:schemeClr val="lt1"/>
                </a:solidFill>
                <a:latin typeface="Open Sans"/>
                <a:ea typeface="Open Sans"/>
                <a:cs typeface="Open Sans"/>
                <a:sym typeface="Open Sans"/>
              </a:rPr>
              <a:t>02. Managed Scenario</a:t>
            </a:r>
            <a:endParaRPr/>
          </a:p>
        </p:txBody>
      </p:sp>
      <p:sp>
        <p:nvSpPr>
          <p:cNvPr id="1215" name="Google Shape;1215;p50"/>
          <p:cNvSpPr/>
          <p:nvPr/>
        </p:nvSpPr>
        <p:spPr>
          <a:xfrm>
            <a:off x="8986379" y="2883579"/>
            <a:ext cx="410768" cy="360134"/>
          </a:xfrm>
          <a:custGeom>
            <a:avLst/>
            <a:gdLst/>
            <a:ahLst/>
            <a:cxnLst/>
            <a:rect l="l" t="t" r="r" b="b"/>
            <a:pathLst>
              <a:path w="1536" h="1350" extrusionOk="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6" name="Google Shape;1216;p50"/>
          <p:cNvSpPr/>
          <p:nvPr/>
        </p:nvSpPr>
        <p:spPr>
          <a:xfrm>
            <a:off x="2076240" y="3293876"/>
            <a:ext cx="4483523" cy="2384707"/>
          </a:xfrm>
          <a:custGeom>
            <a:avLst/>
            <a:gdLst/>
            <a:ahLst/>
            <a:cxnLst/>
            <a:rect l="l" t="t" r="r" b="b"/>
            <a:pathLst>
              <a:path w="2619" h="1393" extrusionOk="0">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a:gsLst>
              <a:gs pos="0">
                <a:schemeClr val="accent3"/>
              </a:gs>
              <a:gs pos="76000">
                <a:schemeClr val="accent4"/>
              </a:gs>
              <a:gs pos="100000">
                <a:schemeClr val="accent4"/>
              </a:gs>
            </a:gsLst>
            <a:lin ang="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17" name="Google Shape;1217;p50"/>
          <p:cNvSpPr txBox="1"/>
          <p:nvPr/>
        </p:nvSpPr>
        <p:spPr>
          <a:xfrm>
            <a:off x="2744933" y="4724221"/>
            <a:ext cx="3484087" cy="830740"/>
          </a:xfrm>
          <a:prstGeom prst="rect">
            <a:avLst/>
          </a:prstGeom>
          <a:noFill/>
          <a:ln>
            <a:noFill/>
          </a:ln>
        </p:spPr>
        <p:txBody>
          <a:bodyPr spcFirstLastPara="1" wrap="square" lIns="0" tIns="45700" rIns="0" bIns="45700" anchor="ctr" anchorCtr="0">
            <a:spAutoFit/>
          </a:bodyPr>
          <a:lstStyle/>
          <a:p>
            <a:pPr marL="0" marR="0" lvl="0" indent="0" algn="ctr" rtl="0">
              <a:spcBef>
                <a:spcPts val="0"/>
              </a:spcBef>
              <a:spcAft>
                <a:spcPts val="0"/>
              </a:spcAft>
              <a:buNone/>
            </a:pPr>
            <a:r>
              <a:rPr lang="en-US" sz="2399" b="1">
                <a:solidFill>
                  <a:schemeClr val="lt1"/>
                </a:solidFill>
                <a:latin typeface="Open Sans"/>
                <a:ea typeface="Open Sans"/>
                <a:cs typeface="Open Sans"/>
                <a:sym typeface="Open Sans"/>
              </a:rPr>
              <a:t>01. Un-Managed Scenario</a:t>
            </a:r>
            <a:endParaRPr/>
          </a:p>
        </p:txBody>
      </p:sp>
      <p:grpSp>
        <p:nvGrpSpPr>
          <p:cNvPr id="1218" name="Google Shape;1218;p50"/>
          <p:cNvGrpSpPr/>
          <p:nvPr/>
        </p:nvGrpSpPr>
        <p:grpSpPr>
          <a:xfrm>
            <a:off x="2640029" y="3909061"/>
            <a:ext cx="470524" cy="527087"/>
            <a:chOff x="120651" y="2266950"/>
            <a:chExt cx="2944813" cy="3298825"/>
          </a:xfrm>
        </p:grpSpPr>
        <p:sp>
          <p:nvSpPr>
            <p:cNvPr id="1219" name="Google Shape;1219;p50"/>
            <p:cNvSpPr/>
            <p:nvPr/>
          </p:nvSpPr>
          <p:spPr>
            <a:xfrm>
              <a:off x="1219201" y="3508375"/>
              <a:ext cx="747713" cy="1436688"/>
            </a:xfrm>
            <a:custGeom>
              <a:avLst/>
              <a:gdLst/>
              <a:ahLst/>
              <a:cxnLst/>
              <a:rect l="l" t="t" r="r" b="b"/>
              <a:pathLst>
                <a:path w="347" h="669" extrusionOk="0">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sp>
          <p:nvSpPr>
            <p:cNvPr id="1220" name="Google Shape;1220;p50"/>
            <p:cNvSpPr/>
            <p:nvPr/>
          </p:nvSpPr>
          <p:spPr>
            <a:xfrm>
              <a:off x="120651" y="2266950"/>
              <a:ext cx="2944813" cy="3298825"/>
            </a:xfrm>
            <a:custGeom>
              <a:avLst/>
              <a:gdLst/>
              <a:ahLst/>
              <a:cxnLst/>
              <a:rect l="l" t="t" r="r" b="b"/>
              <a:pathLst>
                <a:path w="1367" h="1536" extrusionOk="0">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solidFill>
              <a:schemeClr val="lt1"/>
            </a:solidFill>
            <a:ln>
              <a:noFill/>
            </a:ln>
          </p:spPr>
          <p:txBody>
            <a:bodyPr spcFirstLastPara="1" wrap="square" lIns="91400" tIns="45700" rIns="91400" bIns="45700" anchor="t" anchorCtr="0">
              <a:noAutofit/>
            </a:bodyPr>
            <a:lstStyle/>
            <a:p>
              <a:pPr marL="0" marR="0" lvl="0" indent="0" algn="l" rtl="0">
                <a:spcBef>
                  <a:spcPts val="0"/>
                </a:spcBef>
                <a:spcAft>
                  <a:spcPts val="0"/>
                </a:spcAft>
                <a:buNone/>
              </a:pPr>
              <a:endParaRPr sz="2399">
                <a:solidFill>
                  <a:schemeClr val="lt1"/>
                </a:solidFill>
                <a:latin typeface="Calibri"/>
                <a:ea typeface="Calibri"/>
                <a:cs typeface="Calibri"/>
                <a:sym typeface="Calibri"/>
              </a:endParaRPr>
            </a:p>
          </p:txBody>
        </p:sp>
      </p:grpSp>
      <p:sp>
        <p:nvSpPr>
          <p:cNvPr id="1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1"/>
          <p:cNvSpPr txBox="1">
            <a:spLocks noGrp="1"/>
          </p:cNvSpPr>
          <p:nvPr>
            <p:ph type="title"/>
          </p:nvPr>
        </p:nvSpPr>
        <p:spPr>
          <a:xfrm>
            <a:off x="391076" y="162752"/>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BO Runtime Implementation Types</a:t>
            </a:r>
            <a:endParaRPr dirty="0">
              <a:solidFill>
                <a:srgbClr val="FFC000"/>
              </a:solidFill>
              <a:latin typeface="Cooper Black" panose="0208090404030B020404" pitchFamily="18" charset="0"/>
            </a:endParaRPr>
          </a:p>
        </p:txBody>
      </p:sp>
      <p:pic>
        <p:nvPicPr>
          <p:cNvPr id="1226" name="Google Shape;1226;p51"/>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228" name="Google Shape;1228;p51"/>
          <p:cNvPicPr preferRelativeResize="0"/>
          <p:nvPr/>
        </p:nvPicPr>
        <p:blipFill rotWithShape="1">
          <a:blip r:embed="rId4">
            <a:alphaModFix/>
          </a:blip>
          <a:srcRect/>
          <a:stretch/>
        </p:blipFill>
        <p:spPr>
          <a:xfrm>
            <a:off x="616585" y="1325166"/>
            <a:ext cx="10955657" cy="4586444"/>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pic>
        <p:nvPicPr>
          <p:cNvPr id="1233" name="Google Shape;1233;p52" descr="File:Solid white.svg - Wikimedia Commons"/>
          <p:cNvPicPr preferRelativeResize="0"/>
          <p:nvPr/>
        </p:nvPicPr>
        <p:blipFill rotWithShape="1">
          <a:blip r:embed="rId3">
            <a:alphaModFix/>
          </a:blip>
          <a:srcRect/>
          <a:stretch/>
        </p:blipFill>
        <p:spPr>
          <a:xfrm rot="5400000">
            <a:off x="2652617" y="-2677513"/>
            <a:ext cx="6883591" cy="12185650"/>
          </a:xfrm>
          <a:prstGeom prst="rect">
            <a:avLst/>
          </a:prstGeom>
          <a:noFill/>
          <a:ln>
            <a:noFill/>
          </a:ln>
        </p:spPr>
      </p:pic>
      <p:sp>
        <p:nvSpPr>
          <p:cNvPr id="1234" name="Google Shape;1234;p52"/>
          <p:cNvSpPr txBox="1">
            <a:spLocks noGrp="1"/>
          </p:cNvSpPr>
          <p:nvPr>
            <p:ph type="title"/>
          </p:nvPr>
        </p:nvSpPr>
        <p:spPr>
          <a:xfrm>
            <a:off x="610870" y="202880"/>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Explanation of Flight Data Model</a:t>
            </a:r>
            <a:endParaRPr dirty="0">
              <a:solidFill>
                <a:srgbClr val="FFC000"/>
              </a:solidFill>
              <a:latin typeface="Cooper Black" panose="0208090404030B020404" pitchFamily="18" charset="0"/>
            </a:endParaRPr>
          </a:p>
        </p:txBody>
      </p:sp>
      <p:pic>
        <p:nvPicPr>
          <p:cNvPr id="1235" name="Google Shape;1235;p52"/>
          <p:cNvPicPr preferRelativeResize="0"/>
          <p:nvPr/>
        </p:nvPicPr>
        <p:blipFill rotWithShape="1">
          <a:blip r:embed="rId4">
            <a:alphaModFix/>
          </a:blip>
          <a:srcRect/>
          <a:stretch/>
        </p:blipFill>
        <p:spPr>
          <a:xfrm>
            <a:off x="11379302" y="57696"/>
            <a:ext cx="716512" cy="707702"/>
          </a:xfrm>
          <a:prstGeom prst="rect">
            <a:avLst/>
          </a:prstGeom>
          <a:noFill/>
          <a:ln>
            <a:noFill/>
          </a:ln>
        </p:spPr>
      </p:pic>
      <p:pic>
        <p:nvPicPr>
          <p:cNvPr id="1237" name="Google Shape;1237;p52"/>
          <p:cNvPicPr preferRelativeResize="0"/>
          <p:nvPr/>
        </p:nvPicPr>
        <p:blipFill rotWithShape="1">
          <a:blip r:embed="rId5">
            <a:alphaModFix/>
          </a:blip>
          <a:srcRect/>
          <a:stretch/>
        </p:blipFill>
        <p:spPr>
          <a:xfrm>
            <a:off x="619151" y="1053355"/>
            <a:ext cx="11162414" cy="4384558"/>
          </a:xfrm>
          <a:prstGeom prst="rect">
            <a:avLst/>
          </a:prstGeom>
          <a:noFill/>
          <a:ln>
            <a:noFill/>
          </a:ln>
        </p:spPr>
      </p:pic>
      <p:sp>
        <p:nvSpPr>
          <p:cNvPr id="1238" name="Google Shape;1238;p52"/>
          <p:cNvSpPr/>
          <p:nvPr/>
        </p:nvSpPr>
        <p:spPr>
          <a:xfrm>
            <a:off x="610870" y="5466179"/>
            <a:ext cx="107684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Data is not found in these Table’s please execute Data Generator Class “/dmo/cl_flight_data_generator”</a:t>
            </a:r>
            <a:endParaRPr/>
          </a:p>
        </p:txBody>
      </p:sp>
      <p:sp>
        <p:nvSpPr>
          <p:cNvPr id="1239" name="Google Shape;1239;p52"/>
          <p:cNvSpPr txBox="1"/>
          <p:nvPr/>
        </p:nvSpPr>
        <p:spPr>
          <a:xfrm>
            <a:off x="2205980" y="3114829"/>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240" name="Google Shape;1240;p52"/>
          <p:cNvSpPr txBox="1"/>
          <p:nvPr/>
        </p:nvSpPr>
        <p:spPr>
          <a:xfrm>
            <a:off x="5571074" y="1772816"/>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241" name="Google Shape;1241;p52"/>
          <p:cNvSpPr txBox="1"/>
          <p:nvPr/>
        </p:nvSpPr>
        <p:spPr>
          <a:xfrm>
            <a:off x="5518348" y="3114829"/>
            <a:ext cx="42401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lt1"/>
                </a:solidFill>
                <a:latin typeface="Calibri"/>
                <a:ea typeface="Calibri"/>
                <a:cs typeface="Calibri"/>
                <a:sym typeface="Calibri"/>
              </a:rPr>
              <a:t>_M</a:t>
            </a:r>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7" name="Google Shape;1247;p5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RAP implementation addresses use cases where all the essential parts of the applications are to be developed from scratch. However, these new applications can highly benefit from out-of-box support for transactional processing. Standard operations like create, update, delete must only be specified in the behavior definition to obtain a ready-to-run business object. The provisioning of transaction buffer is also done automatically for us by the framework. The interaction phase and save sequence are also implemented generically. The application developer can focus on business part of app like adding custom validation, actions, determinations. The RAP transaction engine manages the life cycle of our Business object and covers all the aspects of our app development.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 managed implementation type is aimed for building new applications from scratch without having any prior coding exist.  The standard functionality that given in managed business objects is easily retrieved. The business logic implemented using predefined implementation methods that are integrated during the runtime in the interaction phase and save sequence. </a:t>
            </a:r>
            <a:endParaRPr sz="1800">
              <a:solidFill>
                <a:schemeClr val="dk1"/>
              </a:solidFill>
              <a:latin typeface="Calibri"/>
              <a:ea typeface="Calibri"/>
              <a:cs typeface="Calibri"/>
              <a:sym typeface="Calibri"/>
            </a:endParaRPr>
          </a:p>
        </p:txBody>
      </p:sp>
      <p:sp>
        <p:nvSpPr>
          <p:cNvPr id="1248" name="Google Shape;1248;p5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Managed RAP implementation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use case</a:t>
            </a:r>
            <a:endParaRPr sz="3599" dirty="0">
              <a:solidFill>
                <a:srgbClr val="FFC000"/>
              </a:solidFill>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MakeMyTrip.com- processor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Processor needs to create, update, delete a travel request through agency including all bookings and supplements</a:t>
            </a:r>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Approval App</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The manager would review the travel requests created by processor, can only change the booking fees and approve or reject the travel request</a:t>
            </a:r>
            <a:endParaRPr/>
          </a:p>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sz="1800">
              <a:solidFill>
                <a:schemeClr val="dk1"/>
              </a:solidFill>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Understanding projection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9" name="Google Shape;1279;p56"/>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From structural point of view, a business object consists of a tree of entities (cds) that are linked in compositions. Every entity in this composition tree is an element that is modeled with CDS view entities. For our demo travel scenario we will implement 3 level composition tree.</a:t>
            </a:r>
            <a:endParaRPr sz="1800">
              <a:solidFill>
                <a:schemeClr val="dk1"/>
              </a:solidFill>
              <a:latin typeface="Calibri"/>
              <a:ea typeface="Calibri"/>
              <a:cs typeface="Calibri"/>
              <a:sym typeface="Calibri"/>
            </a:endParaRPr>
          </a:p>
        </p:txBody>
      </p:sp>
      <p:sp>
        <p:nvSpPr>
          <p:cNvPr id="1280" name="Google Shape;1280;p5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Business Object Definition</a:t>
            </a:r>
            <a:endParaRPr sz="3599" dirty="0">
              <a:solidFill>
                <a:srgbClr val="FFC000"/>
              </a:solidFill>
              <a:latin typeface="Cooper Black" panose="0208090404030B020404" pitchFamily="18" charset="0"/>
              <a:ea typeface="Corben"/>
              <a:cs typeface="Corben"/>
              <a:sym typeface="Corben"/>
            </a:endParaRPr>
          </a:p>
        </p:txBody>
      </p:sp>
      <p:sp>
        <p:nvSpPr>
          <p:cNvPr id="1283" name="Google Shape;1283;p56"/>
          <p:cNvSpPr/>
          <p:nvPr/>
        </p:nvSpPr>
        <p:spPr>
          <a:xfrm>
            <a:off x="3430116" y="2132856"/>
            <a:ext cx="2232248"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/dmo/travel_m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(root entity)</a:t>
            </a:r>
            <a:endParaRPr/>
          </a:p>
        </p:txBody>
      </p:sp>
      <p:sp>
        <p:nvSpPr>
          <p:cNvPr id="1284" name="Google Shape;1284;p56"/>
          <p:cNvSpPr/>
          <p:nvPr/>
        </p:nvSpPr>
        <p:spPr>
          <a:xfrm>
            <a:off x="6118928" y="3429000"/>
            <a:ext cx="292781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(child entity)</a:t>
            </a:r>
            <a:endParaRPr/>
          </a:p>
        </p:txBody>
      </p:sp>
      <p:sp>
        <p:nvSpPr>
          <p:cNvPr id="1285" name="Google Shape;1285;p56"/>
          <p:cNvSpPr/>
          <p:nvPr/>
        </p:nvSpPr>
        <p:spPr>
          <a:xfrm>
            <a:off x="8542684" y="4794633"/>
            <a:ext cx="3287851" cy="92333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/dmo/bookingsuppl_m</a:t>
            </a:r>
            <a:endParaRPr sz="2400">
              <a:solidFill>
                <a:schemeClr val="lt1"/>
              </a:solidFill>
              <a:latin typeface="Calibri"/>
              <a:ea typeface="Calibri"/>
              <a:cs typeface="Calibri"/>
              <a:sym typeface="Calibri"/>
            </a:endParaRPr>
          </a:p>
          <a:p>
            <a:pPr marL="0" marR="0" lvl="0" indent="0" algn="ctr" rtl="0">
              <a:spcBef>
                <a:spcPts val="0"/>
              </a:spcBef>
              <a:spcAft>
                <a:spcPts val="0"/>
              </a:spcAft>
              <a:buNone/>
            </a:pPr>
            <a:r>
              <a:rPr lang="en-US" sz="1600">
                <a:solidFill>
                  <a:schemeClr val="lt1"/>
                </a:solidFill>
                <a:latin typeface="Calibri"/>
                <a:ea typeface="Calibri"/>
                <a:cs typeface="Calibri"/>
                <a:sym typeface="Calibri"/>
              </a:rPr>
              <a:t>(child entity)</a:t>
            </a:r>
            <a:endParaRPr/>
          </a:p>
        </p:txBody>
      </p:sp>
      <p:cxnSp>
        <p:nvCxnSpPr>
          <p:cNvPr id="1286" name="Google Shape;1286;p56"/>
          <p:cNvCxnSpPr>
            <a:stCxn id="1287" idx="3"/>
            <a:endCxn id="1284" idx="0"/>
          </p:cNvCxnSpPr>
          <p:nvPr/>
        </p:nvCxnSpPr>
        <p:spPr>
          <a:xfrm>
            <a:off x="6022404" y="2618837"/>
            <a:ext cx="1560300" cy="810300"/>
          </a:xfrm>
          <a:prstGeom prst="bentConnector2">
            <a:avLst/>
          </a:prstGeom>
          <a:noFill/>
          <a:ln w="9525" cap="flat" cmpd="sng">
            <a:solidFill>
              <a:schemeClr val="accent1"/>
            </a:solidFill>
            <a:prstDash val="solid"/>
            <a:miter lim="800000"/>
            <a:headEnd type="none" w="sm" len="sm"/>
            <a:tailEnd type="none" w="sm" len="sm"/>
          </a:ln>
        </p:spPr>
      </p:cxnSp>
      <p:cxnSp>
        <p:nvCxnSpPr>
          <p:cNvPr id="1288" name="Google Shape;1288;p56"/>
          <p:cNvCxnSpPr>
            <a:stCxn id="1284" idx="3"/>
            <a:endCxn id="1285" idx="0"/>
          </p:cNvCxnSpPr>
          <p:nvPr/>
        </p:nvCxnSpPr>
        <p:spPr>
          <a:xfrm>
            <a:off x="9046739" y="3890665"/>
            <a:ext cx="1140000" cy="903900"/>
          </a:xfrm>
          <a:prstGeom prst="bentConnector2">
            <a:avLst/>
          </a:prstGeom>
          <a:noFill/>
          <a:ln w="9525" cap="flat" cmpd="sng">
            <a:solidFill>
              <a:schemeClr val="accent1"/>
            </a:solidFill>
            <a:prstDash val="solid"/>
            <a:miter lim="800000"/>
            <a:headEnd type="none" w="sm" len="sm"/>
            <a:tailEnd type="none" w="sm" len="sm"/>
          </a:ln>
        </p:spPr>
      </p:cxnSp>
      <p:sp>
        <p:nvSpPr>
          <p:cNvPr id="1287" name="Google Shape;1287;p56"/>
          <p:cNvSpPr/>
          <p:nvPr/>
        </p:nvSpPr>
        <p:spPr>
          <a:xfrm>
            <a:off x="5662364" y="2474821"/>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89" name="Google Shape;1289;p56"/>
          <p:cNvSpPr/>
          <p:nvPr/>
        </p:nvSpPr>
        <p:spPr>
          <a:xfrm>
            <a:off x="8974732" y="3746649"/>
            <a:ext cx="360040" cy="288032"/>
          </a:xfrm>
          <a:prstGeom prst="flowChartDecision">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0" name="Google Shape;1290;p56"/>
          <p:cNvSpPr/>
          <p:nvPr/>
        </p:nvSpPr>
        <p:spPr>
          <a:xfrm>
            <a:off x="2926060" y="1852408"/>
            <a:ext cx="9001000" cy="4056636"/>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1" name="Google Shape;1291;p56"/>
          <p:cNvSpPr/>
          <p:nvPr/>
        </p:nvSpPr>
        <p:spPr>
          <a:xfrm>
            <a:off x="2002215" y="3429000"/>
            <a:ext cx="923845" cy="648072"/>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292" name="Google Shape;1292;p56"/>
          <p:cNvSpPr txBox="1"/>
          <p:nvPr/>
        </p:nvSpPr>
        <p:spPr>
          <a:xfrm>
            <a:off x="609540" y="3331150"/>
            <a:ext cx="1777236"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Business Object</a:t>
            </a:r>
            <a:endParaRPr/>
          </a:p>
        </p:txBody>
      </p:sp>
      <p:sp>
        <p:nvSpPr>
          <p:cNvPr id="1293" name="Google Shape;1293;p56"/>
          <p:cNvSpPr txBox="1"/>
          <p:nvPr/>
        </p:nvSpPr>
        <p:spPr>
          <a:xfrm>
            <a:off x="6382444" y="2132856"/>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294" name="Google Shape;1294;p56"/>
          <p:cNvSpPr txBox="1"/>
          <p:nvPr/>
        </p:nvSpPr>
        <p:spPr>
          <a:xfrm>
            <a:off x="9429750" y="3506858"/>
            <a:ext cx="129614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1..N</a:t>
            </a:r>
            <a:endParaRPr/>
          </a:p>
        </p:txBody>
      </p:sp>
      <p:sp>
        <p:nvSpPr>
          <p:cNvPr id="19"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2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4" name="Google Shape;1304;p58"/>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Both are the relation between cds entities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Association – lose coupling between entities, both objects can function independently (created, updated and deleted), it is always a good to have relation.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Composition – tight coupling between entities, both objects must function together, there is a MUST have relationships because they cannot work independently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5" name="Google Shape;1305;p5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Association v/s Composition</a:t>
            </a:r>
            <a:endParaRPr sz="3599" dirty="0">
              <a:solidFill>
                <a:srgbClr val="FFC000"/>
              </a:solidFill>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3</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46" name="Group 45">
            <a:extLst>
              <a:ext uri="{FF2B5EF4-FFF2-40B4-BE49-F238E27FC236}">
                <a16:creationId xmlns:a16="http://schemas.microsoft.com/office/drawing/2014/main" id="{B3155E1E-EB45-42B6-B07E-C23358DA10AA}"/>
              </a:ext>
            </a:extLst>
          </p:cNvPr>
          <p:cNvGrpSpPr/>
          <p:nvPr/>
        </p:nvGrpSpPr>
        <p:grpSpPr>
          <a:xfrm>
            <a:off x="7255772" y="1076224"/>
            <a:ext cx="2597506" cy="898390"/>
            <a:chOff x="7185683" y="1017588"/>
            <a:chExt cx="2597506" cy="898390"/>
          </a:xfrm>
        </p:grpSpPr>
        <p:sp>
          <p:nvSpPr>
            <p:cNvPr id="40" name="Rectangle 39">
              <a:extLst>
                <a:ext uri="{FF2B5EF4-FFF2-40B4-BE49-F238E27FC236}">
                  <a16:creationId xmlns:a16="http://schemas.microsoft.com/office/drawing/2014/main" id="{1DFA8C6F-CF3A-4578-B613-2250B6DE52AE}"/>
                </a:ext>
              </a:extLst>
            </p:cNvPr>
            <p:cNvSpPr/>
            <p:nvPr/>
          </p:nvSpPr>
          <p:spPr>
            <a:xfrm>
              <a:off x="7185683" y="1392758"/>
              <a:ext cx="2597506"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ABAP Managed Data procedures</a:t>
              </a:r>
            </a:p>
          </p:txBody>
        </p:sp>
        <p:sp>
          <p:nvSpPr>
            <p:cNvPr id="45" name="Rectangle 44">
              <a:extLst>
                <a:ext uri="{FF2B5EF4-FFF2-40B4-BE49-F238E27FC236}">
                  <a16:creationId xmlns:a16="http://schemas.microsoft.com/office/drawing/2014/main" id="{8D598D36-C5FC-4900-B880-D9AEBB01296E}"/>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AMDP</a:t>
              </a:r>
            </a:p>
          </p:txBody>
        </p:sp>
      </p:grpSp>
      <p:grpSp>
        <p:nvGrpSpPr>
          <p:cNvPr id="47" name="Group 46">
            <a:extLst>
              <a:ext uri="{FF2B5EF4-FFF2-40B4-BE49-F238E27FC236}">
                <a16:creationId xmlns:a16="http://schemas.microsoft.com/office/drawing/2014/main" id="{1D927D5A-E4D3-46B8-9875-1811113ACA91}"/>
              </a:ext>
            </a:extLst>
          </p:cNvPr>
          <p:cNvGrpSpPr/>
          <p:nvPr/>
        </p:nvGrpSpPr>
        <p:grpSpPr>
          <a:xfrm>
            <a:off x="7712975" y="2373010"/>
            <a:ext cx="4254005" cy="898390"/>
            <a:chOff x="7185682" y="1017588"/>
            <a:chExt cx="4254005" cy="898390"/>
          </a:xfrm>
        </p:grpSpPr>
        <p:sp>
          <p:nvSpPr>
            <p:cNvPr id="48" name="Rectangle 47">
              <a:extLst>
                <a:ext uri="{FF2B5EF4-FFF2-40B4-BE49-F238E27FC236}">
                  <a16:creationId xmlns:a16="http://schemas.microsoft.com/office/drawing/2014/main" id="{217B2D8D-BBE3-4C18-AD84-13239D31B398}"/>
                </a:ext>
              </a:extLst>
            </p:cNvPr>
            <p:cNvSpPr/>
            <p:nvPr/>
          </p:nvSpPr>
          <p:spPr>
            <a:xfrm>
              <a:off x="7185682" y="1392758"/>
              <a:ext cx="4076033" cy="523220"/>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Common needs and challenges in ABAP Development with classic approach</a:t>
              </a:r>
            </a:p>
          </p:txBody>
        </p:sp>
        <p:sp>
          <p:nvSpPr>
            <p:cNvPr id="49" name="Rectangle 48">
              <a:extLst>
                <a:ext uri="{FF2B5EF4-FFF2-40B4-BE49-F238E27FC236}">
                  <a16:creationId xmlns:a16="http://schemas.microsoft.com/office/drawing/2014/main" id="{C0874C99-87AF-460C-9044-B8539EAC1769}"/>
                </a:ext>
              </a:extLst>
            </p:cNvPr>
            <p:cNvSpPr/>
            <p:nvPr/>
          </p:nvSpPr>
          <p:spPr>
            <a:xfrm>
              <a:off x="7185683" y="1017588"/>
              <a:ext cx="4254004"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Challenges in ABAP Development</a:t>
              </a:r>
            </a:p>
          </p:txBody>
        </p:sp>
      </p:grpSp>
      <p:grpSp>
        <p:nvGrpSpPr>
          <p:cNvPr id="50" name="Group 49">
            <a:extLst>
              <a:ext uri="{FF2B5EF4-FFF2-40B4-BE49-F238E27FC236}">
                <a16:creationId xmlns:a16="http://schemas.microsoft.com/office/drawing/2014/main" id="{13AECD8D-19D4-4552-9152-D3067AB9B8CE}"/>
              </a:ext>
            </a:extLst>
          </p:cNvPr>
          <p:cNvGrpSpPr/>
          <p:nvPr/>
        </p:nvGrpSpPr>
        <p:grpSpPr>
          <a:xfrm>
            <a:off x="8211738" y="3578356"/>
            <a:ext cx="3620229" cy="790668"/>
            <a:chOff x="7185683" y="1017588"/>
            <a:chExt cx="2597506" cy="790668"/>
          </a:xfrm>
        </p:grpSpPr>
        <p:sp>
          <p:nvSpPr>
            <p:cNvPr id="51" name="Rectangle 50">
              <a:extLst>
                <a:ext uri="{FF2B5EF4-FFF2-40B4-BE49-F238E27FC236}">
                  <a16:creationId xmlns:a16="http://schemas.microsoft.com/office/drawing/2014/main" id="{D838B753-BCA5-4AB5-BE05-5511E485C438}"/>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Understanding RAP</a:t>
              </a:r>
            </a:p>
          </p:txBody>
        </p:sp>
        <p:sp>
          <p:nvSpPr>
            <p:cNvPr id="52" name="Rectangle 51">
              <a:extLst>
                <a:ext uri="{FF2B5EF4-FFF2-40B4-BE49-F238E27FC236}">
                  <a16:creationId xmlns:a16="http://schemas.microsoft.com/office/drawing/2014/main" id="{20C13AF4-68B6-4226-9401-EDB6ED0540C2}"/>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RAP Introduction</a:t>
              </a:r>
            </a:p>
          </p:txBody>
        </p:sp>
      </p:grpSp>
      <p:grpSp>
        <p:nvGrpSpPr>
          <p:cNvPr id="53" name="Group 52">
            <a:extLst>
              <a:ext uri="{FF2B5EF4-FFF2-40B4-BE49-F238E27FC236}">
                <a16:creationId xmlns:a16="http://schemas.microsoft.com/office/drawing/2014/main" id="{E3CAE706-F340-4298-AA1E-34DDAF41629B}"/>
              </a:ext>
            </a:extLst>
          </p:cNvPr>
          <p:cNvGrpSpPr/>
          <p:nvPr/>
        </p:nvGrpSpPr>
        <p:grpSpPr>
          <a:xfrm>
            <a:off x="8544248" y="4833578"/>
            <a:ext cx="2597506" cy="790668"/>
            <a:chOff x="7185683" y="1017588"/>
            <a:chExt cx="2597506" cy="790668"/>
          </a:xfrm>
        </p:grpSpPr>
        <p:sp>
          <p:nvSpPr>
            <p:cNvPr id="54" name="Rectangle 53">
              <a:extLst>
                <a:ext uri="{FF2B5EF4-FFF2-40B4-BE49-F238E27FC236}">
                  <a16:creationId xmlns:a16="http://schemas.microsoft.com/office/drawing/2014/main" id="{CCE86282-05F9-4BB3-90C3-C3F2F3C7D1C7}"/>
                </a:ext>
              </a:extLst>
            </p:cNvPr>
            <p:cNvSpPr/>
            <p:nvPr/>
          </p:nvSpPr>
          <p:spPr>
            <a:xfrm>
              <a:off x="7185683" y="1500479"/>
              <a:ext cx="2597506" cy="307777"/>
            </a:xfrm>
            <a:prstGeom prst="rect">
              <a:avLst/>
            </a:prstGeom>
          </p:spPr>
          <p:txBody>
            <a:bodyPr wrap="square" lIns="0" rIns="0" anchor="ctr">
              <a:spAutoFit/>
            </a:bodyPr>
            <a:lstStyle/>
            <a:p>
              <a:r>
                <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Scenario </a:t>
              </a:r>
              <a:r>
                <a:rPr lang="en-IN" sz="140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for development</a:t>
              </a:r>
              <a:endParaRPr lang="en-IN"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54">
              <a:extLst>
                <a:ext uri="{FF2B5EF4-FFF2-40B4-BE49-F238E27FC236}">
                  <a16:creationId xmlns:a16="http://schemas.microsoft.com/office/drawing/2014/main" id="{C08D0B4E-C408-458A-9E80-98D57A618BD5}"/>
                </a:ext>
              </a:extLst>
            </p:cNvPr>
            <p:cNvSpPr/>
            <p:nvPr/>
          </p:nvSpPr>
          <p:spPr>
            <a:xfrm>
              <a:off x="7185683" y="101758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RAP Use case</a:t>
              </a:r>
            </a:p>
          </p:txBody>
        </p:sp>
      </p:gr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2067</Words>
  <Application>Microsoft Office PowerPoint</Application>
  <PresentationFormat>Custom</PresentationFormat>
  <Paragraphs>209</Paragraphs>
  <Slides>24</Slides>
  <Notes>22</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24</vt:i4>
      </vt:variant>
    </vt:vector>
  </HeadingPairs>
  <TitlesOfParts>
    <vt:vector size="39" baseType="lpstr">
      <vt:lpstr>Cambria</vt:lpstr>
      <vt:lpstr>Arial</vt:lpstr>
      <vt:lpstr>Arial Black</vt:lpstr>
      <vt:lpstr>Quattrocento Sans</vt:lpstr>
      <vt:lpstr>Open Sans</vt:lpstr>
      <vt:lpstr>Segoe UI Light</vt:lpstr>
      <vt:lpstr>Segoe UI</vt:lpstr>
      <vt:lpstr>Corben</vt:lpstr>
      <vt:lpstr>Calibri</vt:lpstr>
      <vt:lpstr>Cooper Black</vt:lpstr>
      <vt:lpstr>Noto Sans Symbols</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Evolution of ABAP Programming Model</vt:lpstr>
      <vt:lpstr>Restful ABAP Programming</vt:lpstr>
      <vt:lpstr>Restful ABAP Programming</vt:lpstr>
      <vt:lpstr>PowerPoint Presentation</vt:lpstr>
      <vt:lpstr>PowerPoint Presentation</vt:lpstr>
      <vt:lpstr>RAP – The Big picture</vt:lpstr>
      <vt:lpstr>What is a Business Object</vt:lpstr>
      <vt:lpstr>Types of Implementation (Scenario) </vt:lpstr>
      <vt:lpstr>BO Runtime Implementation Types</vt:lpstr>
      <vt:lpstr>Explanation of Flight Data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33</cp:revision>
  <dcterms:created xsi:type="dcterms:W3CDTF">2023-10-03T21:33:12Z</dcterms:created>
  <dcterms:modified xsi:type="dcterms:W3CDTF">2024-06-18T15:59:24Z</dcterms:modified>
</cp:coreProperties>
</file>