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1"/>
  </p:notesMasterIdLst>
  <p:sldIdLst>
    <p:sldId id="256" r:id="rId4"/>
    <p:sldId id="402" r:id="rId5"/>
    <p:sldId id="276" r:id="rId6"/>
    <p:sldId id="357" r:id="rId7"/>
    <p:sldId id="4782" r:id="rId8"/>
    <p:sldId id="4783" r:id="rId9"/>
    <p:sldId id="4784" r:id="rId10"/>
    <p:sldId id="358" r:id="rId11"/>
    <p:sldId id="359" r:id="rId12"/>
    <p:sldId id="360" r:id="rId13"/>
    <p:sldId id="361" r:id="rId14"/>
    <p:sldId id="362" r:id="rId15"/>
    <p:sldId id="365" r:id="rId16"/>
    <p:sldId id="367" r:id="rId17"/>
    <p:sldId id="368" r:id="rId18"/>
    <p:sldId id="419" r:id="rId19"/>
    <p:sldId id="409" r:id="rId20"/>
  </p:sldIdLst>
  <p:sldSz cx="12188825" cy="6858000"/>
  <p:notesSz cx="6858000" cy="9144000"/>
  <p:embeddedFontLst>
    <p:embeddedFont>
      <p:font typeface="72" panose="020B0503030000000003" pitchFamily="34" charset="0"/>
      <p:regular r:id="rId22"/>
      <p:bold r:id="rId23"/>
      <p:italic r:id="rId24"/>
      <p:boldItalic r:id="rId25"/>
    </p:embeddedFont>
    <p:embeddedFont>
      <p:font typeface="Arial Black" panose="020B0A04020102020204" pitchFamily="34" charset="0"/>
      <p:regular r:id="rId26"/>
      <p:bold r:id="rId27"/>
    </p:embeddedFont>
    <p:embeddedFont>
      <p:font typeface="Cambria" panose="02040503050406030204" pitchFamily="18" charset="0"/>
      <p:regular r:id="rId28"/>
      <p:bold r:id="rId29"/>
      <p:italic r:id="rId30"/>
      <p:boldItalic r:id="rId31"/>
    </p:embeddedFont>
    <p:embeddedFont>
      <p:font typeface="Cooper Black" panose="0208090404030B020404" pitchFamily="18" charset="0"/>
      <p:regular r:id="rId32"/>
    </p:embeddedFont>
    <p:embeddedFont>
      <p:font typeface="Corben" panose="020B0604020202020204" charset="0"/>
      <p:bold r:id="rId33"/>
    </p:embeddedFont>
    <p:embeddedFont>
      <p:font typeface="Open Sans" panose="020B0606030504020204" pitchFamily="34" charset="0"/>
      <p:regular r:id="rId34"/>
      <p:bold r:id="rId35"/>
      <p:italic r:id="rId36"/>
      <p:boldItalic r:id="rId37"/>
    </p:embeddedFont>
    <p:embeddedFont>
      <p:font typeface="Quattrocento Sans" panose="020B0502050000020003"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8.fntdata"/><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7.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8" name="Google Shape;1938;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8" name="Google Shape;1808;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4" name="Google Shape;1884;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7" name="Google Shape;1897;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4" name="Google Shape;1924;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663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 id="214748374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DAY-9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
            </a:r>
            <a:endParaRPr/>
          </a:p>
        </p:txBody>
      </p:sp>
      <p:sp>
        <p:nvSpPr>
          <p:cNvPr id="1874" name="Google Shape;1874;p105"/>
          <p:cNvSpPr/>
          <p:nvPr/>
        </p:nvSpPr>
        <p:spPr>
          <a:xfrm>
            <a:off x="981844" y="264191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5" name="Google Shape;1875;p105"/>
          <p:cNvSpPr/>
          <p:nvPr/>
        </p:nvSpPr>
        <p:spPr>
          <a:xfrm>
            <a:off x="949224" y="326174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
            </a:r>
            <a:endParaRPr/>
          </a:p>
        </p:txBody>
      </p:sp>
      <p:sp>
        <p:nvSpPr>
          <p:cNvPr id="1876" name="Google Shape;1876;p105"/>
          <p:cNvSpPr/>
          <p:nvPr/>
        </p:nvSpPr>
        <p:spPr>
          <a:xfrm>
            <a:off x="3914242" y="1451672"/>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8" name="Google Shape;1878;p105"/>
          <p:cNvSpPr/>
          <p:nvPr/>
        </p:nvSpPr>
        <p:spPr>
          <a:xfrm>
            <a:off x="3881622" y="2733930"/>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
            </a:r>
            <a:endParaRPr/>
          </a:p>
        </p:txBody>
      </p:sp>
      <p:sp>
        <p:nvSpPr>
          <p:cNvPr id="1879" name="Google Shape;1879;p105"/>
          <p:cNvSpPr/>
          <p:nvPr/>
        </p:nvSpPr>
        <p:spPr>
          <a:xfrm>
            <a:off x="3881622" y="3323880"/>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How you know in the code which fields are changed on the screen by the user.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So accordingly we can update the data into the database only for the changed fields??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RAP provides a compiler structure called %control which will tell us what fields were changed on UI.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We need to tell the RAP, what will be the datatype for the control structure.</a:t>
            </a:r>
            <a:endParaRPr/>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7" name="Google Shape;1887;p106"/>
          <p:cNvSpPr txBox="1"/>
          <p:nvPr/>
        </p:nvSpPr>
        <p:spPr>
          <a:xfrm>
            <a:off x="224979" y="788088"/>
            <a:ext cx="1180623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Starring SAP ABAP on Cloud release 2208 SAP started direct support for attachments (PDF, Excel, Images, TXT, Word) including binary files. We must need to create a database table with atleast following columns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Attachment (Data type: RAWSTRING length 0)</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Mimetype (Document type, String128)</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Filename (Document Name, String128)</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1888" name="Google Shape;1888;p10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Attachments</a:t>
            </a:r>
            <a:endParaRPr sz="3599" dirty="0">
              <a:solidFill>
                <a:srgbClr val="FFC000"/>
              </a:solidFill>
              <a:latin typeface="Cooper Black" panose="0208090404030B020404" pitchFamily="18" charset="0"/>
              <a:ea typeface="Corben"/>
              <a:cs typeface="Corben"/>
              <a:sym typeface="Corben"/>
            </a:endParaRPr>
          </a:p>
        </p:txBody>
      </p:sp>
      <p:sp>
        <p:nvSpPr>
          <p:cNvPr id="1891" name="Google Shape;1891;p106"/>
          <p:cNvSpPr/>
          <p:nvPr/>
        </p:nvSpPr>
        <p:spPr>
          <a:xfrm>
            <a:off x="1773932" y="2852936"/>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a:t>
            </a:r>
            <a:endParaRPr/>
          </a:p>
        </p:txBody>
      </p:sp>
      <p:sp>
        <p:nvSpPr>
          <p:cNvPr id="1892" name="Google Shape;1892;p106"/>
          <p:cNvSpPr/>
          <p:nvPr/>
        </p:nvSpPr>
        <p:spPr>
          <a:xfrm>
            <a:off x="7894612" y="2832711"/>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Attachments</a:t>
            </a:r>
            <a:endParaRPr/>
          </a:p>
        </p:txBody>
      </p:sp>
      <p:cxnSp>
        <p:nvCxnSpPr>
          <p:cNvPr id="1893" name="Google Shape;1893;p106"/>
          <p:cNvCxnSpPr>
            <a:stCxn id="1891" idx="3"/>
            <a:endCxn id="1892" idx="1"/>
          </p:cNvCxnSpPr>
          <p:nvPr/>
        </p:nvCxnSpPr>
        <p:spPr>
          <a:xfrm rot="10800000" flipH="1">
            <a:off x="4222204" y="3692499"/>
            <a:ext cx="3672300" cy="20100"/>
          </a:xfrm>
          <a:prstGeom prst="straightConnector1">
            <a:avLst/>
          </a:prstGeom>
          <a:noFill/>
          <a:ln w="9525" cap="flat" cmpd="sng">
            <a:solidFill>
              <a:schemeClr val="accent1"/>
            </a:solidFill>
            <a:prstDash val="solid"/>
            <a:miter lim="800000"/>
            <a:headEnd type="none" w="sm" len="sm"/>
            <a:tailEnd type="none" w="sm" len="sm"/>
          </a:ln>
        </p:spPr>
      </p:cxnSp>
      <p:sp>
        <p:nvSpPr>
          <p:cNvPr id="1894" name="Google Shape;1894;p106"/>
          <p:cNvSpPr txBox="1"/>
          <p:nvPr/>
        </p:nvSpPr>
        <p:spPr>
          <a:xfrm>
            <a:off x="4366220" y="3140968"/>
            <a:ext cx="34563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n</a:t>
            </a:r>
            <a:endParaRPr/>
          </a:p>
        </p:txBody>
      </p:sp>
      <p:pic>
        <p:nvPicPr>
          <p:cNvPr id="1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0" name="Google Shape;1900;p107"/>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new attachment table according to need and design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Interface Entity for the attachment table and mark our attachment field with special attachment annotation, So the RAP framework can treat it as an attachment accordingly.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annotations for admin fields, and user labels.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composition of our attachment table with travel entity like we had the composition of booking with travel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projection view for attachment</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Relationship between Travel processor view with attachment processor view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Enhance the BDEF with attachment like booking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Also expose the attachment functionality with draft to processor in behavior projection for processor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Expose the entity of attachment processor in service definition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Republish the OData V4 binding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the metadata extension for attachment scenario and link a new facet in travel for attachment table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a:t>
            </a:r>
            <a:endParaRPr sz="1800" dirty="0">
              <a:solidFill>
                <a:schemeClr val="dk1"/>
              </a:solidFill>
              <a:latin typeface="Calibri"/>
              <a:ea typeface="Calibri"/>
              <a:cs typeface="Calibri"/>
              <a:sym typeface="Calibri"/>
            </a:endParaRPr>
          </a:p>
        </p:txBody>
      </p:sp>
      <p:sp>
        <p:nvSpPr>
          <p:cNvPr id="1901" name="Google Shape;1901;p10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7" name="Google Shape;1927;p110"/>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928" name="Google Shape;1928;p110"/>
          <p:cNvSpPr txBox="1"/>
          <p:nvPr/>
        </p:nvSpPr>
        <p:spPr>
          <a:xfrm>
            <a:off x="191294" y="895"/>
            <a:ext cx="11231710" cy="12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From classic ABAP extensions to ABAP Cloud development</a:t>
            </a:r>
            <a:endParaRPr dirty="0">
              <a:solidFill>
                <a:srgbClr val="FFC000"/>
              </a:solidFill>
              <a:latin typeface="Cooper Black" panose="0208090404030B020404" pitchFamily="18" charset="0"/>
            </a:endParaRPr>
          </a:p>
        </p:txBody>
      </p:sp>
      <p:pic>
        <p:nvPicPr>
          <p:cNvPr id="1931" name="Google Shape;1931;p110"/>
          <p:cNvPicPr preferRelativeResize="0"/>
          <p:nvPr/>
        </p:nvPicPr>
        <p:blipFill rotWithShape="1">
          <a:blip r:embed="rId3">
            <a:alphaModFix/>
          </a:blip>
          <a:srcRect/>
          <a:stretch/>
        </p:blipFill>
        <p:spPr>
          <a:xfrm>
            <a:off x="333772" y="1412776"/>
            <a:ext cx="7772400" cy="3971925"/>
          </a:xfrm>
          <a:prstGeom prst="rect">
            <a:avLst/>
          </a:prstGeom>
          <a:noFill/>
          <a:ln>
            <a:noFill/>
          </a:ln>
        </p:spPr>
      </p:pic>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1" name="Google Shape;1941;p112"/>
          <p:cNvSpPr txBox="1"/>
          <p:nvPr/>
        </p:nvSpPr>
        <p:spPr>
          <a:xfrm>
            <a:off x="191294" y="1279407"/>
            <a:ext cx="11806237"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APIs (local or remote) released by SAP to access SAP functionality and SAP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extension points released by SAP to extend SAP objects. Modifications to SAP standard objects are not supported (applies to S/4HANA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of </a:t>
            </a:r>
            <a:r>
              <a:rPr lang="en-US" sz="1800" dirty="0" err="1">
                <a:solidFill>
                  <a:schemeClr val="dk1"/>
                </a:solidFill>
                <a:latin typeface="Calibri"/>
                <a:ea typeface="Calibri"/>
                <a:cs typeface="Calibri"/>
                <a:sym typeface="Calibri"/>
              </a:rPr>
              <a:t>Adt</a:t>
            </a:r>
            <a:r>
              <a:rPr lang="en-US" sz="1800" dirty="0">
                <a:solidFill>
                  <a:schemeClr val="dk1"/>
                </a:solidFill>
                <a:latin typeface="Calibri"/>
                <a:ea typeface="Calibri"/>
                <a:cs typeface="Calibri"/>
                <a:sym typeface="Calibri"/>
              </a:rPr>
              <a:t> (ABAP development tools) on eclipse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Steampunk (RAP – Restful Application Programming model) to build Fiori Applications and services. SAP technologies like </a:t>
            </a:r>
            <a:r>
              <a:rPr lang="en-US" sz="1800" dirty="0" err="1">
                <a:solidFill>
                  <a:schemeClr val="dk1"/>
                </a:solidFill>
                <a:latin typeface="Calibri"/>
                <a:ea typeface="Calibri"/>
                <a:cs typeface="Calibri"/>
                <a:sym typeface="Calibri"/>
              </a:rPr>
              <a:t>Dynpro</a:t>
            </a:r>
            <a:r>
              <a:rPr lang="en-US" sz="1800" dirty="0">
                <a:solidFill>
                  <a:schemeClr val="dk1"/>
                </a:solidFill>
                <a:latin typeface="Calibri"/>
                <a:ea typeface="Calibri"/>
                <a:cs typeface="Calibri"/>
                <a:sym typeface="Calibri"/>
              </a:rPr>
              <a:t> and </a:t>
            </a:r>
            <a:r>
              <a:rPr lang="en-US" sz="1800" dirty="0" err="1">
                <a:solidFill>
                  <a:schemeClr val="dk1"/>
                </a:solidFill>
                <a:latin typeface="Calibri"/>
                <a:ea typeface="Calibri"/>
                <a:cs typeface="Calibri"/>
                <a:sym typeface="Calibri"/>
              </a:rPr>
              <a:t>webdynpro</a:t>
            </a:r>
            <a:r>
              <a:rPr lang="en-US" sz="1800" dirty="0">
                <a:solidFill>
                  <a:schemeClr val="dk1"/>
                </a:solidFill>
                <a:latin typeface="Calibri"/>
                <a:ea typeface="Calibri"/>
                <a:cs typeface="Calibri"/>
                <a:sym typeface="Calibri"/>
              </a:rPr>
              <a:t> are not released for cloud development.</a:t>
            </a:r>
            <a:endParaRPr dirty="0"/>
          </a:p>
        </p:txBody>
      </p:sp>
      <p:sp>
        <p:nvSpPr>
          <p:cNvPr id="1942" name="Google Shape;1942;p112"/>
          <p:cNvSpPr txBox="1"/>
          <p:nvPr/>
        </p:nvSpPr>
        <p:spPr>
          <a:xfrm>
            <a:off x="191294" y="219259"/>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ABAP Cloud Development Means: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0" name="Google Shape;1950;p11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SAP BTP to develop side by side extensions, full stack SAP applications in BTP (Steampunk)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In-app Developer extensibility with released objects in S/4HANA (all editions) with RAP (Embedded Steampunk)</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using RAP and enhancing your Standard SAP Applications delivered by SAP in S/4HANA system, the recommended approach is Embedded Steampunk.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Every Customer using S/4HANA can decide whether they want to use new approach (embedded Steampunk) or classic extension approach (BADI) @ Object level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can be done by switching a setting @ object level.</a:t>
            </a:r>
            <a:endParaRPr/>
          </a:p>
        </p:txBody>
      </p:sp>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Embedded Steampunk</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8</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CI CD pipeline</a:t>
            </a:r>
          </a:p>
        </p:txBody>
      </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Cloud Transport and CI</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Unmanaged Scenario</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54525" y="489788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a:solidFill>
                    <a:schemeClr val="accent4"/>
                  </a:solidFill>
                  <a:latin typeface="Open Sans" panose="020B0606030504020204" pitchFamily="34" charset="0"/>
                  <a:ea typeface="Open Sans" panose="020B0606030504020204" pitchFamily="34" charset="0"/>
                  <a:cs typeface="Open Sans" panose="020B0606030504020204" pitchFamily="34" charset="0"/>
                </a:rPr>
                <a:t>Attachments</a:t>
              </a:r>
              <a:endPar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1" name="Google Shape;1811;p102"/>
          <p:cNvSpPr txBox="1"/>
          <p:nvPr/>
        </p:nvSpPr>
        <p:spPr>
          <a:xfrm>
            <a:off x="191294" y="889843"/>
            <a:ext cx="11806237" cy="507831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Create the Dev space in BAS tool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the bas tool and open folder to choose projects folder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open terminal and login to </a:t>
            </a:r>
            <a:r>
              <a:rPr lang="en-US" sz="1800" dirty="0" err="1">
                <a:solidFill>
                  <a:schemeClr val="dk1"/>
                </a:solidFill>
                <a:latin typeface="Calibri"/>
                <a:ea typeface="Calibri"/>
                <a:cs typeface="Calibri"/>
                <a:sym typeface="Calibri"/>
              </a:rPr>
              <a:t>btp</a:t>
            </a:r>
            <a:r>
              <a:rPr lang="en-US" sz="1800" dirty="0">
                <a:solidFill>
                  <a:schemeClr val="dk1"/>
                </a:solidFill>
                <a:latin typeface="Calibri"/>
                <a:ea typeface="Calibri"/>
                <a:cs typeface="Calibri"/>
                <a:sym typeface="Calibri"/>
              </a:rPr>
              <a:t> a/c </a:t>
            </a:r>
            <a:r>
              <a:rPr lang="en-US" sz="1800" dirty="0" err="1">
                <a:solidFill>
                  <a:schemeClr val="dk1"/>
                </a:solidFill>
                <a:latin typeface="Calibri"/>
                <a:ea typeface="Calibri"/>
                <a:cs typeface="Calibri"/>
                <a:sym typeface="Calibri"/>
              </a:rPr>
              <a:t>cf</a:t>
            </a:r>
            <a:r>
              <a:rPr lang="en-US" sz="1800" dirty="0">
                <a:solidFill>
                  <a:schemeClr val="dk1"/>
                </a:solidFill>
                <a:latin typeface="Calibri"/>
                <a:ea typeface="Calibri"/>
                <a:cs typeface="Calibri"/>
                <a:sym typeface="Calibri"/>
              </a:rPr>
              <a:t> login -a https://api.cf.us10-001.hana.ondemand.com --</a:t>
            </a:r>
            <a:r>
              <a:rPr lang="en-US" sz="1800" dirty="0" err="1">
                <a:solidFill>
                  <a:schemeClr val="dk1"/>
                </a:solidFill>
                <a:latin typeface="Calibri"/>
                <a:ea typeface="Calibri"/>
                <a:cs typeface="Calibri"/>
                <a:sym typeface="Calibri"/>
              </a:rPr>
              <a:t>sso</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Press F1 and choose open application generator to generate Fiori app of template: List Report Template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Select the system as AOC and choose our service binding name for processor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Provide app details, deployment details (</a:t>
            </a:r>
            <a:r>
              <a:rPr lang="en-US" sz="1800" dirty="0" err="1">
                <a:solidFill>
                  <a:schemeClr val="dk1"/>
                </a:solidFill>
                <a:latin typeface="Calibri"/>
                <a:ea typeface="Calibri"/>
                <a:cs typeface="Calibri"/>
                <a:sym typeface="Calibri"/>
              </a:rPr>
              <a:t>btp</a:t>
            </a:r>
            <a:r>
              <a:rPr lang="en-US" sz="1800" dirty="0">
                <a:solidFill>
                  <a:schemeClr val="dk1"/>
                </a:solidFill>
                <a:latin typeface="Calibri"/>
                <a:ea typeface="Calibri"/>
                <a:cs typeface="Calibri"/>
                <a:sym typeface="Calibri"/>
              </a:rPr>
              <a:t>), launchpad details and create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Right click on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and build MTA </a:t>
            </a:r>
            <a:r>
              <a:rPr lang="en-US" sz="1800" dirty="0" err="1">
                <a:solidFill>
                  <a:schemeClr val="dk1"/>
                </a:solidFill>
                <a:latin typeface="Calibri"/>
                <a:ea typeface="Calibri"/>
                <a:cs typeface="Calibri"/>
                <a:sym typeface="Calibri"/>
              </a:rPr>
              <a:t>archieve</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Choose F1, open application info and select deploy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Assign the roles of our Launchpad service to our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SAP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and create a site with name </a:t>
            </a:r>
            <a:r>
              <a:rPr lang="en-US" sz="1800" dirty="0" err="1">
                <a:solidFill>
                  <a:schemeClr val="dk1"/>
                </a:solidFill>
                <a:latin typeface="Calibri"/>
                <a:ea typeface="Calibri"/>
                <a:cs typeface="Calibri"/>
                <a:sym typeface="Calibri"/>
              </a:rPr>
              <a:t>mylaunchpad</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channel manager and refresh the apps which are stored in html5-repository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content manager and choose content explorer and pull the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Create a catalog and a group and add our app to them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everyone role and assign the app to the role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the site to test our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Repeat the same steps if there is a change in the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need to create a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repository and push our app code (backup)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Register a web hook and use the same in CI CD service so that the application will deploy automatically to BTP cloud</a:t>
            </a:r>
            <a:endParaRPr dirty="0"/>
          </a:p>
        </p:txBody>
      </p:sp>
      <p:sp>
        <p:nvSpPr>
          <p:cNvPr id="1812" name="Google Shape;1812;p102"/>
          <p:cNvSpPr txBox="1"/>
          <p:nvPr/>
        </p:nvSpPr>
        <p:spPr>
          <a:xfrm>
            <a:off x="191294" y="96431"/>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How did Anubhav build and deploy fiori</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schemeClr val="accent1"/>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schemeClr val="accent1"/>
              </a:solidFill>
              <a:latin typeface="72" panose="020B0503030000000003" pitchFamily="34" charset="0"/>
            </a:endParaRPr>
          </a:p>
          <a:p>
            <a:pPr defTabSz="1218621"/>
            <a:r>
              <a:rPr lang="en-US" sz="1799" dirty="0">
                <a:solidFill>
                  <a:schemeClr val="accent1"/>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2180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Customer</a:t>
            </a:r>
            <a:endParaRPr/>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customer</a:t>
            </a:r>
            <a:endParaRPr/>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/dmo/travel</a:t>
            </a:r>
            <a:endParaRPr/>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a:t>
            </a:r>
            <a:endParaRPr sz="240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rot="10800000">
            <a:off x="166592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a:off x="3403520" y="2787887"/>
            <a:ext cx="648600" cy="41238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 unmanaged</a:t>
            </a:r>
            <a:endParaRPr/>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2.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3.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docProps/app.xml><?xml version="1.0" encoding="utf-8"?>
<Properties xmlns="http://schemas.openxmlformats.org/officeDocument/2006/extended-properties" xmlns:vt="http://schemas.openxmlformats.org/officeDocument/2006/docPropsVTypes">
  <TotalTime>2935</TotalTime>
  <Words>1336</Words>
  <Application>Microsoft Office PowerPoint</Application>
  <PresentationFormat>Custom</PresentationFormat>
  <Paragraphs>141</Paragraphs>
  <Slides>17</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Quattrocento Sans</vt:lpstr>
      <vt:lpstr>Cambria</vt:lpstr>
      <vt:lpstr>Arial</vt:lpstr>
      <vt:lpstr>Arial Black</vt:lpstr>
      <vt:lpstr>Corben</vt:lpstr>
      <vt:lpstr>Segoe UI Light</vt:lpstr>
      <vt:lpstr>Segoe UI</vt:lpstr>
      <vt:lpstr>Calibri</vt:lpstr>
      <vt:lpstr>72</vt:lpstr>
      <vt:lpstr>Cooper Black</vt:lpstr>
      <vt:lpstr>Open Sans</vt:lpstr>
      <vt:lpstr>Office Theme</vt:lpstr>
      <vt:lpstr>2_Office Theme</vt:lpstr>
      <vt:lpstr>3_Office Theme</vt:lpstr>
      <vt:lpstr>SAP BTP ABAP  on Cloud / RAP  Training</vt:lpstr>
      <vt:lpstr>PowerPoint Presentation</vt:lpstr>
      <vt:lpstr>PowerPoint Presentation</vt:lpstr>
      <vt:lpstr>PowerPoint Presentation</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76</cp:revision>
  <dcterms:created xsi:type="dcterms:W3CDTF">2023-10-03T21:33:12Z</dcterms:created>
  <dcterms:modified xsi:type="dcterms:W3CDTF">2024-07-03T15:56:45Z</dcterms:modified>
</cp:coreProperties>
</file>