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Lst>
  <p:notesMasterIdLst>
    <p:notesMasterId r:id="rId22"/>
  </p:notesMasterIdLst>
  <p:sldIdLst>
    <p:sldId id="256" r:id="rId4"/>
    <p:sldId id="402" r:id="rId5"/>
    <p:sldId id="276" r:id="rId6"/>
    <p:sldId id="314" r:id="rId7"/>
    <p:sldId id="315" r:id="rId8"/>
    <p:sldId id="316" r:id="rId9"/>
    <p:sldId id="317" r:id="rId10"/>
    <p:sldId id="318" r:id="rId11"/>
    <p:sldId id="319" r:id="rId12"/>
    <p:sldId id="320" r:id="rId13"/>
    <p:sldId id="321" r:id="rId14"/>
    <p:sldId id="324" r:id="rId15"/>
    <p:sldId id="328" r:id="rId16"/>
    <p:sldId id="329" r:id="rId17"/>
    <p:sldId id="330" r:id="rId18"/>
    <p:sldId id="331" r:id="rId19"/>
    <p:sldId id="419" r:id="rId20"/>
    <p:sldId id="409" r:id="rId21"/>
  </p:sldIdLst>
  <p:sldSz cx="12188825" cy="6858000"/>
  <p:notesSz cx="6858000" cy="9144000"/>
  <p:embeddedFontLst>
    <p:embeddedFont>
      <p:font typeface="Arial Black" panose="020B0A04020102020204" pitchFamily="34" charset="0"/>
      <p:regular r:id="rId23"/>
      <p:bold r:id="rId24"/>
    </p:embeddedFont>
    <p:embeddedFont>
      <p:font typeface="Cambria" panose="02040503050406030204" pitchFamily="18" charset="0"/>
      <p:regular r:id="rId25"/>
      <p:bold r:id="rId26"/>
      <p:italic r:id="rId27"/>
      <p:boldItalic r:id="rId28"/>
    </p:embeddedFont>
    <p:embeddedFont>
      <p:font typeface="Cooper Black" panose="0208090404030B020404" pitchFamily="18" charset="0"/>
      <p:regular r:id="rId29"/>
    </p:embeddedFont>
    <p:embeddedFont>
      <p:font typeface="Corben" panose="020B0604020202020204" charset="0"/>
      <p:bold r:id="rId30"/>
    </p:embeddedFont>
    <p:embeddedFont>
      <p:font typeface="Open Sans" panose="020B0606030504020204" pitchFamily="34" charset="0"/>
      <p:regular r:id="rId31"/>
      <p:bold r:id="rId32"/>
      <p:italic r:id="rId33"/>
      <p:boldItalic r:id="rId34"/>
    </p:embeddedFont>
    <p:embeddedFont>
      <p:font typeface="Quattrocento Sans" panose="020B0502050000020003" pitchFamily="34" charset="0"/>
      <p:regular r:id="rId35"/>
      <p:bold r:id="rId36"/>
      <p:italic r:id="rId37"/>
      <p:boldItalic r:id="rId38"/>
    </p:embeddedFont>
    <p:embeddedFont>
      <p:font typeface="Segoe UI" panose="020B0502040204020203" pitchFamily="34" charset="0"/>
      <p:regular r:id="rId39"/>
      <p:bold r:id="rId40"/>
      <p:italic r:id="rId41"/>
      <p:boldItalic r:id="rId42"/>
    </p:embeddedFont>
    <p:embeddedFont>
      <p:font typeface="Segoe UI Light" panose="020B0502040204020203" pitchFamily="34" charset="0"/>
      <p:regular r:id="rId43"/>
      <p: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104" d="100"/>
          <a:sy n="104" d="100"/>
        </p:scale>
        <p:origin x="612" y="56"/>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8.xml"/><Relationship Id="rId34" Type="http://schemas.openxmlformats.org/officeDocument/2006/relationships/font" Target="fonts/font12.fntdata"/><Relationship Id="rId42" Type="http://schemas.openxmlformats.org/officeDocument/2006/relationships/font" Target="fonts/font20.fntdata"/><Relationship Id="rId7" Type="http://schemas.openxmlformats.org/officeDocument/2006/relationships/slide" Target="slides/slide4.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7.fntdata"/><Relationship Id="rId11" Type="http://schemas.openxmlformats.org/officeDocument/2006/relationships/slide" Target="slides/slide8.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203" Type="http://customschemas.google.com/relationships/presentationmetadata" Target="meta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207" Type="http://schemas.openxmlformats.org/officeDocument/2006/relationships/tableStyles" Target="tableStyles.xml"/><Relationship Id="rId8" Type="http://schemas.openxmlformats.org/officeDocument/2006/relationships/slide" Target="slides/slide5.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0" Type="http://schemas.openxmlformats.org/officeDocument/2006/relationships/slide" Target="slides/slide17.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3.xml"/><Relationship Id="rId2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2" name="Google Shape;1442;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9" name="Google Shape;1469;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9" name="Google Shape;1509;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8" name="Google Shape;1518;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7" name="Google Shape;1527;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6" name="Google Shape;1536;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0" name="Google Shape;1350;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8" name="Google Shape;1358;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6" name="Google Shape;1366;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4" name="Google Shape;1404;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2" name="Google Shape;1412;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4" name="Google Shape;1434;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22591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 id="214748374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6/19/2024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help.sap.com/doc/saphelp_nw75/7.5.5/en-US/63/0ce9b386b84e80bfade96779fbaeec/content.htm?no_cache=true"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hyperlink" Target="https://ui5.sap.com/#/topic/1cf5c7f5b81c4cb3ba98fd14314d450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help.sap.com/docs/ABAP_PLATFORM_NEW/fc4c71aa50014fd1b43721701471913d/761d389302e8463a9c3509907f22f22f.html?q=behavior%20definition#loio761d389302e8463a9c3509907f22f22f__impl_strict_transAct"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tiff"/><Relationship Id="rId2" Type="http://schemas.openxmlformats.org/officeDocument/2006/relationships/notesSlide" Target="../notesSlides/notesSlide16.xml"/><Relationship Id="rId1" Type="http://schemas.openxmlformats.org/officeDocument/2006/relationships/slideLayout" Target="../slideLayouts/slideLayout38.xml"/><Relationship Id="rId6" Type="http://schemas.openxmlformats.org/officeDocument/2006/relationships/image" Target="../media/image24.tiff"/><Relationship Id="rId5" Type="http://schemas.openxmlformats.org/officeDocument/2006/relationships/image" Target="../media/image23.tiff"/><Relationship Id="rId4" Type="http://schemas.openxmlformats.org/officeDocument/2006/relationships/image" Target="../media/image22.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4.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DAY-4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65"/>
          <p:cNvSpPr txBox="1"/>
          <p:nvPr/>
        </p:nvSpPr>
        <p:spPr>
          <a:xfrm>
            <a:off x="152551" y="130471"/>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Object Page</a:t>
            </a:r>
            <a:endParaRPr sz="3600" dirty="0">
              <a:solidFill>
                <a:srgbClr val="FFC000"/>
              </a:solidFill>
              <a:latin typeface="Cooper Black" panose="0208090404030B020404" pitchFamily="18" charset="0"/>
              <a:ea typeface="Corben"/>
              <a:cs typeface="Corben"/>
              <a:sym typeface="Corben"/>
            </a:endParaRPr>
          </a:p>
        </p:txBody>
      </p:sp>
      <p:pic>
        <p:nvPicPr>
          <p:cNvPr id="1439" name="Google Shape;1439;p65" descr="https://blogs.sap.com/wp-content/uploads/2017/08/Develop-Object-Page-simple-example-facets.png"/>
          <p:cNvPicPr preferRelativeResize="0"/>
          <p:nvPr/>
        </p:nvPicPr>
        <p:blipFill rotWithShape="1">
          <a:blip r:embed="rId3">
            <a:alphaModFix/>
          </a:blip>
          <a:srcRect/>
          <a:stretch/>
        </p:blipFill>
        <p:spPr>
          <a:xfrm>
            <a:off x="323603" y="917230"/>
            <a:ext cx="10192461" cy="5445270"/>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66"/>
          <p:cNvSpPr txBox="1">
            <a:spLocks noGrp="1"/>
          </p:cNvSpPr>
          <p:nvPr>
            <p:ph type="title"/>
          </p:nvPr>
        </p:nvSpPr>
        <p:spPr>
          <a:xfrm>
            <a:off x="193610" y="138229"/>
            <a:ext cx="9421946" cy="5282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ct val="100000"/>
              <a:buFont typeface="Corben"/>
              <a:buNone/>
            </a:pPr>
            <a:r>
              <a:rPr lang="en-US" sz="3600" dirty="0">
                <a:solidFill>
                  <a:srgbClr val="FFC000"/>
                </a:solidFill>
                <a:latin typeface="Cooper Black" panose="0208090404030B020404" pitchFamily="18" charset="0"/>
                <a:ea typeface="Corben"/>
                <a:cs typeface="Corben"/>
                <a:sym typeface="Corben"/>
              </a:rPr>
              <a:t>Annotation Documentation</a:t>
            </a:r>
            <a:endParaRPr sz="3600" dirty="0">
              <a:solidFill>
                <a:srgbClr val="FFC000"/>
              </a:solidFill>
              <a:latin typeface="Cooper Black" panose="0208090404030B020404" pitchFamily="18" charset="0"/>
              <a:ea typeface="Corben"/>
              <a:cs typeface="Corben"/>
              <a:sym typeface="Corben"/>
            </a:endParaRPr>
          </a:p>
        </p:txBody>
      </p:sp>
      <p:sp>
        <p:nvSpPr>
          <p:cNvPr id="1448" name="Google Shape;1448;p66"/>
          <p:cNvSpPr txBox="1"/>
          <p:nvPr/>
        </p:nvSpPr>
        <p:spPr>
          <a:xfrm>
            <a:off x="323766" y="781740"/>
            <a:ext cx="11503204" cy="44005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99" u="sng">
                <a:solidFill>
                  <a:srgbClr val="000000"/>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https://help.sap.com/doc/saphelp_nw75/7.5.5/en-US/63/0ce9b386b84e80bfade96779fbaeec/content.htm?no_cache=true</a:t>
            </a:r>
            <a:endParaRPr sz="2399">
              <a:solidFill>
                <a:srgbClr val="000000"/>
              </a:solidFill>
              <a:latin typeface="Calibri"/>
              <a:ea typeface="Calibri"/>
              <a:cs typeface="Calibri"/>
              <a:sym typeface="Calibri"/>
            </a:endParaRPr>
          </a:p>
          <a:p>
            <a:pPr marL="0" marR="0" lvl="0" indent="0" algn="l" rtl="0">
              <a:spcBef>
                <a:spcPts val="0"/>
              </a:spcBef>
              <a:spcAft>
                <a:spcPts val="0"/>
              </a:spcAft>
              <a:buNone/>
            </a:pPr>
            <a:endParaRPr sz="2399">
              <a:solidFill>
                <a:srgbClr val="000000"/>
              </a:solidFill>
              <a:latin typeface="Calibri"/>
              <a:ea typeface="Calibri"/>
              <a:cs typeface="Calibri"/>
              <a:sym typeface="Calibri"/>
            </a:endParaRPr>
          </a:p>
          <a:p>
            <a:pPr marL="0" marR="0" lvl="0" indent="0" algn="l" rtl="0">
              <a:spcBef>
                <a:spcPts val="0"/>
              </a:spcBef>
              <a:spcAft>
                <a:spcPts val="0"/>
              </a:spcAft>
              <a:buNone/>
            </a:pPr>
            <a:r>
              <a:rPr lang="en-US" sz="2399" u="sng">
                <a:solidFill>
                  <a:srgbClr val="000000"/>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https://ui5.sap.com/#/topic/1cf5c7f5b81c4cb3ba98fd14314d4504</a:t>
            </a:r>
            <a:endParaRPr sz="2399">
              <a:solidFill>
                <a:srgbClr val="000000"/>
              </a:solidFill>
              <a:latin typeface="Calibri"/>
              <a:ea typeface="Calibri"/>
              <a:cs typeface="Calibri"/>
              <a:sym typeface="Calibri"/>
            </a:endParaRPr>
          </a:p>
          <a:p>
            <a:pPr marL="0" marR="0" lvl="0" indent="0" algn="l" rtl="0">
              <a:spcBef>
                <a:spcPts val="0"/>
              </a:spcBef>
              <a:spcAft>
                <a:spcPts val="0"/>
              </a:spcAft>
              <a:buNone/>
            </a:pPr>
            <a:endParaRPr sz="2399">
              <a:solidFill>
                <a:srgbClr val="000000"/>
              </a:solidFill>
              <a:latin typeface="Calibri"/>
              <a:ea typeface="Calibri"/>
              <a:cs typeface="Calibri"/>
              <a:sym typeface="Calibri"/>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@UI.SelectionField – Create filter fields on screen 1 (List Report)</a:t>
            </a:r>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@UI.LineItem – Create Columns on first Screen (Table area on list report)</a:t>
            </a:r>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@UI.HeaderInfo – Provide title to the table and arrange header for the object page (second screen)</a:t>
            </a:r>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@UI.Facets – To create tabs on the object page</a:t>
            </a:r>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@UI.Identification – can only be one, Configure default fields on object page (inside facet)</a:t>
            </a:r>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@UI.FieldGroup – To create field groups (group of fields) in a block with label and text</a:t>
            </a:r>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@UI.datapoint – to create a single value to be displayed in a chart or on top of page</a:t>
            </a:r>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@UI.Chart – to create a chart with a particular chart type</a:t>
            </a:r>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2" name="Google Shape;1472;p69"/>
          <p:cNvSpPr txBox="1"/>
          <p:nvPr/>
        </p:nvSpPr>
        <p:spPr>
          <a:xfrm>
            <a:off x="224979" y="788088"/>
            <a:ext cx="11806237"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Behavior definition describes the behavior of the business object in terms of what operations are allowed for our entire BO. If the BO consists of multiple entities (e.g. Travel, Booking, Booking </a:t>
            </a:r>
            <a:r>
              <a:rPr lang="en-US" sz="1800" dirty="0" err="1">
                <a:solidFill>
                  <a:schemeClr val="dk1"/>
                </a:solidFill>
                <a:latin typeface="Calibri"/>
                <a:ea typeface="Calibri"/>
                <a:cs typeface="Calibri"/>
                <a:sym typeface="Calibri"/>
              </a:rPr>
              <a:t>Suppl</a:t>
            </a:r>
            <a:r>
              <a:rPr lang="en-US" sz="1800" dirty="0">
                <a:solidFill>
                  <a:schemeClr val="dk1"/>
                </a:solidFill>
                <a:latin typeface="Calibri"/>
                <a:ea typeface="Calibri"/>
                <a:cs typeface="Calibri"/>
                <a:sym typeface="Calibri"/>
              </a:rPr>
              <a:t>), there is exactly one BDEF which exist for this business object.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BDEF will have exactly same name as your root entity, you are not allowed to change the name. We can test our business object once the behavior definition is created. The RAP framework will auto generate all the necessary code behind the scenes to handle the CURD (Create, Update, Read, and Delete) operations on our BO.</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Based on the BDEF, the RAP framework will decide whether it’s a managed or unmanaged scenario. In addition to CURD, we can also maintain the actions, determinations, </a:t>
            </a:r>
            <a:r>
              <a:rPr lang="en-US" sz="1800" dirty="0" err="1">
                <a:solidFill>
                  <a:schemeClr val="dk1"/>
                </a:solidFill>
                <a:latin typeface="Calibri"/>
                <a:ea typeface="Calibri"/>
                <a:cs typeface="Calibri"/>
                <a:sym typeface="Calibri"/>
              </a:rPr>
              <a:t>prechecks</a:t>
            </a:r>
            <a:r>
              <a:rPr lang="en-US" sz="1800" dirty="0">
                <a:solidFill>
                  <a:schemeClr val="dk1"/>
                </a:solidFill>
                <a:latin typeface="Calibri"/>
                <a:ea typeface="Calibri"/>
                <a:cs typeface="Calibri"/>
                <a:sym typeface="Calibri"/>
              </a:rPr>
              <a:t>, validations, draft availability, draft actions etc. as part of </a:t>
            </a:r>
            <a:r>
              <a:rPr lang="en-US" sz="1800" dirty="0" err="1">
                <a:solidFill>
                  <a:schemeClr val="dk1"/>
                </a:solidFill>
                <a:latin typeface="Calibri"/>
                <a:ea typeface="Calibri"/>
                <a:cs typeface="Calibri"/>
                <a:sym typeface="Calibri"/>
              </a:rPr>
              <a:t>behaviour</a:t>
            </a:r>
            <a:r>
              <a:rPr lang="en-US" sz="1800" dirty="0">
                <a:solidFill>
                  <a:schemeClr val="dk1"/>
                </a:solidFill>
                <a:latin typeface="Calibri"/>
                <a:ea typeface="Calibri"/>
                <a:cs typeface="Calibri"/>
                <a:sym typeface="Calibri"/>
              </a:rPr>
              <a:t> definition.</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name of BDEF is always same name as your BO.</a:t>
            </a:r>
            <a:endParaRPr dirty="0"/>
          </a:p>
          <a:p>
            <a:pPr marL="0" marR="0" lvl="0" indent="0" algn="l" rtl="0">
              <a:spcBef>
                <a:spcPts val="0"/>
              </a:spcBef>
              <a:spcAft>
                <a:spcPts val="0"/>
              </a:spcAft>
              <a:buNone/>
            </a:pPr>
            <a:r>
              <a:rPr lang="en-US"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https://help.sap.com/docs/ABAP_PLATFORM_NEW/fc4c71aa50014fd1b43721701471913d/761d389302e8463a9c3509907f22f22f.html?q=behavior%20definition#loio761d389302e8463a9c3509907f22f22f__impl_strict_transAct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73" name="Google Shape;1473;p6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Behavior Definition (BDEF)</a:t>
            </a:r>
            <a:endParaRPr sz="3599" dirty="0">
              <a:solidFill>
                <a:srgbClr val="FFC000"/>
              </a:solidFill>
              <a:latin typeface="Cooper Black" panose="0208090404030B020404" pitchFamily="18" charset="0"/>
              <a:ea typeface="Corben"/>
              <a:cs typeface="Corben"/>
              <a:sym typeface="Corben"/>
            </a:endParaRPr>
          </a:p>
        </p:txBody>
      </p:sp>
      <p:sp>
        <p:nvSpPr>
          <p:cNvPr id="1476" name="Google Shape;1476;p69"/>
          <p:cNvSpPr/>
          <p:nvPr/>
        </p:nvSpPr>
        <p:spPr>
          <a:xfrm>
            <a:off x="989883" y="4733049"/>
            <a:ext cx="2880320" cy="151216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Business Object</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Travel(root)+Booking+Booking Suppl</a:t>
            </a:r>
            <a:endParaRPr sz="1400">
              <a:solidFill>
                <a:schemeClr val="lt1"/>
              </a:solidFill>
              <a:latin typeface="Calibri"/>
              <a:ea typeface="Calibri"/>
              <a:cs typeface="Calibri"/>
              <a:sym typeface="Calibri"/>
            </a:endParaRPr>
          </a:p>
        </p:txBody>
      </p:sp>
      <p:sp>
        <p:nvSpPr>
          <p:cNvPr id="1477" name="Google Shape;1477;p69"/>
          <p:cNvSpPr/>
          <p:nvPr/>
        </p:nvSpPr>
        <p:spPr>
          <a:xfrm>
            <a:off x="7542611" y="4733049"/>
            <a:ext cx="2880320" cy="151216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Behaviour Definition</a:t>
            </a:r>
            <a:endParaRPr sz="1400">
              <a:solidFill>
                <a:schemeClr val="lt1"/>
              </a:solidFill>
              <a:latin typeface="Calibri"/>
              <a:ea typeface="Calibri"/>
              <a:cs typeface="Calibri"/>
              <a:sym typeface="Calibri"/>
            </a:endParaRPr>
          </a:p>
        </p:txBody>
      </p:sp>
      <p:cxnSp>
        <p:nvCxnSpPr>
          <p:cNvPr id="1478" name="Google Shape;1478;p69"/>
          <p:cNvCxnSpPr>
            <a:stCxn id="1476" idx="3"/>
            <a:endCxn id="1477" idx="1"/>
          </p:cNvCxnSpPr>
          <p:nvPr/>
        </p:nvCxnSpPr>
        <p:spPr>
          <a:xfrm>
            <a:off x="3870203" y="5489133"/>
            <a:ext cx="3672300" cy="0"/>
          </a:xfrm>
          <a:prstGeom prst="straightConnector1">
            <a:avLst/>
          </a:prstGeom>
          <a:noFill/>
          <a:ln w="9525" cap="flat" cmpd="sng">
            <a:solidFill>
              <a:schemeClr val="accent1"/>
            </a:solidFill>
            <a:prstDash val="solid"/>
            <a:miter lim="800000"/>
            <a:headEnd type="none" w="sm" len="sm"/>
            <a:tailEnd type="none" w="sm" len="sm"/>
          </a:ln>
        </p:spPr>
      </p:cxnSp>
      <p:sp>
        <p:nvSpPr>
          <p:cNvPr id="1479" name="Google Shape;1479;p69"/>
          <p:cNvSpPr txBox="1"/>
          <p:nvPr/>
        </p:nvSpPr>
        <p:spPr>
          <a:xfrm>
            <a:off x="3942211" y="4949073"/>
            <a:ext cx="36004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		      0..1</a:t>
            </a:r>
            <a:endParaRPr/>
          </a:p>
        </p:txBody>
      </p:sp>
      <p:sp>
        <p:nvSpPr>
          <p:cNvPr id="11"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2"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2" name="Google Shape;1512;p73"/>
          <p:cNvSpPr txBox="1"/>
          <p:nvPr/>
        </p:nvSpPr>
        <p:spPr>
          <a:xfrm>
            <a:off x="224979" y="788088"/>
            <a:ext cx="11806237"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RAP framework will contain multiple framework generated values when data comes to us in our ABAP code or when we process the BO instance. All the framework generated parameters starts with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%CID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During create mode the primary key of BO instance is not generated, until the save sequence is execute (like late numbering) like in our case the travel id is created after all the validations are passed. We have %CID also known as content id and is used in the OData request to bind the result operation to a name so that it can be referenced in another operation later. I sent a call from my laptop, one of the browser session, so if there is a issue, I only should get the error on my screen.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It is like a temporary primary key which is given by the RAP framework kept in the transaction buffer to track the user session or our BO instance. Later on once the actual key is generated, the %CID will act like a foreign key to associate with session and will sent back to RAP by us to inform RAP that which session does this operation belongs to.</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dirty="0" err="1">
                <a:solidFill>
                  <a:schemeClr val="dk1"/>
                </a:solidFill>
                <a:latin typeface="Calibri"/>
                <a:ea typeface="Calibri"/>
                <a:cs typeface="Calibri"/>
                <a:sym typeface="Calibri"/>
              </a:rPr>
              <a:t>tkey</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When we apply operations on our table like a action. We also receive a table key in our code, and based on that we will reply the RAP that a particular operation on the table was completed. If something goes wrong we will also inform the error to the RAP framework using this table key.</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%key</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a single operation like Edit, Delete inside the object page, we will also receive the key of the object which we are editing or deleting.</a:t>
            </a:r>
            <a:endParaRPr sz="1800" dirty="0">
              <a:solidFill>
                <a:schemeClr val="dk1"/>
              </a:solidFill>
              <a:latin typeface="Calibri"/>
              <a:ea typeface="Calibri"/>
              <a:cs typeface="Calibri"/>
              <a:sym typeface="Calibri"/>
            </a:endParaRPr>
          </a:p>
        </p:txBody>
      </p:sp>
      <p:sp>
        <p:nvSpPr>
          <p:cNvPr id="1513" name="Google Shape;1513;p7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b="1" dirty="0">
                <a:solidFill>
                  <a:srgbClr val="FFC000"/>
                </a:solidFill>
                <a:latin typeface="Cooper Black" panose="0208090404030B020404" pitchFamily="18" charset="0"/>
                <a:ea typeface="Corben"/>
                <a:cs typeface="Corben"/>
                <a:sym typeface="Corben"/>
              </a:rPr>
              <a:t>Framework Generated IDs</a:t>
            </a:r>
            <a:endParaRPr sz="3599" b="1"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1" name="Google Shape;1521;p74"/>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EML is part of ABAP language that access to RAP BO. Because the consumption of business object via odata protocol requires a Fiori UI or Web API, the EML enables a type-safe access to business object directly. EML interacts with the business object entities (single entity – travel) to perform all the entity operations.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EML can be used to provide behaviour for business object. For example, we can implement an action that first triggers a create and then a update using the EML. It is one of the best way to consume our RAP framework and Business object using plain ABAP code w/o creating any special API or service.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Use cases: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Consumption of RAP functionality in Plain ABAP</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Testing purpose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Build special business logic</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Generate test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For integration with classic code</a:t>
            </a:r>
            <a:endParaRPr sz="1800">
              <a:solidFill>
                <a:schemeClr val="dk1"/>
              </a:solidFill>
              <a:latin typeface="Calibri"/>
              <a:ea typeface="Calibri"/>
              <a:cs typeface="Calibri"/>
              <a:sym typeface="Calibri"/>
            </a:endParaRPr>
          </a:p>
        </p:txBody>
      </p:sp>
      <p:sp>
        <p:nvSpPr>
          <p:cNvPr id="1522" name="Google Shape;1522;p7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EML – Entity Manipulation Language</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30" name="Google Shape;1530;p75"/>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Read operation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Read from Root entity and by the key</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Read the root entity with its composition child (travel and booking together)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 read operation always either returns a RESULT 🡺 capture in a internal table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OR returns an error table called as FAILED 🡺 capture in a internal table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AND returns an table of messages as REPORTED 🡺 capture in a internal table (other messages)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If we use second option we can specify the associated entity using \_AssociationName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READ ENTITIES OF </a:t>
            </a:r>
            <a:r>
              <a:rPr lang="en-US" sz="1800" b="1">
                <a:solidFill>
                  <a:schemeClr val="dk1"/>
                </a:solidFill>
                <a:latin typeface="Calibri"/>
                <a:ea typeface="Calibri"/>
                <a:cs typeface="Calibri"/>
                <a:sym typeface="Calibri"/>
              </a:rPr>
              <a:t>RootEntityName</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ENTITY </a:t>
            </a:r>
            <a:r>
              <a:rPr lang="en-US" sz="1800" b="1">
                <a:solidFill>
                  <a:schemeClr val="dk1"/>
                </a:solidFill>
                <a:latin typeface="Calibri"/>
                <a:ea typeface="Calibri"/>
                <a:cs typeface="Calibri"/>
                <a:sym typeface="Calibri"/>
              </a:rPr>
              <a:t>EntityAlias </a:t>
            </a:r>
            <a:r>
              <a:rPr lang="en-US" sz="1800">
                <a:solidFill>
                  <a:schemeClr val="dk1"/>
                </a:solidFill>
                <a:latin typeface="Calibri"/>
                <a:ea typeface="Calibri"/>
                <a:cs typeface="Calibri"/>
                <a:sym typeface="Calibri"/>
              </a:rPr>
              <a:t>FROM keys ---(primary key value)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RESULT lt_result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BY </a:t>
            </a:r>
            <a:r>
              <a:rPr lang="en-US" sz="1800" b="1">
                <a:solidFill>
                  <a:schemeClr val="dk1"/>
                </a:solidFill>
                <a:latin typeface="Calibri"/>
                <a:ea typeface="Calibri"/>
                <a:cs typeface="Calibri"/>
                <a:sym typeface="Calibri"/>
              </a:rPr>
              <a:t>\_Composition </a:t>
            </a:r>
            <a:r>
              <a:rPr lang="en-US" sz="1800">
                <a:solidFill>
                  <a:schemeClr val="dk1"/>
                </a:solidFill>
                <a:latin typeface="Calibri"/>
                <a:ea typeface="Calibri"/>
                <a:cs typeface="Calibri"/>
                <a:sym typeface="Calibri"/>
              </a:rPr>
              <a:t>FROM child_keys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RESULT lt_result_child</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FAILED lt_failed</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REPORTED lt_reported.</a:t>
            </a:r>
            <a:endParaRPr sz="1800">
              <a:solidFill>
                <a:schemeClr val="dk1"/>
              </a:solidFill>
              <a:latin typeface="Calibri"/>
              <a:ea typeface="Calibri"/>
              <a:cs typeface="Calibri"/>
              <a:sym typeface="Calibri"/>
            </a:endParaRPr>
          </a:p>
        </p:txBody>
      </p:sp>
      <p:sp>
        <p:nvSpPr>
          <p:cNvPr id="1531" name="Google Shape;1531;p7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Syntax for EML</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9" name="Google Shape;1539;p76"/>
          <p:cNvSpPr txBox="1"/>
          <p:nvPr/>
        </p:nvSpPr>
        <p:spPr>
          <a:xfrm>
            <a:off x="224979" y="836712"/>
            <a:ext cx="11806237"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MODIFY ENTITY OF </a:t>
            </a:r>
            <a:r>
              <a:rPr lang="en-US" sz="2800" b="1">
                <a:solidFill>
                  <a:schemeClr val="dk1"/>
                </a:solidFill>
                <a:latin typeface="Calibri"/>
                <a:ea typeface="Calibri"/>
                <a:cs typeface="Calibri"/>
                <a:sym typeface="Calibri"/>
              </a:rPr>
              <a:t>EntityName</a:t>
            </a:r>
            <a:r>
              <a:rPr lang="en-US" sz="2800">
                <a:solidFill>
                  <a:schemeClr val="dk1"/>
                </a:solidFill>
                <a:latin typeface="Calibri"/>
                <a:ea typeface="Calibri"/>
                <a:cs typeface="Calibri"/>
                <a:sym typeface="Calibri"/>
              </a:rPr>
              <a:t> AS alias_name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ENTITY </a:t>
            </a:r>
            <a:r>
              <a:rPr lang="en-US" sz="2800" b="1">
                <a:solidFill>
                  <a:schemeClr val="dk1"/>
                </a:solidFill>
                <a:latin typeface="Calibri"/>
                <a:ea typeface="Calibri"/>
                <a:cs typeface="Calibri"/>
                <a:sym typeface="Calibri"/>
              </a:rPr>
              <a:t>EntityName</a:t>
            </a:r>
            <a:endParaRPr sz="2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CREATE FROM lt_create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UPDATE FROM lt_update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DELETE FROM lt_delete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CREATE BY </a:t>
            </a:r>
            <a:r>
              <a:rPr lang="en-US" sz="2800" b="1">
                <a:solidFill>
                  <a:schemeClr val="dk1"/>
                </a:solidFill>
                <a:latin typeface="Calibri"/>
                <a:ea typeface="Calibri"/>
                <a:cs typeface="Calibri"/>
                <a:sym typeface="Calibri"/>
              </a:rPr>
              <a:t>\_AssociationName</a:t>
            </a:r>
            <a:r>
              <a:rPr lang="en-US" sz="2800">
                <a:solidFill>
                  <a:schemeClr val="dk1"/>
                </a:solidFill>
                <a:latin typeface="Calibri"/>
                <a:ea typeface="Calibri"/>
                <a:cs typeface="Calibri"/>
                <a:sym typeface="Calibri"/>
              </a:rPr>
              <a:t> FROM lt_instance_cba</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RESULT lt_result</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FAILED lt_failed</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REPORTED lt_messages</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MAPPED lt_mapped. </a:t>
            </a:r>
            <a:endParaRPr/>
          </a:p>
        </p:txBody>
      </p:sp>
      <p:sp>
        <p:nvSpPr>
          <p:cNvPr id="1540" name="Google Shape;1540;p7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Update and Delete operations</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4</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46" name="Group 45">
            <a:extLst>
              <a:ext uri="{FF2B5EF4-FFF2-40B4-BE49-F238E27FC236}">
                <a16:creationId xmlns:a16="http://schemas.microsoft.com/office/drawing/2014/main" id="{B3155E1E-EB45-42B6-B07E-C23358DA10AA}"/>
              </a:ext>
            </a:extLst>
          </p:cNvPr>
          <p:cNvGrpSpPr/>
          <p:nvPr/>
        </p:nvGrpSpPr>
        <p:grpSpPr>
          <a:xfrm>
            <a:off x="7255772" y="1076224"/>
            <a:ext cx="2597506" cy="898390"/>
            <a:chOff x="7185683" y="1017588"/>
            <a:chExt cx="2597506" cy="898390"/>
          </a:xfrm>
        </p:grpSpPr>
        <p:sp>
          <p:nvSpPr>
            <p:cNvPr id="40" name="Rectangle 39">
              <a:extLst>
                <a:ext uri="{FF2B5EF4-FFF2-40B4-BE49-F238E27FC236}">
                  <a16:creationId xmlns:a16="http://schemas.microsoft.com/office/drawing/2014/main" id="{1DFA8C6F-CF3A-4578-B613-2250B6DE52AE}"/>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Approach for the Implementation</a:t>
              </a:r>
            </a:p>
          </p:txBody>
        </p:sp>
        <p:sp>
          <p:nvSpPr>
            <p:cNvPr id="45" name="Rectangle 44">
              <a:extLst>
                <a:ext uri="{FF2B5EF4-FFF2-40B4-BE49-F238E27FC236}">
                  <a16:creationId xmlns:a16="http://schemas.microsoft.com/office/drawing/2014/main" id="{8D598D36-C5FC-4900-B880-D9AEBB01296E}"/>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The Approach</a:t>
              </a:r>
            </a:p>
          </p:txBody>
        </p:sp>
      </p:grpSp>
      <p:grpSp>
        <p:nvGrpSpPr>
          <p:cNvPr id="47" name="Group 46">
            <a:extLst>
              <a:ext uri="{FF2B5EF4-FFF2-40B4-BE49-F238E27FC236}">
                <a16:creationId xmlns:a16="http://schemas.microsoft.com/office/drawing/2014/main" id="{1D927D5A-E4D3-46B8-9875-1811113ACA91}"/>
              </a:ext>
            </a:extLst>
          </p:cNvPr>
          <p:cNvGrpSpPr/>
          <p:nvPr/>
        </p:nvGrpSpPr>
        <p:grpSpPr>
          <a:xfrm>
            <a:off x="7712975" y="2373010"/>
            <a:ext cx="4254005" cy="790668"/>
            <a:chOff x="7185682" y="1017588"/>
            <a:chExt cx="4254005" cy="790668"/>
          </a:xfrm>
        </p:grpSpPr>
        <p:sp>
          <p:nvSpPr>
            <p:cNvPr id="48" name="Rectangle 47">
              <a:extLst>
                <a:ext uri="{FF2B5EF4-FFF2-40B4-BE49-F238E27FC236}">
                  <a16:creationId xmlns:a16="http://schemas.microsoft.com/office/drawing/2014/main" id="{217B2D8D-BBE3-4C18-AD84-13239D31B398}"/>
                </a:ext>
              </a:extLst>
            </p:cNvPr>
            <p:cNvSpPr/>
            <p:nvPr/>
          </p:nvSpPr>
          <p:spPr>
            <a:xfrm>
              <a:off x="7185682" y="1500479"/>
              <a:ext cx="4076033"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SAP Fiori Elements implementation</a:t>
              </a:r>
            </a:p>
          </p:txBody>
        </p:sp>
        <p:sp>
          <p:nvSpPr>
            <p:cNvPr id="49" name="Rectangle 48">
              <a:extLst>
                <a:ext uri="{FF2B5EF4-FFF2-40B4-BE49-F238E27FC236}">
                  <a16:creationId xmlns:a16="http://schemas.microsoft.com/office/drawing/2014/main" id="{C0874C99-87AF-460C-9044-B8539EAC1769}"/>
                </a:ext>
              </a:extLst>
            </p:cNvPr>
            <p:cNvSpPr/>
            <p:nvPr/>
          </p:nvSpPr>
          <p:spPr>
            <a:xfrm>
              <a:off x="7185683" y="1017588"/>
              <a:ext cx="4254004"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Fiori Elements</a:t>
              </a:r>
            </a:p>
          </p:txBody>
        </p:sp>
      </p:grpSp>
      <p:grpSp>
        <p:nvGrpSpPr>
          <p:cNvPr id="50" name="Group 49">
            <a:extLst>
              <a:ext uri="{FF2B5EF4-FFF2-40B4-BE49-F238E27FC236}">
                <a16:creationId xmlns:a16="http://schemas.microsoft.com/office/drawing/2014/main" id="{13AECD8D-19D4-4552-9152-D3067AB9B8CE}"/>
              </a:ext>
            </a:extLst>
          </p:cNvPr>
          <p:cNvGrpSpPr/>
          <p:nvPr/>
        </p:nvGrpSpPr>
        <p:grpSpPr>
          <a:xfrm>
            <a:off x="8211738" y="3578356"/>
            <a:ext cx="3620229" cy="790668"/>
            <a:chOff x="7185683" y="1017588"/>
            <a:chExt cx="2597506" cy="790668"/>
          </a:xfrm>
        </p:grpSpPr>
        <p:sp>
          <p:nvSpPr>
            <p:cNvPr id="51" name="Rectangle 50">
              <a:extLst>
                <a:ext uri="{FF2B5EF4-FFF2-40B4-BE49-F238E27FC236}">
                  <a16:creationId xmlns:a16="http://schemas.microsoft.com/office/drawing/2014/main" id="{D838B753-BCA5-4AB5-BE05-5511E485C438}"/>
                </a:ext>
              </a:extLst>
            </p:cNvPr>
            <p:cNvSpPr/>
            <p:nvPr/>
          </p:nvSpPr>
          <p:spPr>
            <a:xfrm>
              <a:off x="7185683" y="1500479"/>
              <a:ext cx="2597506"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Understanding BDEF for Scenario</a:t>
              </a:r>
            </a:p>
          </p:txBody>
        </p:sp>
        <p:sp>
          <p:nvSpPr>
            <p:cNvPr id="52" name="Rectangle 51">
              <a:extLst>
                <a:ext uri="{FF2B5EF4-FFF2-40B4-BE49-F238E27FC236}">
                  <a16:creationId xmlns:a16="http://schemas.microsoft.com/office/drawing/2014/main" id="{20C13AF4-68B6-4226-9401-EDB6ED0540C2}"/>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Behavior Definition</a:t>
              </a:r>
            </a:p>
          </p:txBody>
        </p:sp>
      </p:grpSp>
      <p:grpSp>
        <p:nvGrpSpPr>
          <p:cNvPr id="53" name="Group 52">
            <a:extLst>
              <a:ext uri="{FF2B5EF4-FFF2-40B4-BE49-F238E27FC236}">
                <a16:creationId xmlns:a16="http://schemas.microsoft.com/office/drawing/2014/main" id="{E3CAE706-F340-4298-AA1E-34DDAF41629B}"/>
              </a:ext>
            </a:extLst>
          </p:cNvPr>
          <p:cNvGrpSpPr/>
          <p:nvPr/>
        </p:nvGrpSpPr>
        <p:grpSpPr>
          <a:xfrm>
            <a:off x="8544248" y="4833578"/>
            <a:ext cx="2597506" cy="790668"/>
            <a:chOff x="7185683" y="1017588"/>
            <a:chExt cx="2597506" cy="790668"/>
          </a:xfrm>
        </p:grpSpPr>
        <p:sp>
          <p:nvSpPr>
            <p:cNvPr id="54" name="Rectangle 53">
              <a:extLst>
                <a:ext uri="{FF2B5EF4-FFF2-40B4-BE49-F238E27FC236}">
                  <a16:creationId xmlns:a16="http://schemas.microsoft.com/office/drawing/2014/main" id="{CCE86282-05F9-4BB3-90C3-C3F2F3C7D1C7}"/>
                </a:ext>
              </a:extLst>
            </p:cNvPr>
            <p:cNvSpPr/>
            <p:nvPr/>
          </p:nvSpPr>
          <p:spPr>
            <a:xfrm>
              <a:off x="7185683" y="1500479"/>
              <a:ext cx="2597506"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Entity Manipulation Language</a:t>
              </a:r>
            </a:p>
          </p:txBody>
        </p:sp>
        <p:sp>
          <p:nvSpPr>
            <p:cNvPr id="55" name="Rectangle 54">
              <a:extLst>
                <a:ext uri="{FF2B5EF4-FFF2-40B4-BE49-F238E27FC236}">
                  <a16:creationId xmlns:a16="http://schemas.microsoft.com/office/drawing/2014/main" id="{C08D0B4E-C408-458A-9E80-98D57A618BD5}"/>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EML</a:t>
              </a:r>
            </a:p>
          </p:txBody>
        </p:sp>
      </p:gr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Business Object (definition)</a:t>
            </a:r>
            <a:endParaRPr/>
          </a:p>
          <a:p>
            <a:pPr marL="0" marR="0" lvl="0" indent="0" algn="ctr" rtl="0">
              <a:spcBef>
                <a:spcPts val="0"/>
              </a:spcBef>
              <a:spcAft>
                <a:spcPts val="0"/>
              </a:spcAft>
              <a:buNone/>
            </a:pPr>
            <a:r>
              <a:rPr lang="en-US" sz="1600">
                <a:solidFill>
                  <a:schemeClr val="lt1"/>
                </a:solidFill>
                <a:latin typeface="Calibri"/>
                <a:ea typeface="Calibri"/>
                <a:cs typeface="Calibri"/>
                <a:sym typeface="Calibri"/>
              </a:rPr>
              <a:t>Includes the Travel, Booking and Booking Supplement CDS entities</a:t>
            </a:r>
            <a:endParaRPr/>
          </a:p>
          <a:p>
            <a:pPr marL="0" marR="0" lvl="0" indent="0" algn="ctr" rtl="0">
              <a:spcBef>
                <a:spcPts val="0"/>
              </a:spcBef>
              <a:spcAft>
                <a:spcPts val="0"/>
              </a:spcAft>
              <a:buNone/>
            </a:pPr>
            <a:r>
              <a:rPr lang="en-US" sz="1600">
                <a:solidFill>
                  <a:schemeClr val="lt1"/>
                </a:solidFill>
                <a:latin typeface="Calibri"/>
                <a:ea typeface="Calibri"/>
                <a:cs typeface="Calibri"/>
                <a:sym typeface="Calibri"/>
              </a:rPr>
              <a:t>100 fields</a:t>
            </a:r>
            <a:endParaRPr/>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05780" y="486916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Processor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30 fields to internet</a:t>
            </a:r>
            <a:endParaRPr/>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rot="10800000">
            <a:off x="3430228" y="5409220"/>
            <a:ext cx="10080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Processor Projection</a:t>
            </a:r>
            <a:endParaRPr/>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rot="10800000">
            <a:off x="1917948" y="2852860"/>
            <a:ext cx="0" cy="20163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Behaviour Definition (BDEF)</a:t>
            </a:r>
            <a:endParaRPr/>
          </a:p>
          <a:p>
            <a:pPr marL="0" marR="0" lvl="0" indent="0" algn="ctr" rtl="0">
              <a:spcBef>
                <a:spcPts val="0"/>
              </a:spcBef>
              <a:spcAft>
                <a:spcPts val="0"/>
              </a:spcAft>
              <a:buNone/>
            </a:pPr>
            <a:r>
              <a:rPr lang="en-US" sz="1600">
                <a:solidFill>
                  <a:schemeClr val="lt1"/>
                </a:solidFill>
                <a:latin typeface="Calibri"/>
                <a:ea typeface="Calibri"/>
                <a:cs typeface="Calibri"/>
                <a:sym typeface="Calibri"/>
              </a:rPr>
              <a:t>Tell RAP framework regarding our operations which needs to be supported for BO (managed)</a:t>
            </a:r>
            <a:endParaRPr/>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Processor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processor role in company</a:t>
            </a:r>
            <a:endParaRPr/>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1352" name="Google Shape;1352;p60"/>
          <p:cNvSpPr txBox="1"/>
          <p:nvPr/>
        </p:nvSpPr>
        <p:spPr>
          <a:xfrm>
            <a:off x="172422" y="139530"/>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398"/>
              <a:buFont typeface="Corben"/>
              <a:buNone/>
            </a:pPr>
            <a:r>
              <a:rPr lang="en-US" sz="3600" dirty="0">
                <a:solidFill>
                  <a:srgbClr val="FFC000"/>
                </a:solidFill>
                <a:latin typeface="Cooper Black" panose="0208090404030B020404" pitchFamily="18" charset="0"/>
                <a:ea typeface="Corben"/>
                <a:cs typeface="Corben"/>
                <a:sym typeface="Corben"/>
              </a:rPr>
              <a:t>SAP Fiori elements boosts SAP Fiori development efficiency</a:t>
            </a:r>
            <a:endParaRPr sz="2400" dirty="0">
              <a:solidFill>
                <a:srgbClr val="FFC000"/>
              </a:solidFill>
              <a:latin typeface="Cooper Black" panose="0208090404030B020404" pitchFamily="18" charset="0"/>
            </a:endParaRPr>
          </a:p>
        </p:txBody>
      </p:sp>
      <p:pic>
        <p:nvPicPr>
          <p:cNvPr id="1355" name="Google Shape;1355;p60"/>
          <p:cNvPicPr preferRelativeResize="0"/>
          <p:nvPr/>
        </p:nvPicPr>
        <p:blipFill rotWithShape="1">
          <a:blip r:embed="rId3">
            <a:alphaModFix/>
          </a:blip>
          <a:srcRect l="1412"/>
          <a:stretch/>
        </p:blipFill>
        <p:spPr>
          <a:xfrm>
            <a:off x="172421" y="972235"/>
            <a:ext cx="11922501" cy="5319486"/>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sp>
        <p:nvSpPr>
          <p:cNvPr id="1360" name="Google Shape;1360;p61"/>
          <p:cNvSpPr txBox="1"/>
          <p:nvPr/>
        </p:nvSpPr>
        <p:spPr>
          <a:xfrm>
            <a:off x="172422" y="166826"/>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SAP Fiori elements prioritizes efficiency over flexibility</a:t>
            </a:r>
            <a:endParaRPr sz="2000" dirty="0">
              <a:solidFill>
                <a:srgbClr val="FFC000"/>
              </a:solidFill>
              <a:latin typeface="Cooper Black" panose="0208090404030B020404" pitchFamily="18" charset="0"/>
            </a:endParaRPr>
          </a:p>
        </p:txBody>
      </p:sp>
      <p:pic>
        <p:nvPicPr>
          <p:cNvPr id="1363" name="Google Shape;1363;p61"/>
          <p:cNvPicPr preferRelativeResize="0"/>
          <p:nvPr/>
        </p:nvPicPr>
        <p:blipFill rotWithShape="1">
          <a:blip r:embed="rId3">
            <a:alphaModFix/>
          </a:blip>
          <a:srcRect/>
          <a:stretch/>
        </p:blipFill>
        <p:spPr>
          <a:xfrm>
            <a:off x="1718296" y="1028789"/>
            <a:ext cx="9097273" cy="5240912"/>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7"/>
        <p:cNvGrpSpPr/>
        <p:nvPr/>
      </p:nvGrpSpPr>
      <p:grpSpPr>
        <a:xfrm>
          <a:off x="0" y="0"/>
          <a:ext cx="0" cy="0"/>
          <a:chOff x="0" y="0"/>
          <a:chExt cx="0" cy="0"/>
        </a:xfrm>
      </p:grpSpPr>
      <p:sp>
        <p:nvSpPr>
          <p:cNvPr id="1368" name="Google Shape;1368;p62"/>
          <p:cNvSpPr/>
          <p:nvPr/>
        </p:nvSpPr>
        <p:spPr>
          <a:xfrm>
            <a:off x="7948374" y="5128245"/>
            <a:ext cx="3533838" cy="123597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369" name="Google Shape;1369;p62"/>
          <p:cNvSpPr txBox="1"/>
          <p:nvPr/>
        </p:nvSpPr>
        <p:spPr>
          <a:xfrm>
            <a:off x="152551" y="103175"/>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Developer Persona – Fiori Elements</a:t>
            </a:r>
            <a:endParaRPr sz="2000" dirty="0">
              <a:solidFill>
                <a:srgbClr val="FFC000"/>
              </a:solidFill>
              <a:latin typeface="Cooper Black" panose="0208090404030B020404" pitchFamily="18" charset="0"/>
            </a:endParaRPr>
          </a:p>
        </p:txBody>
      </p:sp>
      <p:pic>
        <p:nvPicPr>
          <p:cNvPr id="1372" name="Google Shape;1372;p62" descr="Naimul Kabir | Aspiring Mobile Developer"/>
          <p:cNvPicPr preferRelativeResize="0"/>
          <p:nvPr/>
        </p:nvPicPr>
        <p:blipFill rotWithShape="1">
          <a:blip r:embed="rId3">
            <a:alphaModFix/>
          </a:blip>
          <a:srcRect/>
          <a:stretch/>
        </p:blipFill>
        <p:spPr>
          <a:xfrm>
            <a:off x="8596757" y="296555"/>
            <a:ext cx="1830086" cy="1941000"/>
          </a:xfrm>
          <a:prstGeom prst="rect">
            <a:avLst/>
          </a:prstGeom>
          <a:noFill/>
          <a:ln>
            <a:noFill/>
          </a:ln>
        </p:spPr>
      </p:pic>
      <p:sp>
        <p:nvSpPr>
          <p:cNvPr id="1373" name="Google Shape;1373;p62"/>
          <p:cNvSpPr txBox="1"/>
          <p:nvPr/>
        </p:nvSpPr>
        <p:spPr>
          <a:xfrm>
            <a:off x="7810165" y="2291671"/>
            <a:ext cx="3403277" cy="92236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98" b="1">
                <a:solidFill>
                  <a:srgbClr val="000000"/>
                </a:solidFill>
                <a:latin typeface="Calibri"/>
                <a:ea typeface="Calibri"/>
                <a:cs typeface="Calibri"/>
                <a:sym typeface="Calibri"/>
              </a:rPr>
              <a:t>Rob</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S/4HANA Technical consultant</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ABAP Developer</a:t>
            </a:r>
            <a:endParaRPr/>
          </a:p>
        </p:txBody>
      </p:sp>
      <p:pic>
        <p:nvPicPr>
          <p:cNvPr id="1374" name="Google Shape;1374;p62" descr="tjgillweb (Taranjot Gill) · GitHub"/>
          <p:cNvPicPr preferRelativeResize="0"/>
          <p:nvPr/>
        </p:nvPicPr>
        <p:blipFill rotWithShape="1">
          <a:blip r:embed="rId4">
            <a:alphaModFix/>
          </a:blip>
          <a:srcRect/>
          <a:stretch/>
        </p:blipFill>
        <p:spPr>
          <a:xfrm>
            <a:off x="839349" y="805549"/>
            <a:ext cx="1912715" cy="1912715"/>
          </a:xfrm>
          <a:prstGeom prst="rect">
            <a:avLst/>
          </a:prstGeom>
          <a:noFill/>
          <a:ln>
            <a:noFill/>
          </a:ln>
        </p:spPr>
      </p:pic>
      <p:sp>
        <p:nvSpPr>
          <p:cNvPr id="1375" name="Google Shape;1375;p62"/>
          <p:cNvSpPr txBox="1"/>
          <p:nvPr/>
        </p:nvSpPr>
        <p:spPr>
          <a:xfrm>
            <a:off x="368403" y="2571661"/>
            <a:ext cx="3403277" cy="6456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98" b="1">
                <a:solidFill>
                  <a:srgbClr val="000000"/>
                </a:solidFill>
                <a:latin typeface="Calibri"/>
                <a:ea typeface="Calibri"/>
                <a:cs typeface="Calibri"/>
                <a:sym typeface="Calibri"/>
              </a:rPr>
              <a:t>Roxana</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UX Designer | Fiori Developer</a:t>
            </a:r>
            <a:endParaRPr/>
          </a:p>
        </p:txBody>
      </p:sp>
      <p:sp>
        <p:nvSpPr>
          <p:cNvPr id="1376" name="Google Shape;1376;p62"/>
          <p:cNvSpPr/>
          <p:nvPr/>
        </p:nvSpPr>
        <p:spPr>
          <a:xfrm>
            <a:off x="8209493" y="3744775"/>
            <a:ext cx="2767884" cy="1018373"/>
          </a:xfrm>
          <a:prstGeom prst="rect">
            <a:avLst/>
          </a:prstGeom>
          <a:solidFill>
            <a:srgbClr val="FDD1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pic>
        <p:nvPicPr>
          <p:cNvPr id="1377" name="Google Shape;1377;p62"/>
          <p:cNvPicPr preferRelativeResize="0"/>
          <p:nvPr/>
        </p:nvPicPr>
        <p:blipFill rotWithShape="1">
          <a:blip r:embed="rId5">
            <a:alphaModFix/>
          </a:blip>
          <a:srcRect/>
          <a:stretch/>
        </p:blipFill>
        <p:spPr>
          <a:xfrm>
            <a:off x="8315010" y="3930303"/>
            <a:ext cx="703959" cy="730033"/>
          </a:xfrm>
          <a:prstGeom prst="rect">
            <a:avLst/>
          </a:prstGeom>
          <a:noFill/>
          <a:ln>
            <a:noFill/>
          </a:ln>
        </p:spPr>
      </p:pic>
      <p:sp>
        <p:nvSpPr>
          <p:cNvPr id="1378" name="Google Shape;1378;p62"/>
          <p:cNvSpPr txBox="1"/>
          <p:nvPr/>
        </p:nvSpPr>
        <p:spPr>
          <a:xfrm>
            <a:off x="9097305" y="3827493"/>
            <a:ext cx="1784327" cy="92236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98" b="1">
                <a:solidFill>
                  <a:srgbClr val="000000"/>
                </a:solidFill>
                <a:latin typeface="Calibri"/>
                <a:ea typeface="Calibri"/>
                <a:cs typeface="Calibri"/>
                <a:sym typeface="Calibri"/>
              </a:rPr>
              <a:t>ABAP Dev. Tools</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On </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Eclipse</a:t>
            </a:r>
            <a:endParaRPr/>
          </a:p>
        </p:txBody>
      </p:sp>
      <p:sp>
        <p:nvSpPr>
          <p:cNvPr id="1379" name="Google Shape;1379;p62"/>
          <p:cNvSpPr/>
          <p:nvPr/>
        </p:nvSpPr>
        <p:spPr>
          <a:xfrm>
            <a:off x="8205141" y="5587065"/>
            <a:ext cx="1214214" cy="633756"/>
          </a:xfrm>
          <a:prstGeom prst="roundRect">
            <a:avLst>
              <a:gd name="adj" fmla="val 16667"/>
            </a:avLst>
          </a:prstGeom>
          <a:solidFill>
            <a:srgbClr val="BF9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CDS Views</a:t>
            </a:r>
            <a:endParaRPr/>
          </a:p>
        </p:txBody>
      </p:sp>
      <p:sp>
        <p:nvSpPr>
          <p:cNvPr id="1380" name="Google Shape;1380;p62"/>
          <p:cNvSpPr/>
          <p:nvPr/>
        </p:nvSpPr>
        <p:spPr>
          <a:xfrm>
            <a:off x="9999226" y="5587065"/>
            <a:ext cx="1214214" cy="633756"/>
          </a:xfrm>
          <a:prstGeom prst="roundRect">
            <a:avLst>
              <a:gd name="adj" fmla="val 16667"/>
            </a:avLst>
          </a:prstGeom>
          <a:solidFill>
            <a:srgbClr val="0C0C0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MDE</a:t>
            </a:r>
            <a:endParaRPr/>
          </a:p>
          <a:p>
            <a:pPr marL="0" marR="0" lvl="0" indent="0" algn="ctr" rtl="0">
              <a:spcBef>
                <a:spcPts val="0"/>
              </a:spcBef>
              <a:spcAft>
                <a:spcPts val="0"/>
              </a:spcAft>
              <a:buNone/>
            </a:pPr>
            <a:r>
              <a:rPr lang="en-US" sz="1798">
                <a:solidFill>
                  <a:srgbClr val="FFFFFF"/>
                </a:solidFill>
                <a:latin typeface="Calibri"/>
                <a:ea typeface="Calibri"/>
                <a:cs typeface="Calibri"/>
                <a:sym typeface="Calibri"/>
              </a:rPr>
              <a:t>@</a:t>
            </a:r>
            <a:endParaRPr/>
          </a:p>
        </p:txBody>
      </p:sp>
      <p:cxnSp>
        <p:nvCxnSpPr>
          <p:cNvPr id="1381" name="Google Shape;1381;p62"/>
          <p:cNvCxnSpPr>
            <a:stCxn id="1379" idx="3"/>
            <a:endCxn id="1380" idx="1"/>
          </p:cNvCxnSpPr>
          <p:nvPr/>
        </p:nvCxnSpPr>
        <p:spPr>
          <a:xfrm>
            <a:off x="9419355" y="5903943"/>
            <a:ext cx="579900" cy="0"/>
          </a:xfrm>
          <a:prstGeom prst="straightConnector1">
            <a:avLst/>
          </a:prstGeom>
          <a:noFill/>
          <a:ln w="19050" cap="flat" cmpd="sng">
            <a:solidFill>
              <a:schemeClr val="dk1"/>
            </a:solidFill>
            <a:prstDash val="solid"/>
            <a:miter lim="800000"/>
            <a:headEnd type="none" w="sm" len="sm"/>
            <a:tailEnd type="none" w="sm" len="sm"/>
          </a:ln>
        </p:spPr>
      </p:cxnSp>
      <p:sp>
        <p:nvSpPr>
          <p:cNvPr id="1382" name="Google Shape;1382;p62"/>
          <p:cNvSpPr/>
          <p:nvPr/>
        </p:nvSpPr>
        <p:spPr>
          <a:xfrm>
            <a:off x="8315009" y="5232914"/>
            <a:ext cx="2804627" cy="263791"/>
          </a:xfrm>
          <a:prstGeom prst="rect">
            <a:avLst/>
          </a:prstGeom>
          <a:solidFill>
            <a:srgbClr val="323F4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OData Service</a:t>
            </a:r>
            <a:endParaRPr/>
          </a:p>
        </p:txBody>
      </p:sp>
      <p:sp>
        <p:nvSpPr>
          <p:cNvPr id="1383" name="Google Shape;1383;p62"/>
          <p:cNvSpPr/>
          <p:nvPr/>
        </p:nvSpPr>
        <p:spPr>
          <a:xfrm>
            <a:off x="623925" y="3744775"/>
            <a:ext cx="2767884" cy="1018373"/>
          </a:xfrm>
          <a:prstGeom prst="rect">
            <a:avLst/>
          </a:prstGeom>
          <a:solidFill>
            <a:srgbClr val="FDD1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384" name="Google Shape;1384;p62"/>
          <p:cNvSpPr txBox="1"/>
          <p:nvPr/>
        </p:nvSpPr>
        <p:spPr>
          <a:xfrm>
            <a:off x="2140605" y="3972324"/>
            <a:ext cx="1222916" cy="6456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98" b="1">
                <a:solidFill>
                  <a:srgbClr val="000000"/>
                </a:solidFill>
                <a:latin typeface="Calibri"/>
                <a:ea typeface="Calibri"/>
                <a:cs typeface="Calibri"/>
                <a:sym typeface="Calibri"/>
              </a:rPr>
              <a:t>VS Code </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BAS</a:t>
            </a:r>
            <a:endParaRPr/>
          </a:p>
        </p:txBody>
      </p:sp>
      <p:pic>
        <p:nvPicPr>
          <p:cNvPr id="1385" name="Google Shape;1385;p62" descr="Install Visual Studio Code on Linux | Snap Store"/>
          <p:cNvPicPr preferRelativeResize="0"/>
          <p:nvPr/>
        </p:nvPicPr>
        <p:blipFill rotWithShape="1">
          <a:blip r:embed="rId6">
            <a:alphaModFix/>
          </a:blip>
          <a:srcRect/>
          <a:stretch/>
        </p:blipFill>
        <p:spPr>
          <a:xfrm>
            <a:off x="704121" y="3972322"/>
            <a:ext cx="611774" cy="611774"/>
          </a:xfrm>
          <a:prstGeom prst="rect">
            <a:avLst/>
          </a:prstGeom>
          <a:noFill/>
          <a:ln>
            <a:noFill/>
          </a:ln>
        </p:spPr>
      </p:pic>
      <p:pic>
        <p:nvPicPr>
          <p:cNvPr id="1386" name="Google Shape;1386;p62" descr="https://www12.lunapic.com/editor/working/161406318813978311?5830121565"/>
          <p:cNvPicPr preferRelativeResize="0"/>
          <p:nvPr/>
        </p:nvPicPr>
        <p:blipFill rotWithShape="1">
          <a:blip r:embed="rId7">
            <a:alphaModFix/>
          </a:blip>
          <a:srcRect/>
          <a:stretch/>
        </p:blipFill>
        <p:spPr>
          <a:xfrm>
            <a:off x="1211447" y="3744773"/>
            <a:ext cx="1296589" cy="1018373"/>
          </a:xfrm>
          <a:prstGeom prst="rect">
            <a:avLst/>
          </a:prstGeom>
          <a:noFill/>
          <a:ln>
            <a:noFill/>
          </a:ln>
        </p:spPr>
      </p:pic>
      <p:sp>
        <p:nvSpPr>
          <p:cNvPr id="1387" name="Google Shape;1387;p62"/>
          <p:cNvSpPr/>
          <p:nvPr/>
        </p:nvSpPr>
        <p:spPr>
          <a:xfrm>
            <a:off x="349749" y="5128245"/>
            <a:ext cx="3890705" cy="123597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388" name="Google Shape;1388;p62"/>
          <p:cNvSpPr/>
          <p:nvPr/>
        </p:nvSpPr>
        <p:spPr>
          <a:xfrm>
            <a:off x="457302" y="5470988"/>
            <a:ext cx="1612739" cy="633756"/>
          </a:xfrm>
          <a:prstGeom prst="roundRect">
            <a:avLst>
              <a:gd name="adj" fmla="val 16667"/>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Fiori Elements Project</a:t>
            </a:r>
            <a:endParaRPr/>
          </a:p>
        </p:txBody>
      </p:sp>
      <p:sp>
        <p:nvSpPr>
          <p:cNvPr id="1389" name="Google Shape;1389;p62"/>
          <p:cNvSpPr/>
          <p:nvPr/>
        </p:nvSpPr>
        <p:spPr>
          <a:xfrm>
            <a:off x="2326811" y="5470988"/>
            <a:ext cx="1827855" cy="633756"/>
          </a:xfrm>
          <a:prstGeom prst="roundRect">
            <a:avLst>
              <a:gd name="adj" fmla="val 16667"/>
            </a:avLst>
          </a:prstGeom>
          <a:solidFill>
            <a:srgbClr val="0C0C0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Annotations.xml</a:t>
            </a:r>
            <a:endParaRPr/>
          </a:p>
        </p:txBody>
      </p:sp>
      <p:cxnSp>
        <p:nvCxnSpPr>
          <p:cNvPr id="1390" name="Google Shape;1390;p62"/>
          <p:cNvCxnSpPr>
            <a:stCxn id="1388" idx="3"/>
            <a:endCxn id="1389" idx="1"/>
          </p:cNvCxnSpPr>
          <p:nvPr/>
        </p:nvCxnSpPr>
        <p:spPr>
          <a:xfrm>
            <a:off x="2070041" y="5787866"/>
            <a:ext cx="256800" cy="0"/>
          </a:xfrm>
          <a:prstGeom prst="straightConnector1">
            <a:avLst/>
          </a:prstGeom>
          <a:noFill/>
          <a:ln w="19050" cap="flat" cmpd="sng">
            <a:solidFill>
              <a:schemeClr val="dk1"/>
            </a:solidFill>
            <a:prstDash val="solid"/>
            <a:miter lim="800000"/>
            <a:headEnd type="none" w="sm" len="sm"/>
            <a:tailEnd type="none" w="sm" len="sm"/>
          </a:ln>
        </p:spPr>
      </p:cxnSp>
      <p:cxnSp>
        <p:nvCxnSpPr>
          <p:cNvPr id="1391" name="Google Shape;1391;p62"/>
          <p:cNvCxnSpPr>
            <a:endCxn id="1387" idx="0"/>
          </p:cNvCxnSpPr>
          <p:nvPr/>
        </p:nvCxnSpPr>
        <p:spPr>
          <a:xfrm>
            <a:off x="2295102" y="4756845"/>
            <a:ext cx="0" cy="371400"/>
          </a:xfrm>
          <a:prstGeom prst="straightConnector1">
            <a:avLst/>
          </a:prstGeom>
          <a:noFill/>
          <a:ln w="19050" cap="flat" cmpd="sng">
            <a:solidFill>
              <a:schemeClr val="accent4"/>
            </a:solidFill>
            <a:prstDash val="solid"/>
            <a:miter lim="800000"/>
            <a:headEnd type="none" w="sm" len="sm"/>
            <a:tailEnd type="triangle" w="med" len="med"/>
          </a:ln>
        </p:spPr>
      </p:cxnSp>
      <p:cxnSp>
        <p:nvCxnSpPr>
          <p:cNvPr id="1392" name="Google Shape;1392;p62"/>
          <p:cNvCxnSpPr>
            <a:stCxn id="1375" idx="2"/>
          </p:cNvCxnSpPr>
          <p:nvPr/>
        </p:nvCxnSpPr>
        <p:spPr>
          <a:xfrm>
            <a:off x="2070042" y="3217351"/>
            <a:ext cx="0" cy="527400"/>
          </a:xfrm>
          <a:prstGeom prst="straightConnector1">
            <a:avLst/>
          </a:prstGeom>
          <a:noFill/>
          <a:ln w="19050" cap="flat" cmpd="sng">
            <a:solidFill>
              <a:schemeClr val="accent4"/>
            </a:solidFill>
            <a:prstDash val="solid"/>
            <a:miter lim="800000"/>
            <a:headEnd type="none" w="sm" len="sm"/>
            <a:tailEnd type="triangle" w="med" len="med"/>
          </a:ln>
        </p:spPr>
      </p:cxnSp>
      <p:cxnSp>
        <p:nvCxnSpPr>
          <p:cNvPr id="1393" name="Google Shape;1393;p62"/>
          <p:cNvCxnSpPr/>
          <p:nvPr/>
        </p:nvCxnSpPr>
        <p:spPr>
          <a:xfrm>
            <a:off x="9793627" y="4750343"/>
            <a:ext cx="0" cy="371499"/>
          </a:xfrm>
          <a:prstGeom prst="straightConnector1">
            <a:avLst/>
          </a:prstGeom>
          <a:noFill/>
          <a:ln w="19050" cap="flat" cmpd="sng">
            <a:solidFill>
              <a:schemeClr val="accent4"/>
            </a:solidFill>
            <a:prstDash val="solid"/>
            <a:miter lim="800000"/>
            <a:headEnd type="none" w="sm" len="sm"/>
            <a:tailEnd type="triangle" w="med" len="med"/>
          </a:ln>
        </p:spPr>
      </p:cxnSp>
      <p:cxnSp>
        <p:nvCxnSpPr>
          <p:cNvPr id="1394" name="Google Shape;1394;p62"/>
          <p:cNvCxnSpPr/>
          <p:nvPr/>
        </p:nvCxnSpPr>
        <p:spPr>
          <a:xfrm>
            <a:off x="9568567" y="3211255"/>
            <a:ext cx="0" cy="527117"/>
          </a:xfrm>
          <a:prstGeom prst="straightConnector1">
            <a:avLst/>
          </a:prstGeom>
          <a:noFill/>
          <a:ln w="19050" cap="flat" cmpd="sng">
            <a:solidFill>
              <a:schemeClr val="accent4"/>
            </a:solidFill>
            <a:prstDash val="solid"/>
            <a:miter lim="800000"/>
            <a:headEnd type="none" w="sm" len="sm"/>
            <a:tailEnd type="triangle" w="med" len="med"/>
          </a:ln>
        </p:spPr>
      </p:cxnSp>
      <p:pic>
        <p:nvPicPr>
          <p:cNvPr id="1395" name="Google Shape;1395;p62" descr="Electric Plug Connect Concept Socket. Get Connected Or Disconnect Vector  Power Plug Cable Illustration Stock Vector - Illustration of adapter,  element: 167568132"/>
          <p:cNvPicPr preferRelativeResize="0"/>
          <p:nvPr/>
        </p:nvPicPr>
        <p:blipFill rotWithShape="1">
          <a:blip r:embed="rId8">
            <a:alphaModFix/>
          </a:blip>
          <a:srcRect/>
          <a:stretch/>
        </p:blipFill>
        <p:spPr>
          <a:xfrm>
            <a:off x="4256309" y="5004703"/>
            <a:ext cx="3676209" cy="1359513"/>
          </a:xfrm>
          <a:prstGeom prst="rect">
            <a:avLst/>
          </a:prstGeom>
          <a:noFill/>
          <a:ln>
            <a:noFill/>
          </a:ln>
        </p:spPr>
      </p:pic>
      <p:sp>
        <p:nvSpPr>
          <p:cNvPr id="1396" name="Google Shape;1396;p62"/>
          <p:cNvSpPr/>
          <p:nvPr/>
        </p:nvSpPr>
        <p:spPr>
          <a:xfrm rot="-5400000">
            <a:off x="5834945" y="4551194"/>
            <a:ext cx="461315" cy="527117"/>
          </a:xfrm>
          <a:prstGeom prst="chevron">
            <a:avLst>
              <a:gd name="adj"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000000"/>
              </a:solidFill>
              <a:latin typeface="Calibri"/>
              <a:ea typeface="Calibri"/>
              <a:cs typeface="Calibri"/>
              <a:sym typeface="Calibri"/>
            </a:endParaRPr>
          </a:p>
        </p:txBody>
      </p:sp>
      <p:sp>
        <p:nvSpPr>
          <p:cNvPr id="1397" name="Google Shape;1397;p62"/>
          <p:cNvSpPr/>
          <p:nvPr/>
        </p:nvSpPr>
        <p:spPr>
          <a:xfrm rot="-5400000">
            <a:off x="5834945" y="4166122"/>
            <a:ext cx="461315" cy="527117"/>
          </a:xfrm>
          <a:prstGeom prst="chevron">
            <a:avLst>
              <a:gd name="adj"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000000"/>
              </a:solidFill>
              <a:latin typeface="Calibri"/>
              <a:ea typeface="Calibri"/>
              <a:cs typeface="Calibri"/>
              <a:sym typeface="Calibri"/>
            </a:endParaRPr>
          </a:p>
        </p:txBody>
      </p:sp>
      <p:sp>
        <p:nvSpPr>
          <p:cNvPr id="1398" name="Google Shape;1398;p62"/>
          <p:cNvSpPr/>
          <p:nvPr/>
        </p:nvSpPr>
        <p:spPr>
          <a:xfrm rot="-5400000">
            <a:off x="5834945" y="3801105"/>
            <a:ext cx="461315" cy="527117"/>
          </a:xfrm>
          <a:prstGeom prst="chevron">
            <a:avLst>
              <a:gd name="adj"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000000"/>
              </a:solidFill>
              <a:latin typeface="Calibri"/>
              <a:ea typeface="Calibri"/>
              <a:cs typeface="Calibri"/>
              <a:sym typeface="Calibri"/>
            </a:endParaRPr>
          </a:p>
        </p:txBody>
      </p:sp>
      <p:pic>
        <p:nvPicPr>
          <p:cNvPr id="1399" name="Google Shape;1399;p62" descr="Happy Images | Free Vectors, Stock Photos &amp;amp; PSD"/>
          <p:cNvPicPr preferRelativeResize="0"/>
          <p:nvPr/>
        </p:nvPicPr>
        <p:blipFill rotWithShape="1">
          <a:blip r:embed="rId9">
            <a:alphaModFix/>
          </a:blip>
          <a:srcRect/>
          <a:stretch/>
        </p:blipFill>
        <p:spPr>
          <a:xfrm>
            <a:off x="3771679" y="1440513"/>
            <a:ext cx="2753669" cy="1834313"/>
          </a:xfrm>
          <a:prstGeom prst="rect">
            <a:avLst/>
          </a:prstGeom>
          <a:noFill/>
          <a:ln>
            <a:noFill/>
          </a:ln>
        </p:spPr>
      </p:pic>
      <p:sp>
        <p:nvSpPr>
          <p:cNvPr id="1400" name="Google Shape;1400;p62"/>
          <p:cNvSpPr txBox="1"/>
          <p:nvPr/>
        </p:nvSpPr>
        <p:spPr>
          <a:xfrm>
            <a:off x="3363523" y="849822"/>
            <a:ext cx="3403277" cy="86113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198" b="1">
                <a:solidFill>
                  <a:srgbClr val="00B050"/>
                </a:solidFill>
                <a:latin typeface="Calibri"/>
                <a:ea typeface="Calibri"/>
                <a:cs typeface="Calibri"/>
                <a:sym typeface="Calibri"/>
              </a:rPr>
              <a:t>Anubhav</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Happy User</a:t>
            </a:r>
            <a:endParaRPr/>
          </a:p>
        </p:txBody>
      </p:sp>
      <p:pic>
        <p:nvPicPr>
          <p:cNvPr id="1401" name="Google Shape;1401;p62" descr="Fiori Elements based HR MSS Reporting Dashboards in Action. | SAP Blogs"/>
          <p:cNvPicPr preferRelativeResize="0"/>
          <p:nvPr/>
        </p:nvPicPr>
        <p:blipFill rotWithShape="1">
          <a:blip r:embed="rId10">
            <a:alphaModFix/>
          </a:blip>
          <a:srcRect/>
          <a:stretch/>
        </p:blipFill>
        <p:spPr>
          <a:xfrm>
            <a:off x="6065601" y="1168821"/>
            <a:ext cx="2050110" cy="998361"/>
          </a:xfrm>
          <a:prstGeom prst="rect">
            <a:avLst/>
          </a:prstGeom>
          <a:noFill/>
          <a:ln>
            <a:noFill/>
          </a:ln>
        </p:spPr>
      </p:pic>
      <p:sp>
        <p:nvSpPr>
          <p:cNvPr id="3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94"/>
                                        </p:tgtEl>
                                        <p:attrNameLst>
                                          <p:attrName>style.visibility</p:attrName>
                                        </p:attrNameLst>
                                      </p:cBhvr>
                                      <p:to>
                                        <p:strVal val="visible"/>
                                      </p:to>
                                    </p:set>
                                    <p:animEffect transition="in" filter="fade">
                                      <p:cBhvr>
                                        <p:cTn id="13" dur="1000"/>
                                        <p:tgtEl>
                                          <p:spTgt spid="1394"/>
                                        </p:tgtEl>
                                      </p:cBhvr>
                                    </p:animEffect>
                                  </p:childTnLst>
                                </p:cTn>
                              </p:par>
                              <p:par>
                                <p:cTn id="14" presetID="10" presetClass="entr" presetSubtype="0" fill="hold" nodeType="withEffect">
                                  <p:stCondLst>
                                    <p:cond delay="0"/>
                                  </p:stCondLst>
                                  <p:childTnLst>
                                    <p:set>
                                      <p:cBhvr>
                                        <p:cTn id="15" dur="1" fill="hold">
                                          <p:stCondLst>
                                            <p:cond delay="0"/>
                                          </p:stCondLst>
                                        </p:cTn>
                                        <p:tgtEl>
                                          <p:spTgt spid="1376"/>
                                        </p:tgtEl>
                                        <p:attrNameLst>
                                          <p:attrName>style.visibility</p:attrName>
                                        </p:attrNameLst>
                                      </p:cBhvr>
                                      <p:to>
                                        <p:strVal val="visible"/>
                                      </p:to>
                                    </p:set>
                                    <p:animEffect transition="in" filter="fade">
                                      <p:cBhvr>
                                        <p:cTn id="16" dur="1000"/>
                                        <p:tgtEl>
                                          <p:spTgt spid="1376"/>
                                        </p:tgtEl>
                                      </p:cBhvr>
                                    </p:animEffect>
                                  </p:childTnLst>
                                </p:cTn>
                              </p:par>
                              <p:par>
                                <p:cTn id="17" presetID="10" presetClass="entr" presetSubtype="0" fill="hold" nodeType="withEffect">
                                  <p:stCondLst>
                                    <p:cond delay="0"/>
                                  </p:stCondLst>
                                  <p:childTnLst>
                                    <p:set>
                                      <p:cBhvr>
                                        <p:cTn id="18" dur="1" fill="hold">
                                          <p:stCondLst>
                                            <p:cond delay="0"/>
                                          </p:stCondLst>
                                        </p:cTn>
                                        <p:tgtEl>
                                          <p:spTgt spid="1378"/>
                                        </p:tgtEl>
                                        <p:attrNameLst>
                                          <p:attrName>style.visibility</p:attrName>
                                        </p:attrNameLst>
                                      </p:cBhvr>
                                      <p:to>
                                        <p:strVal val="visible"/>
                                      </p:to>
                                    </p:set>
                                    <p:animEffect transition="in" filter="fade">
                                      <p:cBhvr>
                                        <p:cTn id="19" dur="1000"/>
                                        <p:tgtEl>
                                          <p:spTgt spid="1378"/>
                                        </p:tgtEl>
                                      </p:cBhvr>
                                    </p:animEffect>
                                  </p:childTnLst>
                                </p:cTn>
                              </p:par>
                              <p:par>
                                <p:cTn id="20" presetID="10" presetClass="entr" presetSubtype="0" fill="hold" nodeType="withEffect">
                                  <p:stCondLst>
                                    <p:cond delay="0"/>
                                  </p:stCondLst>
                                  <p:childTnLst>
                                    <p:set>
                                      <p:cBhvr>
                                        <p:cTn id="21" dur="1" fill="hold">
                                          <p:stCondLst>
                                            <p:cond delay="0"/>
                                          </p:stCondLst>
                                        </p:cTn>
                                        <p:tgtEl>
                                          <p:spTgt spid="1377"/>
                                        </p:tgtEl>
                                        <p:attrNameLst>
                                          <p:attrName>style.visibility</p:attrName>
                                        </p:attrNameLst>
                                      </p:cBhvr>
                                      <p:to>
                                        <p:strVal val="visible"/>
                                      </p:to>
                                    </p:set>
                                    <p:animEffect transition="in" filter="fade">
                                      <p:cBhvr>
                                        <p:cTn id="22" dur="1000"/>
                                        <p:tgtEl>
                                          <p:spTgt spid="137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93"/>
                                        </p:tgtEl>
                                        <p:attrNameLst>
                                          <p:attrName>style.visibility</p:attrName>
                                        </p:attrNameLst>
                                      </p:cBhvr>
                                      <p:to>
                                        <p:strVal val="visible"/>
                                      </p:to>
                                    </p:set>
                                    <p:animEffect transition="in" filter="fade">
                                      <p:cBhvr>
                                        <p:cTn id="27" dur="1000"/>
                                        <p:tgtEl>
                                          <p:spTgt spid="1393"/>
                                        </p:tgtEl>
                                      </p:cBhvr>
                                    </p:animEffect>
                                  </p:childTnLst>
                                </p:cTn>
                              </p:par>
                              <p:par>
                                <p:cTn id="28" presetID="10" presetClass="entr" presetSubtype="0" fill="hold" nodeType="withEffect">
                                  <p:stCondLst>
                                    <p:cond delay="0"/>
                                  </p:stCondLst>
                                  <p:childTnLst>
                                    <p:set>
                                      <p:cBhvr>
                                        <p:cTn id="29" dur="1" fill="hold">
                                          <p:stCondLst>
                                            <p:cond delay="0"/>
                                          </p:stCondLst>
                                        </p:cTn>
                                        <p:tgtEl>
                                          <p:spTgt spid="1368"/>
                                        </p:tgtEl>
                                        <p:attrNameLst>
                                          <p:attrName>style.visibility</p:attrName>
                                        </p:attrNameLst>
                                      </p:cBhvr>
                                      <p:to>
                                        <p:strVal val="visible"/>
                                      </p:to>
                                    </p:set>
                                    <p:animEffect transition="in" filter="fade">
                                      <p:cBhvr>
                                        <p:cTn id="30" dur="1000"/>
                                        <p:tgtEl>
                                          <p:spTgt spid="1368"/>
                                        </p:tgtEl>
                                      </p:cBhvr>
                                    </p:animEffect>
                                  </p:childTnLst>
                                </p:cTn>
                              </p:par>
                              <p:par>
                                <p:cTn id="31" presetID="10" presetClass="entr" presetSubtype="0" fill="hold" nodeType="withEffect">
                                  <p:stCondLst>
                                    <p:cond delay="0"/>
                                  </p:stCondLst>
                                  <p:childTnLst>
                                    <p:set>
                                      <p:cBhvr>
                                        <p:cTn id="32" dur="1" fill="hold">
                                          <p:stCondLst>
                                            <p:cond delay="0"/>
                                          </p:stCondLst>
                                        </p:cTn>
                                        <p:tgtEl>
                                          <p:spTgt spid="1382"/>
                                        </p:tgtEl>
                                        <p:attrNameLst>
                                          <p:attrName>style.visibility</p:attrName>
                                        </p:attrNameLst>
                                      </p:cBhvr>
                                      <p:to>
                                        <p:strVal val="visible"/>
                                      </p:to>
                                    </p:set>
                                    <p:animEffect transition="in" filter="fade">
                                      <p:cBhvr>
                                        <p:cTn id="33" dur="1000"/>
                                        <p:tgtEl>
                                          <p:spTgt spid="1382"/>
                                        </p:tgtEl>
                                      </p:cBhvr>
                                    </p:animEffect>
                                  </p:childTnLst>
                                </p:cTn>
                              </p:par>
                              <p:par>
                                <p:cTn id="34" presetID="10" presetClass="entr" presetSubtype="0" fill="hold" nodeType="withEffect">
                                  <p:stCondLst>
                                    <p:cond delay="0"/>
                                  </p:stCondLst>
                                  <p:childTnLst>
                                    <p:set>
                                      <p:cBhvr>
                                        <p:cTn id="35" dur="1" fill="hold">
                                          <p:stCondLst>
                                            <p:cond delay="0"/>
                                          </p:stCondLst>
                                        </p:cTn>
                                        <p:tgtEl>
                                          <p:spTgt spid="1379"/>
                                        </p:tgtEl>
                                        <p:attrNameLst>
                                          <p:attrName>style.visibility</p:attrName>
                                        </p:attrNameLst>
                                      </p:cBhvr>
                                      <p:to>
                                        <p:strVal val="visible"/>
                                      </p:to>
                                    </p:set>
                                    <p:animEffect transition="in" filter="fade">
                                      <p:cBhvr>
                                        <p:cTn id="36" dur="1000"/>
                                        <p:tgtEl>
                                          <p:spTgt spid="1379"/>
                                        </p:tgtEl>
                                      </p:cBhvr>
                                    </p:animEffect>
                                  </p:childTnLst>
                                </p:cTn>
                              </p:par>
                              <p:par>
                                <p:cTn id="37" presetID="10" presetClass="entr" presetSubtype="0" fill="hold" nodeType="withEffect">
                                  <p:stCondLst>
                                    <p:cond delay="0"/>
                                  </p:stCondLst>
                                  <p:childTnLst>
                                    <p:set>
                                      <p:cBhvr>
                                        <p:cTn id="38" dur="1" fill="hold">
                                          <p:stCondLst>
                                            <p:cond delay="0"/>
                                          </p:stCondLst>
                                        </p:cTn>
                                        <p:tgtEl>
                                          <p:spTgt spid="1381"/>
                                        </p:tgtEl>
                                        <p:attrNameLst>
                                          <p:attrName>style.visibility</p:attrName>
                                        </p:attrNameLst>
                                      </p:cBhvr>
                                      <p:to>
                                        <p:strVal val="visible"/>
                                      </p:to>
                                    </p:set>
                                    <p:animEffect transition="in" filter="fade">
                                      <p:cBhvr>
                                        <p:cTn id="39" dur="1000"/>
                                        <p:tgtEl>
                                          <p:spTgt spid="1381"/>
                                        </p:tgtEl>
                                      </p:cBhvr>
                                    </p:animEffect>
                                  </p:childTnLst>
                                </p:cTn>
                              </p:par>
                              <p:par>
                                <p:cTn id="40" presetID="10" presetClass="entr" presetSubtype="0" fill="hold" nodeType="withEffect">
                                  <p:stCondLst>
                                    <p:cond delay="0"/>
                                  </p:stCondLst>
                                  <p:childTnLst>
                                    <p:set>
                                      <p:cBhvr>
                                        <p:cTn id="41" dur="1" fill="hold">
                                          <p:stCondLst>
                                            <p:cond delay="0"/>
                                          </p:stCondLst>
                                        </p:cTn>
                                        <p:tgtEl>
                                          <p:spTgt spid="1380"/>
                                        </p:tgtEl>
                                        <p:attrNameLst>
                                          <p:attrName>style.visibility</p:attrName>
                                        </p:attrNameLst>
                                      </p:cBhvr>
                                      <p:to>
                                        <p:strVal val="visible"/>
                                      </p:to>
                                    </p:set>
                                    <p:animEffect transition="in" filter="fade">
                                      <p:cBhvr>
                                        <p:cTn id="42" dur="1000"/>
                                        <p:tgtEl>
                                          <p:spTgt spid="138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7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7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392"/>
                                        </p:tgtEl>
                                        <p:attrNameLst>
                                          <p:attrName>style.visibility</p:attrName>
                                        </p:attrNameLst>
                                      </p:cBhvr>
                                      <p:to>
                                        <p:strVal val="visible"/>
                                      </p:to>
                                    </p:set>
                                    <p:animEffect transition="in" filter="fade">
                                      <p:cBhvr>
                                        <p:cTn id="53" dur="1000"/>
                                        <p:tgtEl>
                                          <p:spTgt spid="1392"/>
                                        </p:tgtEl>
                                      </p:cBhvr>
                                    </p:animEffect>
                                  </p:childTnLst>
                                </p:cTn>
                              </p:par>
                              <p:par>
                                <p:cTn id="54" presetID="10" presetClass="entr" presetSubtype="0" fill="hold" nodeType="withEffect">
                                  <p:stCondLst>
                                    <p:cond delay="0"/>
                                  </p:stCondLst>
                                  <p:childTnLst>
                                    <p:set>
                                      <p:cBhvr>
                                        <p:cTn id="55" dur="1" fill="hold">
                                          <p:stCondLst>
                                            <p:cond delay="0"/>
                                          </p:stCondLst>
                                        </p:cTn>
                                        <p:tgtEl>
                                          <p:spTgt spid="1383"/>
                                        </p:tgtEl>
                                        <p:attrNameLst>
                                          <p:attrName>style.visibility</p:attrName>
                                        </p:attrNameLst>
                                      </p:cBhvr>
                                      <p:to>
                                        <p:strVal val="visible"/>
                                      </p:to>
                                    </p:set>
                                    <p:animEffect transition="in" filter="fade">
                                      <p:cBhvr>
                                        <p:cTn id="56" dur="1000"/>
                                        <p:tgtEl>
                                          <p:spTgt spid="1383"/>
                                        </p:tgtEl>
                                      </p:cBhvr>
                                    </p:animEffect>
                                  </p:childTnLst>
                                </p:cTn>
                              </p:par>
                              <p:par>
                                <p:cTn id="57" presetID="10" presetClass="entr" presetSubtype="0" fill="hold" nodeType="withEffect">
                                  <p:stCondLst>
                                    <p:cond delay="0"/>
                                  </p:stCondLst>
                                  <p:childTnLst>
                                    <p:set>
                                      <p:cBhvr>
                                        <p:cTn id="58" dur="1" fill="hold">
                                          <p:stCondLst>
                                            <p:cond delay="0"/>
                                          </p:stCondLst>
                                        </p:cTn>
                                        <p:tgtEl>
                                          <p:spTgt spid="1384"/>
                                        </p:tgtEl>
                                        <p:attrNameLst>
                                          <p:attrName>style.visibility</p:attrName>
                                        </p:attrNameLst>
                                      </p:cBhvr>
                                      <p:to>
                                        <p:strVal val="visible"/>
                                      </p:to>
                                    </p:set>
                                    <p:animEffect transition="in" filter="fade">
                                      <p:cBhvr>
                                        <p:cTn id="59" dur="1000"/>
                                        <p:tgtEl>
                                          <p:spTgt spid="1384"/>
                                        </p:tgtEl>
                                      </p:cBhvr>
                                    </p:animEffect>
                                  </p:childTnLst>
                                </p:cTn>
                              </p:par>
                              <p:par>
                                <p:cTn id="60" presetID="10" presetClass="entr" presetSubtype="0" fill="hold" nodeType="withEffect">
                                  <p:stCondLst>
                                    <p:cond delay="0"/>
                                  </p:stCondLst>
                                  <p:childTnLst>
                                    <p:set>
                                      <p:cBhvr>
                                        <p:cTn id="61" dur="1" fill="hold">
                                          <p:stCondLst>
                                            <p:cond delay="0"/>
                                          </p:stCondLst>
                                        </p:cTn>
                                        <p:tgtEl>
                                          <p:spTgt spid="1386"/>
                                        </p:tgtEl>
                                        <p:attrNameLst>
                                          <p:attrName>style.visibility</p:attrName>
                                        </p:attrNameLst>
                                      </p:cBhvr>
                                      <p:to>
                                        <p:strVal val="visible"/>
                                      </p:to>
                                    </p:set>
                                    <p:animEffect transition="in" filter="fade">
                                      <p:cBhvr>
                                        <p:cTn id="62" dur="1000"/>
                                        <p:tgtEl>
                                          <p:spTgt spid="1386"/>
                                        </p:tgtEl>
                                      </p:cBhvr>
                                    </p:animEffect>
                                  </p:childTnLst>
                                </p:cTn>
                              </p:par>
                              <p:par>
                                <p:cTn id="63" presetID="10" presetClass="entr" presetSubtype="0" fill="hold" nodeType="withEffect">
                                  <p:stCondLst>
                                    <p:cond delay="0"/>
                                  </p:stCondLst>
                                  <p:childTnLst>
                                    <p:set>
                                      <p:cBhvr>
                                        <p:cTn id="64" dur="1" fill="hold">
                                          <p:stCondLst>
                                            <p:cond delay="0"/>
                                          </p:stCondLst>
                                        </p:cTn>
                                        <p:tgtEl>
                                          <p:spTgt spid="1385"/>
                                        </p:tgtEl>
                                        <p:attrNameLst>
                                          <p:attrName>style.visibility</p:attrName>
                                        </p:attrNameLst>
                                      </p:cBhvr>
                                      <p:to>
                                        <p:strVal val="visible"/>
                                      </p:to>
                                    </p:set>
                                    <p:animEffect transition="in" filter="fade">
                                      <p:cBhvr>
                                        <p:cTn id="65" dur="1000"/>
                                        <p:tgtEl>
                                          <p:spTgt spid="138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391"/>
                                        </p:tgtEl>
                                        <p:attrNameLst>
                                          <p:attrName>style.visibility</p:attrName>
                                        </p:attrNameLst>
                                      </p:cBhvr>
                                      <p:to>
                                        <p:strVal val="visible"/>
                                      </p:to>
                                    </p:set>
                                    <p:animEffect transition="in" filter="fade">
                                      <p:cBhvr>
                                        <p:cTn id="70" dur="1000"/>
                                        <p:tgtEl>
                                          <p:spTgt spid="1391"/>
                                        </p:tgtEl>
                                      </p:cBhvr>
                                    </p:animEffect>
                                  </p:childTnLst>
                                </p:cTn>
                              </p:par>
                              <p:par>
                                <p:cTn id="71" presetID="10" presetClass="entr" presetSubtype="0" fill="hold" nodeType="withEffect">
                                  <p:stCondLst>
                                    <p:cond delay="0"/>
                                  </p:stCondLst>
                                  <p:childTnLst>
                                    <p:set>
                                      <p:cBhvr>
                                        <p:cTn id="72" dur="1" fill="hold">
                                          <p:stCondLst>
                                            <p:cond delay="0"/>
                                          </p:stCondLst>
                                        </p:cTn>
                                        <p:tgtEl>
                                          <p:spTgt spid="1387"/>
                                        </p:tgtEl>
                                        <p:attrNameLst>
                                          <p:attrName>style.visibility</p:attrName>
                                        </p:attrNameLst>
                                      </p:cBhvr>
                                      <p:to>
                                        <p:strVal val="visible"/>
                                      </p:to>
                                    </p:set>
                                    <p:animEffect transition="in" filter="fade">
                                      <p:cBhvr>
                                        <p:cTn id="73" dur="1000"/>
                                        <p:tgtEl>
                                          <p:spTgt spid="1387"/>
                                        </p:tgtEl>
                                      </p:cBhvr>
                                    </p:animEffect>
                                  </p:childTnLst>
                                </p:cTn>
                              </p:par>
                              <p:par>
                                <p:cTn id="74" presetID="10" presetClass="entr" presetSubtype="0" fill="hold" nodeType="withEffect">
                                  <p:stCondLst>
                                    <p:cond delay="0"/>
                                  </p:stCondLst>
                                  <p:childTnLst>
                                    <p:set>
                                      <p:cBhvr>
                                        <p:cTn id="75" dur="1" fill="hold">
                                          <p:stCondLst>
                                            <p:cond delay="0"/>
                                          </p:stCondLst>
                                        </p:cTn>
                                        <p:tgtEl>
                                          <p:spTgt spid="1389"/>
                                        </p:tgtEl>
                                        <p:attrNameLst>
                                          <p:attrName>style.visibility</p:attrName>
                                        </p:attrNameLst>
                                      </p:cBhvr>
                                      <p:to>
                                        <p:strVal val="visible"/>
                                      </p:to>
                                    </p:set>
                                    <p:animEffect transition="in" filter="fade">
                                      <p:cBhvr>
                                        <p:cTn id="76" dur="1000"/>
                                        <p:tgtEl>
                                          <p:spTgt spid="1389"/>
                                        </p:tgtEl>
                                      </p:cBhvr>
                                    </p:animEffect>
                                  </p:childTnLst>
                                </p:cTn>
                              </p:par>
                              <p:par>
                                <p:cTn id="77" presetID="10" presetClass="entr" presetSubtype="0" fill="hold" nodeType="withEffect">
                                  <p:stCondLst>
                                    <p:cond delay="0"/>
                                  </p:stCondLst>
                                  <p:childTnLst>
                                    <p:set>
                                      <p:cBhvr>
                                        <p:cTn id="78" dur="1" fill="hold">
                                          <p:stCondLst>
                                            <p:cond delay="0"/>
                                          </p:stCondLst>
                                        </p:cTn>
                                        <p:tgtEl>
                                          <p:spTgt spid="1388"/>
                                        </p:tgtEl>
                                        <p:attrNameLst>
                                          <p:attrName>style.visibility</p:attrName>
                                        </p:attrNameLst>
                                      </p:cBhvr>
                                      <p:to>
                                        <p:strVal val="visible"/>
                                      </p:to>
                                    </p:set>
                                    <p:animEffect transition="in" filter="fade">
                                      <p:cBhvr>
                                        <p:cTn id="79" dur="1000"/>
                                        <p:tgtEl>
                                          <p:spTgt spid="1388"/>
                                        </p:tgtEl>
                                      </p:cBhvr>
                                    </p:animEffect>
                                  </p:childTnLst>
                                </p:cTn>
                              </p:par>
                              <p:par>
                                <p:cTn id="80" presetID="10" presetClass="entr" presetSubtype="0" fill="hold" nodeType="withEffect">
                                  <p:stCondLst>
                                    <p:cond delay="0"/>
                                  </p:stCondLst>
                                  <p:childTnLst>
                                    <p:set>
                                      <p:cBhvr>
                                        <p:cTn id="81" dur="1" fill="hold">
                                          <p:stCondLst>
                                            <p:cond delay="0"/>
                                          </p:stCondLst>
                                        </p:cTn>
                                        <p:tgtEl>
                                          <p:spTgt spid="1390"/>
                                        </p:tgtEl>
                                        <p:attrNameLst>
                                          <p:attrName>style.visibility</p:attrName>
                                        </p:attrNameLst>
                                      </p:cBhvr>
                                      <p:to>
                                        <p:strVal val="visible"/>
                                      </p:to>
                                    </p:set>
                                    <p:animEffect transition="in" filter="fade">
                                      <p:cBhvr>
                                        <p:cTn id="82" dur="1000"/>
                                        <p:tgtEl>
                                          <p:spTgt spid="1390"/>
                                        </p:tgtEl>
                                      </p:cBhvr>
                                    </p:animEffect>
                                  </p:childTnLst>
                                </p:cTn>
                              </p:par>
                            </p:childTnLst>
                          </p:cTn>
                        </p:par>
                      </p:childTnLst>
                    </p:cTn>
                  </p:par>
                  <p:par>
                    <p:cTn id="83" fill="hold">
                      <p:stCondLst>
                        <p:cond delay="indefinite"/>
                      </p:stCondLst>
                      <p:childTnLst>
                        <p:par>
                          <p:cTn id="84" fill="hold">
                            <p:stCondLst>
                              <p:cond delay="0"/>
                            </p:stCondLst>
                            <p:childTnLst>
                              <p:par>
                                <p:cTn id="85" presetID="23" presetClass="entr" presetSubtype="16" fill="hold" nodeType="clickEffect">
                                  <p:stCondLst>
                                    <p:cond delay="0"/>
                                  </p:stCondLst>
                                  <p:childTnLst>
                                    <p:set>
                                      <p:cBhvr>
                                        <p:cTn id="86" dur="1" fill="hold">
                                          <p:stCondLst>
                                            <p:cond delay="0"/>
                                          </p:stCondLst>
                                        </p:cTn>
                                        <p:tgtEl>
                                          <p:spTgt spid="1395"/>
                                        </p:tgtEl>
                                        <p:attrNameLst>
                                          <p:attrName>style.visibility</p:attrName>
                                        </p:attrNameLst>
                                      </p:cBhvr>
                                      <p:to>
                                        <p:strVal val="visible"/>
                                      </p:to>
                                    </p:set>
                                    <p:anim calcmode="lin" valueType="num">
                                      <p:cBhvr additive="base">
                                        <p:cTn id="87" dur="500"/>
                                        <p:tgtEl>
                                          <p:spTgt spid="1395"/>
                                        </p:tgtEl>
                                        <p:attrNameLst>
                                          <p:attrName>ppt_w</p:attrName>
                                        </p:attrNameLst>
                                      </p:cBhvr>
                                      <p:tavLst>
                                        <p:tav tm="0">
                                          <p:val>
                                            <p:strVal val="0"/>
                                          </p:val>
                                        </p:tav>
                                        <p:tav tm="100000">
                                          <p:val>
                                            <p:strVal val="#ppt_w"/>
                                          </p:val>
                                        </p:tav>
                                      </p:tavLst>
                                    </p:anim>
                                    <p:anim calcmode="lin" valueType="num">
                                      <p:cBhvr additive="base">
                                        <p:cTn id="88" dur="500"/>
                                        <p:tgtEl>
                                          <p:spTgt spid="1395"/>
                                        </p:tgtEl>
                                        <p:attrNameLst>
                                          <p:attrName>ppt_h</p:attrName>
                                        </p:attrNameLst>
                                      </p:cBhvr>
                                      <p:tavLst>
                                        <p:tav tm="0">
                                          <p:val>
                                            <p:strVal val="0"/>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396"/>
                                        </p:tgtEl>
                                        <p:attrNameLst>
                                          <p:attrName>style.visibility</p:attrName>
                                        </p:attrNameLst>
                                      </p:cBhvr>
                                      <p:to>
                                        <p:strVal val="visible"/>
                                      </p:to>
                                    </p:set>
                                    <p:anim calcmode="lin" valueType="num">
                                      <p:cBhvr additive="base">
                                        <p:cTn id="93" dur="800"/>
                                        <p:tgtEl>
                                          <p:spTgt spid="1396"/>
                                        </p:tgtEl>
                                        <p:attrNameLst>
                                          <p:attrName>ppt_y</p:attrName>
                                        </p:attrNameLst>
                                      </p:cBhvr>
                                      <p:tavLst>
                                        <p:tav tm="0">
                                          <p:val>
                                            <p:strVal val="#ppt_y+1"/>
                                          </p:val>
                                        </p:tav>
                                        <p:tav tm="100000">
                                          <p:val>
                                            <p:strVal val="#ppt_y"/>
                                          </p:val>
                                        </p:tav>
                                      </p:tavLst>
                                    </p:anim>
                                  </p:childTnLst>
                                </p:cTn>
                              </p:par>
                              <p:par>
                                <p:cTn id="94" presetID="2" presetClass="entr" presetSubtype="4" fill="hold" nodeType="withEffect">
                                  <p:stCondLst>
                                    <p:cond delay="500"/>
                                  </p:stCondLst>
                                  <p:childTnLst>
                                    <p:set>
                                      <p:cBhvr>
                                        <p:cTn id="95" dur="1" fill="hold">
                                          <p:stCondLst>
                                            <p:cond delay="0"/>
                                          </p:stCondLst>
                                        </p:cTn>
                                        <p:tgtEl>
                                          <p:spTgt spid="1397"/>
                                        </p:tgtEl>
                                        <p:attrNameLst>
                                          <p:attrName>style.visibility</p:attrName>
                                        </p:attrNameLst>
                                      </p:cBhvr>
                                      <p:to>
                                        <p:strVal val="visible"/>
                                      </p:to>
                                    </p:set>
                                    <p:anim calcmode="lin" valueType="num">
                                      <p:cBhvr additive="base">
                                        <p:cTn id="96" dur="1000"/>
                                        <p:tgtEl>
                                          <p:spTgt spid="1397"/>
                                        </p:tgtEl>
                                        <p:attrNameLst>
                                          <p:attrName>ppt_y</p:attrName>
                                        </p:attrNameLst>
                                      </p:cBhvr>
                                      <p:tavLst>
                                        <p:tav tm="0">
                                          <p:val>
                                            <p:strVal val="#ppt_y+1"/>
                                          </p:val>
                                        </p:tav>
                                        <p:tav tm="100000">
                                          <p:val>
                                            <p:strVal val="#ppt_y"/>
                                          </p:val>
                                        </p:tav>
                                      </p:tavLst>
                                    </p:anim>
                                  </p:childTnLst>
                                </p:cTn>
                              </p:par>
                              <p:par>
                                <p:cTn id="97" presetID="2" presetClass="entr" presetSubtype="4" fill="hold" nodeType="withEffect">
                                  <p:stCondLst>
                                    <p:cond delay="1300"/>
                                  </p:stCondLst>
                                  <p:childTnLst>
                                    <p:set>
                                      <p:cBhvr>
                                        <p:cTn id="98" dur="1" fill="hold">
                                          <p:stCondLst>
                                            <p:cond delay="0"/>
                                          </p:stCondLst>
                                        </p:cTn>
                                        <p:tgtEl>
                                          <p:spTgt spid="1398"/>
                                        </p:tgtEl>
                                        <p:attrNameLst>
                                          <p:attrName>style.visibility</p:attrName>
                                        </p:attrNameLst>
                                      </p:cBhvr>
                                      <p:to>
                                        <p:strVal val="visible"/>
                                      </p:to>
                                    </p:set>
                                    <p:anim calcmode="lin" valueType="num">
                                      <p:cBhvr additive="base">
                                        <p:cTn id="99" dur="1000"/>
                                        <p:tgtEl>
                                          <p:spTgt spid="1398"/>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1400"/>
                                        </p:tgtEl>
                                        <p:attrNameLst>
                                          <p:attrName>style.visibility</p:attrName>
                                        </p:attrNameLst>
                                      </p:cBhvr>
                                      <p:to>
                                        <p:strVal val="visible"/>
                                      </p:to>
                                    </p:set>
                                    <p:animEffect transition="in" filter="fade">
                                      <p:cBhvr>
                                        <p:cTn id="104" dur="500"/>
                                        <p:tgtEl>
                                          <p:spTgt spid="1400"/>
                                        </p:tgtEl>
                                      </p:cBhvr>
                                    </p:animEffect>
                                  </p:childTnLst>
                                </p:cTn>
                              </p:par>
                              <p:par>
                                <p:cTn id="105" presetID="10" presetClass="entr" presetSubtype="0" fill="hold" nodeType="withEffect">
                                  <p:stCondLst>
                                    <p:cond delay="0"/>
                                  </p:stCondLst>
                                  <p:childTnLst>
                                    <p:set>
                                      <p:cBhvr>
                                        <p:cTn id="106" dur="1" fill="hold">
                                          <p:stCondLst>
                                            <p:cond delay="0"/>
                                          </p:stCondLst>
                                        </p:cTn>
                                        <p:tgtEl>
                                          <p:spTgt spid="1399"/>
                                        </p:tgtEl>
                                        <p:attrNameLst>
                                          <p:attrName>style.visibility</p:attrName>
                                        </p:attrNameLst>
                                      </p:cBhvr>
                                      <p:to>
                                        <p:strVal val="visible"/>
                                      </p:to>
                                    </p:set>
                                    <p:animEffect transition="in" filter="fade">
                                      <p:cBhvr>
                                        <p:cTn id="107" dur="500"/>
                                        <p:tgtEl>
                                          <p:spTgt spid="1399"/>
                                        </p:tgtEl>
                                      </p:cBhvr>
                                    </p:animEffect>
                                  </p:childTnLst>
                                </p:cTn>
                              </p:par>
                              <p:par>
                                <p:cTn id="108" presetID="10" presetClass="entr" presetSubtype="0" fill="hold" nodeType="withEffect">
                                  <p:stCondLst>
                                    <p:cond delay="0"/>
                                  </p:stCondLst>
                                  <p:childTnLst>
                                    <p:set>
                                      <p:cBhvr>
                                        <p:cTn id="109" dur="1" fill="hold">
                                          <p:stCondLst>
                                            <p:cond delay="0"/>
                                          </p:stCondLst>
                                        </p:cTn>
                                        <p:tgtEl>
                                          <p:spTgt spid="1401"/>
                                        </p:tgtEl>
                                        <p:attrNameLst>
                                          <p:attrName>style.visibility</p:attrName>
                                        </p:attrNameLst>
                                      </p:cBhvr>
                                      <p:to>
                                        <p:strVal val="visible"/>
                                      </p:to>
                                    </p:set>
                                    <p:animEffect transition="in" filter="fade">
                                      <p:cBhvr>
                                        <p:cTn id="110" dur="500"/>
                                        <p:tgtEl>
                                          <p:spTgt spid="1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1406" name="Google Shape;1406;p63"/>
          <p:cNvSpPr txBox="1"/>
          <p:nvPr/>
        </p:nvSpPr>
        <p:spPr>
          <a:xfrm>
            <a:off x="152551" y="130471"/>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b="1" dirty="0">
                <a:solidFill>
                  <a:srgbClr val="FFC000"/>
                </a:solidFill>
                <a:latin typeface="Cooper Black" panose="0208090404030B020404" pitchFamily="18" charset="0"/>
                <a:ea typeface="Corben"/>
                <a:cs typeface="Corben"/>
                <a:sym typeface="Corben"/>
              </a:rPr>
              <a:t>Big Picture – Architecture </a:t>
            </a:r>
            <a:endParaRPr sz="2000" b="1" dirty="0">
              <a:solidFill>
                <a:srgbClr val="FFC000"/>
              </a:solidFill>
              <a:latin typeface="Cooper Black" panose="0208090404030B020404" pitchFamily="18" charset="0"/>
            </a:endParaRPr>
          </a:p>
        </p:txBody>
      </p:sp>
      <p:pic>
        <p:nvPicPr>
          <p:cNvPr id="1409" name="Google Shape;1409;p63"/>
          <p:cNvPicPr preferRelativeResize="0"/>
          <p:nvPr/>
        </p:nvPicPr>
        <p:blipFill rotWithShape="1">
          <a:blip r:embed="rId3">
            <a:alphaModFix/>
          </a:blip>
          <a:srcRect/>
          <a:stretch/>
        </p:blipFill>
        <p:spPr>
          <a:xfrm>
            <a:off x="1524398" y="1121213"/>
            <a:ext cx="9140030" cy="5087949"/>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64"/>
          <p:cNvSpPr txBox="1"/>
          <p:nvPr/>
        </p:nvSpPr>
        <p:spPr>
          <a:xfrm>
            <a:off x="152551" y="130471"/>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Fiori Elements - List Report Application</a:t>
            </a:r>
            <a:endParaRPr sz="2000" dirty="0">
              <a:solidFill>
                <a:srgbClr val="FFC000"/>
              </a:solidFill>
              <a:latin typeface="Cooper Black" panose="0208090404030B020404" pitchFamily="18" charset="0"/>
            </a:endParaRPr>
          </a:p>
        </p:txBody>
      </p:sp>
      <p:sp>
        <p:nvSpPr>
          <p:cNvPr id="1417" name="Google Shape;1417;p64"/>
          <p:cNvSpPr/>
          <p:nvPr/>
        </p:nvSpPr>
        <p:spPr>
          <a:xfrm>
            <a:off x="174105" y="917231"/>
            <a:ext cx="11760715" cy="6456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98">
                <a:solidFill>
                  <a:schemeClr val="dk1"/>
                </a:solidFill>
                <a:latin typeface="Arial"/>
                <a:ea typeface="Arial"/>
                <a:cs typeface="Arial"/>
                <a:sym typeface="Arial"/>
              </a:rPr>
              <a:t>The list report offers powerful features for finding and acting on relevant data sets. It is often used as an entry point for navigating to the item details, which are usually shown on an object page.</a:t>
            </a:r>
            <a:endParaRPr sz="1798">
              <a:solidFill>
                <a:srgbClr val="000000"/>
              </a:solidFill>
              <a:latin typeface="Calibri"/>
              <a:ea typeface="Calibri"/>
              <a:cs typeface="Calibri"/>
              <a:sym typeface="Calibri"/>
            </a:endParaRPr>
          </a:p>
        </p:txBody>
      </p:sp>
      <p:pic>
        <p:nvPicPr>
          <p:cNvPr id="1418" name="Google Shape;1418;p64"/>
          <p:cNvPicPr preferRelativeResize="0"/>
          <p:nvPr/>
        </p:nvPicPr>
        <p:blipFill rotWithShape="1">
          <a:blip r:embed="rId3">
            <a:alphaModFix/>
          </a:blip>
          <a:srcRect/>
          <a:stretch/>
        </p:blipFill>
        <p:spPr>
          <a:xfrm>
            <a:off x="174106" y="2321981"/>
            <a:ext cx="5393715" cy="3555031"/>
          </a:xfrm>
          <a:prstGeom prst="rect">
            <a:avLst/>
          </a:prstGeom>
          <a:noFill/>
          <a:ln>
            <a:noFill/>
          </a:ln>
        </p:spPr>
      </p:pic>
      <p:pic>
        <p:nvPicPr>
          <p:cNvPr id="1419" name="Google Shape;1419;p64"/>
          <p:cNvPicPr preferRelativeResize="0"/>
          <p:nvPr/>
        </p:nvPicPr>
        <p:blipFill rotWithShape="1">
          <a:blip r:embed="rId4">
            <a:alphaModFix/>
          </a:blip>
          <a:srcRect/>
          <a:stretch/>
        </p:blipFill>
        <p:spPr>
          <a:xfrm>
            <a:off x="6703695" y="2311650"/>
            <a:ext cx="5311023" cy="3565362"/>
          </a:xfrm>
          <a:prstGeom prst="rect">
            <a:avLst/>
          </a:prstGeom>
          <a:noFill/>
          <a:ln>
            <a:noFill/>
          </a:ln>
        </p:spPr>
      </p:pic>
      <p:cxnSp>
        <p:nvCxnSpPr>
          <p:cNvPr id="1420" name="Google Shape;1420;p64"/>
          <p:cNvCxnSpPr/>
          <p:nvPr/>
        </p:nvCxnSpPr>
        <p:spPr>
          <a:xfrm>
            <a:off x="5250121" y="3996939"/>
            <a:ext cx="1584134" cy="0"/>
          </a:xfrm>
          <a:prstGeom prst="straightConnector1">
            <a:avLst/>
          </a:prstGeom>
          <a:noFill/>
          <a:ln w="76200" cap="flat" cmpd="sng">
            <a:solidFill>
              <a:schemeClr val="accent1"/>
            </a:solidFill>
            <a:prstDash val="solid"/>
            <a:miter lim="800000"/>
            <a:headEnd type="none" w="sm" len="sm"/>
            <a:tailEnd type="triangle" w="med" len="med"/>
          </a:ln>
        </p:spPr>
      </p:cxnSp>
      <p:sp>
        <p:nvSpPr>
          <p:cNvPr id="1421" name="Google Shape;1421;p64"/>
          <p:cNvSpPr/>
          <p:nvPr/>
        </p:nvSpPr>
        <p:spPr>
          <a:xfrm>
            <a:off x="5119561" y="3927307"/>
            <a:ext cx="200193" cy="15667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2" name="Google Shape;1422;p64"/>
          <p:cNvSpPr txBox="1"/>
          <p:nvPr/>
        </p:nvSpPr>
        <p:spPr>
          <a:xfrm>
            <a:off x="1646650" y="1847041"/>
            <a:ext cx="2411019" cy="3690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98" b="1">
                <a:solidFill>
                  <a:srgbClr val="000000"/>
                </a:solidFill>
                <a:latin typeface="Calibri"/>
                <a:ea typeface="Calibri"/>
                <a:cs typeface="Calibri"/>
                <a:sym typeface="Calibri"/>
              </a:rPr>
              <a:t>List Report</a:t>
            </a:r>
            <a:endParaRPr/>
          </a:p>
        </p:txBody>
      </p:sp>
      <p:sp>
        <p:nvSpPr>
          <p:cNvPr id="1423" name="Google Shape;1423;p64"/>
          <p:cNvSpPr txBox="1"/>
          <p:nvPr/>
        </p:nvSpPr>
        <p:spPr>
          <a:xfrm>
            <a:off x="8474966" y="1873468"/>
            <a:ext cx="2411019" cy="3690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98" b="1">
                <a:solidFill>
                  <a:srgbClr val="000000"/>
                </a:solidFill>
                <a:latin typeface="Calibri"/>
                <a:ea typeface="Calibri"/>
                <a:cs typeface="Calibri"/>
                <a:sym typeface="Calibri"/>
              </a:rPr>
              <a:t>Object Page</a:t>
            </a:r>
            <a:endParaRPr/>
          </a:p>
        </p:txBody>
      </p:sp>
      <p:sp>
        <p:nvSpPr>
          <p:cNvPr id="1424" name="Google Shape;1424;p64"/>
          <p:cNvSpPr/>
          <p:nvPr/>
        </p:nvSpPr>
        <p:spPr>
          <a:xfrm>
            <a:off x="314933" y="2552069"/>
            <a:ext cx="5100565" cy="54834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5" name="Google Shape;1425;p64"/>
          <p:cNvSpPr/>
          <p:nvPr/>
        </p:nvSpPr>
        <p:spPr>
          <a:xfrm>
            <a:off x="314932" y="2330116"/>
            <a:ext cx="665859" cy="221953"/>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6" name="Google Shape;1426;p64"/>
          <p:cNvSpPr/>
          <p:nvPr/>
        </p:nvSpPr>
        <p:spPr>
          <a:xfrm>
            <a:off x="299701" y="3392015"/>
            <a:ext cx="5100565" cy="2493131"/>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7" name="Google Shape;1427;p64"/>
          <p:cNvSpPr/>
          <p:nvPr/>
        </p:nvSpPr>
        <p:spPr>
          <a:xfrm>
            <a:off x="3461442" y="3206217"/>
            <a:ext cx="1954056" cy="185798"/>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8" name="Google Shape;1428;p64"/>
          <p:cNvSpPr/>
          <p:nvPr/>
        </p:nvSpPr>
        <p:spPr>
          <a:xfrm>
            <a:off x="6703696" y="2502539"/>
            <a:ext cx="5100565" cy="63658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9" name="Google Shape;1429;p64"/>
          <p:cNvSpPr/>
          <p:nvPr/>
        </p:nvSpPr>
        <p:spPr>
          <a:xfrm>
            <a:off x="6703698" y="3139587"/>
            <a:ext cx="1518854" cy="19042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30" name="Google Shape;1430;p64"/>
          <p:cNvSpPr/>
          <p:nvPr/>
        </p:nvSpPr>
        <p:spPr>
          <a:xfrm>
            <a:off x="6775504" y="3429001"/>
            <a:ext cx="5100565" cy="649440"/>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31" name="Google Shape;1431;p64"/>
          <p:cNvSpPr/>
          <p:nvPr/>
        </p:nvSpPr>
        <p:spPr>
          <a:xfrm>
            <a:off x="6808926" y="4580578"/>
            <a:ext cx="5100565" cy="755778"/>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20"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21"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1073</TotalTime>
  <Words>1536</Words>
  <Application>Microsoft Office PowerPoint</Application>
  <PresentationFormat>Custom</PresentationFormat>
  <Paragraphs>183</Paragraphs>
  <Slides>18</Slides>
  <Notes>16</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18</vt:i4>
      </vt:variant>
    </vt:vector>
  </HeadingPairs>
  <TitlesOfParts>
    <vt:vector size="31" baseType="lpstr">
      <vt:lpstr>Segoe UI</vt:lpstr>
      <vt:lpstr>Quattrocento Sans</vt:lpstr>
      <vt:lpstr>Calibri</vt:lpstr>
      <vt:lpstr>Cooper Black</vt:lpstr>
      <vt:lpstr>Corben</vt:lpstr>
      <vt:lpstr>Cambria</vt:lpstr>
      <vt:lpstr>Arial</vt:lpstr>
      <vt:lpstr>Arial Black</vt:lpstr>
      <vt:lpstr>Open Sans</vt:lpstr>
      <vt:lpstr>Segoe UI Light</vt:lpstr>
      <vt:lpstr>Office Theme</vt:lpstr>
      <vt:lpstr>2_Office Theme</vt:lpstr>
      <vt:lpstr>3_Office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Annotation Documentation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38</cp:revision>
  <dcterms:created xsi:type="dcterms:W3CDTF">2023-10-03T21:33:12Z</dcterms:created>
  <dcterms:modified xsi:type="dcterms:W3CDTF">2024-06-19T07:29:44Z</dcterms:modified>
</cp:coreProperties>
</file>