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3"/>
  </p:notesMasterIdLst>
  <p:sldIdLst>
    <p:sldId id="256" r:id="rId5"/>
    <p:sldId id="402" r:id="rId6"/>
    <p:sldId id="276" r:id="rId7"/>
    <p:sldId id="283" r:id="rId8"/>
    <p:sldId id="285" r:id="rId9"/>
    <p:sldId id="284" r:id="rId10"/>
    <p:sldId id="286" r:id="rId11"/>
    <p:sldId id="287" r:id="rId12"/>
    <p:sldId id="288" r:id="rId13"/>
    <p:sldId id="291" r:id="rId14"/>
    <p:sldId id="292" r:id="rId15"/>
    <p:sldId id="293" r:id="rId16"/>
    <p:sldId id="295" r:id="rId17"/>
    <p:sldId id="296" r:id="rId18"/>
    <p:sldId id="297" r:id="rId19"/>
    <p:sldId id="298" r:id="rId20"/>
    <p:sldId id="419" r:id="rId21"/>
    <p:sldId id="409" r:id="rId22"/>
  </p:sldIdLst>
  <p:sldSz cx="12188825" cy="6858000"/>
  <p:notesSz cx="6858000" cy="9144000"/>
  <p:embeddedFontLst>
    <p:embeddedFont>
      <p:font typeface="Arial Black" panose="020B0A04020102020204" pitchFamily="34" charset="0"/>
      <p:regular r:id="rId24"/>
      <p:bold r:id="rId25"/>
    </p:embeddedFont>
    <p:embeddedFont>
      <p:font typeface="Cambria" panose="02040503050406030204" pitchFamily="18" charset="0"/>
      <p:regular r:id="rId26"/>
      <p:bold r:id="rId27"/>
      <p:italic r:id="rId28"/>
      <p:boldItalic r:id="rId29"/>
    </p:embeddedFont>
    <p:embeddedFont>
      <p:font typeface="Cooper Black" panose="0208090404030B020404" pitchFamily="18" charset="0"/>
      <p:regular r:id="rId30"/>
    </p:embeddedFont>
    <p:embeddedFont>
      <p:font typeface="Corben" panose="020B0604020202020204" charset="0"/>
      <p:bold r:id="rId31"/>
    </p:embeddedFont>
    <p:embeddedFont>
      <p:font typeface="Open Sans" panose="020B0606030504020204" pitchFamily="34" charset="0"/>
      <p:regular r:id="rId32"/>
      <p:bold r:id="rId33"/>
      <p:italic r:id="rId34"/>
      <p:boldItalic r:id="rId35"/>
    </p:embeddedFont>
    <p:embeddedFont>
      <p:font typeface="Quattrocento Sans" panose="020B0502050000020003"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8"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6.fntdata"/><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7" name="Google Shape;10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6/17/2024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0"/>
        <p:cNvGrpSpPr/>
        <p:nvPr/>
      </p:nvGrpSpPr>
      <p:grpSpPr>
        <a:xfrm>
          <a:off x="0" y="0"/>
          <a:ext cx="0" cy="0"/>
          <a:chOff x="0" y="0"/>
          <a:chExt cx="0" cy="0"/>
        </a:xfrm>
      </p:grpSpPr>
      <p:sp>
        <p:nvSpPr>
          <p:cNvPr id="431" name="Google Shape;431;p174"/>
          <p:cNvSpPr txBox="1">
            <a:spLocks noGrp="1"/>
          </p:cNvSpPr>
          <p:nvPr>
            <p:ph type="title"/>
          </p:nvPr>
        </p:nvSpPr>
        <p:spPr>
          <a:xfrm>
            <a:off x="831634" y="1709740"/>
            <a:ext cx="10512862"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174"/>
          <p:cNvSpPr txBox="1">
            <a:spLocks noGrp="1"/>
          </p:cNvSpPr>
          <p:nvPr>
            <p:ph type="body" idx="1"/>
          </p:nvPr>
        </p:nvSpPr>
        <p:spPr>
          <a:xfrm>
            <a:off x="831634" y="4589464"/>
            <a:ext cx="10512862"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399"/>
              <a:buNone/>
              <a:defRPr sz="2399">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3" name="Google Shape;433;p174"/>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174"/>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5" name="Google Shape;435;p174"/>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83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6/17/2024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9.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0.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16.xml"/><Relationship Id="rId1" Type="http://schemas.openxmlformats.org/officeDocument/2006/relationships/slideLayout" Target="../slideLayouts/slideLayout37.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6.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ABAP Class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898390"/>
            <a:chOff x="7185683" y="1017588"/>
            <a:chExt cx="2597506" cy="898390"/>
          </a:xfrm>
        </p:grpSpPr>
        <p:sp>
          <p:nvSpPr>
            <p:cNvPr id="51" name="Rectangle 50">
              <a:extLst>
                <a:ext uri="{FF2B5EF4-FFF2-40B4-BE49-F238E27FC236}">
                  <a16:creationId xmlns:a16="http://schemas.microsoft.com/office/drawing/2014/main" id="{D838B753-BCA5-4AB5-BE05-5511E485C43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CDS data models with entities and annotations</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CDS Entities</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ABAP Managed Data procedures</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AMDP</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ZATS_XX_*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9" name="Google Shape;989;p30"/>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Suppose you are working on a company which has recently opt for Rise with SAP and bought a subscription of BTP with ABAP on cloud environment. You do not have an on-premise system, and you have many SAP ABAP consultants in the team. You want to build end to end software in cloud for your customer. We always starts with DB Tables.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3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DB Design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29"/>
          <p:cNvSpPr txBox="1"/>
          <p:nvPr/>
        </p:nvSpPr>
        <p:spPr>
          <a:xfrm>
            <a:off x="224979" y="788088"/>
            <a:ext cx="11806237" cy="574003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light weight data format to transmit data from one system (peer) to another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empStr</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empTab</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6" name="Google Shape;976;p2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JSON – Java Script Object Notation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31"/>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Using the views we can build the Data models which can optimum expose the data out of sap system. The execution of CDS view happens inside the database because when we activate a CDS view, system creates a HANA view. All the logic hence gets executed inside the database. This process is known as code-to-data paradigm.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views are obsolete now, a successor concept was introduced in 2019 called CDS entities.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3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Views (DQL)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02" name="Google Shape;1002;p31"/>
          <p:cNvSpPr/>
          <p:nvPr/>
        </p:nvSpPr>
        <p:spPr>
          <a:xfrm>
            <a:off x="2617005" y="2636912"/>
            <a:ext cx="5256584" cy="158417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31"/>
          <p:cNvSpPr/>
          <p:nvPr/>
        </p:nvSpPr>
        <p:spPr>
          <a:xfrm>
            <a:off x="2590578" y="5085184"/>
            <a:ext cx="5256584" cy="158417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31"/>
          <p:cNvSpPr/>
          <p:nvPr/>
        </p:nvSpPr>
        <p:spPr>
          <a:xfrm>
            <a:off x="4150196" y="4149080"/>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005" name="Google Shape;1005;p31"/>
          <p:cNvSpPr/>
          <p:nvPr/>
        </p:nvSpPr>
        <p:spPr>
          <a:xfrm rot="10800000">
            <a:off x="5807149" y="4141367"/>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9"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20" name="Google Shape;1020;p33"/>
          <p:cNvSpPr txBox="1"/>
          <p:nvPr/>
        </p:nvSpPr>
        <p:spPr>
          <a:xfrm>
            <a:off x="224979" y="71661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best practice/gold standard to build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entities in SAP system. It is layered approach which provide clear guidance to development teams to create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views in modular way. It increase the code readability, and reduce the maintenance of the code. All the views are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categorised</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in below categories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Private views – They starts with P_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VDM.private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true / We should never use them in our code as the contract of these views can change release on release.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Interface Views – They starts with I_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#BASIC , #COMPOSITE / Highly reusable views and can be used as the contract is stable. In AOC system for example we have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I_Currency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I_Country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Views – They starts with C_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 Used for final consumption of data for our use case.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Help Views – They are marked with I_*VH / Purely used for Value helps in Fiori Applications.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21" name="Google Shape;1021;p3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VDM – Virtual Data Modeling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24" name="Google Shape;1024;p33"/>
          <p:cNvSpPr/>
          <p:nvPr/>
        </p:nvSpPr>
        <p:spPr>
          <a:xfrm>
            <a:off x="1563878"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33"/>
          <p:cNvSpPr/>
          <p:nvPr/>
        </p:nvSpPr>
        <p:spPr>
          <a:xfrm>
            <a:off x="3626380"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33"/>
          <p:cNvSpPr/>
          <p:nvPr/>
        </p:nvSpPr>
        <p:spPr>
          <a:xfrm>
            <a:off x="5688882"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33"/>
          <p:cNvSpPr/>
          <p:nvPr/>
        </p:nvSpPr>
        <p:spPr>
          <a:xfrm>
            <a:off x="7751384"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33"/>
          <p:cNvSpPr/>
          <p:nvPr/>
        </p:nvSpPr>
        <p:spPr>
          <a:xfrm>
            <a:off x="746060"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33"/>
          <p:cNvSpPr/>
          <p:nvPr/>
        </p:nvSpPr>
        <p:spPr>
          <a:xfrm>
            <a:off x="3374352"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33"/>
          <p:cNvSpPr/>
          <p:nvPr/>
        </p:nvSpPr>
        <p:spPr>
          <a:xfrm>
            <a:off x="6002644"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33"/>
          <p:cNvSpPr/>
          <p:nvPr/>
        </p:nvSpPr>
        <p:spPr>
          <a:xfrm>
            <a:off x="8630936"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33"/>
          <p:cNvSpPr/>
          <p:nvPr/>
        </p:nvSpPr>
        <p:spPr>
          <a:xfrm>
            <a:off x="3122324" y="4852278"/>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33"/>
          <p:cNvSpPr/>
          <p:nvPr/>
        </p:nvSpPr>
        <p:spPr>
          <a:xfrm>
            <a:off x="5930636" y="484736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33"/>
          <p:cNvSpPr/>
          <p:nvPr/>
        </p:nvSpPr>
        <p:spPr>
          <a:xfrm>
            <a:off x="4503341" y="4202159"/>
            <a:ext cx="2854590"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Calibri"/>
                <a:ea typeface="Calibri"/>
                <a:cs typeface="Calibri"/>
                <a:sym typeface="Calibri"/>
              </a:rPr>
              <a:t>Consumption Views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1954</Words>
  <Application>Microsoft Office PowerPoint</Application>
  <PresentationFormat>Custom</PresentationFormat>
  <Paragraphs>214</Paragraphs>
  <Slides>18</Slides>
  <Notes>16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18</vt:i4>
      </vt:variant>
    </vt:vector>
  </HeadingPairs>
  <TitlesOfParts>
    <vt:vector size="33" baseType="lpstr">
      <vt:lpstr>Calibri</vt:lpstr>
      <vt:lpstr>Cooper Black</vt:lpstr>
      <vt:lpstr>Quattrocento Sans</vt:lpstr>
      <vt:lpstr>Open Sans</vt:lpstr>
      <vt:lpstr>Corben</vt:lpstr>
      <vt:lpstr>Noto Sans Symbols</vt:lpstr>
      <vt:lpstr>Cambria</vt:lpstr>
      <vt:lpstr>Arial</vt:lpstr>
      <vt:lpstr>Arial Black</vt:lpstr>
      <vt:lpstr>Segoe UI Light</vt:lpstr>
      <vt:lpstr>Segoe UI</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29</cp:revision>
  <dcterms:created xsi:type="dcterms:W3CDTF">2023-10-03T21:33:12Z</dcterms:created>
  <dcterms:modified xsi:type="dcterms:W3CDTF">2024-06-17T17:19:14Z</dcterms:modified>
</cp:coreProperties>
</file>