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Lst>
  <p:notesMasterIdLst>
    <p:notesMasterId r:id="rId17"/>
  </p:notesMasterIdLst>
  <p:sldIdLst>
    <p:sldId id="256" r:id="rId4"/>
    <p:sldId id="402" r:id="rId5"/>
    <p:sldId id="276" r:id="rId6"/>
    <p:sldId id="314" r:id="rId7"/>
    <p:sldId id="343" r:id="rId8"/>
    <p:sldId id="345" r:id="rId9"/>
    <p:sldId id="350" r:id="rId10"/>
    <p:sldId id="351" r:id="rId11"/>
    <p:sldId id="352" r:id="rId12"/>
    <p:sldId id="353" r:id="rId13"/>
    <p:sldId id="354" r:id="rId14"/>
    <p:sldId id="419" r:id="rId15"/>
    <p:sldId id="409" r:id="rId16"/>
  </p:sldIdLst>
  <p:sldSz cx="12188825" cy="6858000"/>
  <p:notesSz cx="6858000" cy="9144000"/>
  <p:embeddedFontLst>
    <p:embeddedFont>
      <p:font typeface="Arial Black" panose="020B0A04020102020204" pitchFamily="34" charset="0"/>
      <p:regular r:id="rId18"/>
      <p:bold r:id="rId19"/>
    </p:embeddedFont>
    <p:embeddedFont>
      <p:font typeface="Cambria" panose="02040503050406030204" pitchFamily="18" charset="0"/>
      <p:regular r:id="rId20"/>
      <p:bold r:id="rId21"/>
      <p:italic r:id="rId22"/>
      <p:boldItalic r:id="rId23"/>
    </p:embeddedFont>
    <p:embeddedFont>
      <p:font typeface="Cooper Black" panose="0208090404030B020404" pitchFamily="18" charset="0"/>
      <p:regular r:id="rId24"/>
    </p:embeddedFont>
    <p:embeddedFont>
      <p:font typeface="Corben" panose="020B0604020202020204" charset="0"/>
      <p:bold r:id="rId25"/>
    </p:embeddedFont>
    <p:embeddedFont>
      <p:font typeface="Open Sans" panose="020B0606030504020204" pitchFamily="34" charset="0"/>
      <p:regular r:id="rId26"/>
      <p:bold r:id="rId27"/>
      <p:italic r:id="rId28"/>
      <p:boldItalic r:id="rId29"/>
    </p:embeddedFont>
    <p:embeddedFont>
      <p:font typeface="Quattrocento Sans" panose="020B0502050000020003" pitchFamily="34" charset="0"/>
      <p:regular r:id="rId30"/>
      <p:bold r:id="rId31"/>
      <p:italic r:id="rId32"/>
      <p:boldItalic r:id="rId33"/>
    </p:embeddedFont>
    <p:embeddedFont>
      <p:font typeface="Segoe UI" panose="020B0502040204020203" pitchFamily="34" charset="0"/>
      <p:regular r:id="rId34"/>
      <p:bold r:id="rId35"/>
      <p:italic r:id="rId36"/>
      <p:boldItalic r:id="rId37"/>
    </p:embeddedFont>
    <p:embeddedFont>
      <p:font typeface="Segoe UI Light" panose="020B0502040204020203" pitchFamily="34"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104" d="100"/>
          <a:sy n="104" d="100"/>
        </p:scale>
        <p:origin x="612" y="80"/>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4.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20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203" Type="http://customschemas.google.com/relationships/presentationmetadata" Target="metadata"/><Relationship Id="rId10" Type="http://schemas.openxmlformats.org/officeDocument/2006/relationships/slide" Target="slides/slide7.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207" Type="http://schemas.openxmlformats.org/officeDocument/2006/relationships/tableStyles" Target="tableStyles.xml"/><Relationship Id="rId8" Type="http://schemas.openxmlformats.org/officeDocument/2006/relationships/slide" Target="slides/slide5.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9"/>
        <p:cNvGrpSpPr/>
        <p:nvPr/>
      </p:nvGrpSpPr>
      <p:grpSpPr>
        <a:xfrm>
          <a:off x="0" y="0"/>
          <a:ext cx="0" cy="0"/>
          <a:chOff x="0" y="0"/>
          <a:chExt cx="0" cy="0"/>
        </a:xfrm>
      </p:grpSpPr>
      <p:sp>
        <p:nvSpPr>
          <p:cNvPr id="1780" name="Google Shape;1780;p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1" name="Google Shape;1781;p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0"/>
        <p:cNvGrpSpPr/>
        <p:nvPr/>
      </p:nvGrpSpPr>
      <p:grpSpPr>
        <a:xfrm>
          <a:off x="0" y="0"/>
          <a:ext cx="0" cy="0"/>
          <a:chOff x="0" y="0"/>
          <a:chExt cx="0" cy="0"/>
        </a:xfrm>
      </p:grpSpPr>
      <p:sp>
        <p:nvSpPr>
          <p:cNvPr id="1681" name="Google Shape;1681;p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2" name="Google Shape;1682;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5449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0" name="Google Shape;1700;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5842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3"/>
        <p:cNvGrpSpPr/>
        <p:nvPr/>
      </p:nvGrpSpPr>
      <p:grpSpPr>
        <a:xfrm>
          <a:off x="0" y="0"/>
          <a:ext cx="0" cy="0"/>
          <a:chOff x="0" y="0"/>
          <a:chExt cx="0" cy="0"/>
        </a:xfrm>
      </p:grpSpPr>
      <p:sp>
        <p:nvSpPr>
          <p:cNvPr id="1744" name="Google Shape;1744;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5" name="Google Shape;1745;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2"/>
        <p:cNvGrpSpPr/>
        <p:nvPr/>
      </p:nvGrpSpPr>
      <p:grpSpPr>
        <a:xfrm>
          <a:off x="0" y="0"/>
          <a:ext cx="0" cy="0"/>
          <a:chOff x="0" y="0"/>
          <a:chExt cx="0" cy="0"/>
        </a:xfrm>
      </p:grpSpPr>
      <p:sp>
        <p:nvSpPr>
          <p:cNvPr id="1753" name="Google Shape;1753;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4" name="Google Shape;1754;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1"/>
        <p:cNvGrpSpPr/>
        <p:nvPr/>
      </p:nvGrpSpPr>
      <p:grpSpPr>
        <a:xfrm>
          <a:off x="0" y="0"/>
          <a:ext cx="0" cy="0"/>
          <a:chOff x="0" y="0"/>
          <a:chExt cx="0" cy="0"/>
        </a:xfrm>
      </p:grpSpPr>
      <p:sp>
        <p:nvSpPr>
          <p:cNvPr id="1762" name="Google Shape;1762;p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3" name="Google Shape;1763;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p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2" name="Google Shape;1772;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7/1/2024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2259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60" r:id="rId4"/>
    <p:sldLayoutId id="2147483707" r:id="rId5"/>
    <p:sldLayoutId id="2147483744" r:id="rId6"/>
    <p:sldLayoutId id="214748374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7/1/2024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tiff"/><Relationship Id="rId2" Type="http://schemas.openxmlformats.org/officeDocument/2006/relationships/notesSlide" Target="../notesSlides/notesSlide11.xml"/><Relationship Id="rId1" Type="http://schemas.openxmlformats.org/officeDocument/2006/relationships/slideLayout" Target="../slideLayouts/slideLayout37.xml"/><Relationship Id="rId6" Type="http://schemas.openxmlformats.org/officeDocument/2006/relationships/image" Target="../media/image10.tiff"/><Relationship Id="rId5" Type="http://schemas.openxmlformats.org/officeDocument/2006/relationships/image" Target="../media/image9.tiff"/><Relationship Id="rId4" Type="http://schemas.openxmlformats.org/officeDocument/2006/relationships/image" Target="../media/image8.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rgbClr val="579130"/>
                </a:solidFill>
                <a:latin typeface="Corben"/>
                <a:ea typeface="Corben"/>
                <a:cs typeface="Corben"/>
                <a:sym typeface="Corben"/>
              </a:rPr>
              <a:t>DAY-7 </a:t>
            </a:r>
            <a:r>
              <a:rPr lang="en-US" sz="3200" b="0" i="0" u="none" strike="noStrike" cap="none" dirty="0">
                <a:solidFill>
                  <a:srgbClr val="579130"/>
                </a:solidFill>
                <a:latin typeface="Corben"/>
                <a:ea typeface="Corben"/>
                <a:cs typeface="Corben"/>
                <a:sym typeface="Corben"/>
              </a:rPr>
              <a:t>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sp>
        <p:nvSpPr>
          <p:cNvPr id="1775" name="Google Shape;1775;p98"/>
          <p:cNvSpPr txBox="1"/>
          <p:nvPr/>
        </p:nvSpPr>
        <p:spPr>
          <a:xfrm>
            <a:off x="382588" y="1484123"/>
            <a:ext cx="11806237" cy="286232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Go to base behavior definition and add non factory actions, provide implementation for the same</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copy from processor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entity projections and make new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for projection for approver. Both travel and booking, ignore the booking supplement as a approver will only allowed to view </a:t>
            </a:r>
            <a:r>
              <a:rPr lang="en-US" sz="1800" dirty="0" err="1">
                <a:solidFill>
                  <a:schemeClr val="dk1"/>
                </a:solidFill>
                <a:latin typeface="Calibri"/>
                <a:ea typeface="Calibri"/>
                <a:cs typeface="Calibri"/>
                <a:sym typeface="Calibri"/>
              </a:rPr>
              <a:t>upto</a:t>
            </a:r>
            <a:r>
              <a:rPr lang="en-US" sz="1800" dirty="0">
                <a:solidFill>
                  <a:schemeClr val="dk1"/>
                </a:solidFill>
                <a:latin typeface="Calibri"/>
                <a:ea typeface="Calibri"/>
                <a:cs typeface="Calibri"/>
                <a:sym typeface="Calibri"/>
              </a:rPr>
              <a:t> the booking data.</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metadata extensions for approver. Since approver can only see the data of travel and booking, we only created 2 MDE. Keep all the relevant fields and integrate code to show accept and reject travel buttons.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Now we provide behavior definition projection for approver which controls what an approver can do. As we know an approver can only edit </a:t>
            </a:r>
            <a:r>
              <a:rPr lang="en-US" sz="1800" dirty="0" err="1">
                <a:solidFill>
                  <a:schemeClr val="dk1"/>
                </a:solidFill>
                <a:latin typeface="Calibri"/>
                <a:ea typeface="Calibri"/>
                <a:cs typeface="Calibri"/>
                <a:sym typeface="Calibri"/>
              </a:rPr>
              <a:t>bookingfee</a:t>
            </a:r>
            <a:r>
              <a:rPr lang="en-US" sz="1800" dirty="0">
                <a:solidFill>
                  <a:schemeClr val="dk1"/>
                </a:solidFill>
                <a:latin typeface="Calibri"/>
                <a:ea typeface="Calibri"/>
                <a:cs typeface="Calibri"/>
                <a:sym typeface="Calibri"/>
              </a:rPr>
              <a:t> and travel status, he/she not allowed to create/update/delete any of the entities.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Customize our BDEF according to the needs of our user scenario. </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Create a service definition for approver and service binding for approver.</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Testing ☺</a:t>
            </a:r>
            <a:endParaRPr sz="1800" dirty="0">
              <a:solidFill>
                <a:schemeClr val="dk1"/>
              </a:solidFill>
              <a:latin typeface="Calibri"/>
              <a:ea typeface="Calibri"/>
              <a:cs typeface="Calibri"/>
              <a:sym typeface="Calibri"/>
            </a:endParaRPr>
          </a:p>
        </p:txBody>
      </p:sp>
      <p:sp>
        <p:nvSpPr>
          <p:cNvPr id="1776" name="Google Shape;1776;p9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Steps to implement the approver scenario</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2"/>
        <p:cNvGrpSpPr/>
        <p:nvPr/>
      </p:nvGrpSpPr>
      <p:grpSpPr>
        <a:xfrm>
          <a:off x="0" y="0"/>
          <a:ext cx="0" cy="0"/>
          <a:chOff x="0" y="0"/>
          <a:chExt cx="0" cy="0"/>
        </a:xfrm>
      </p:grpSpPr>
      <p:sp>
        <p:nvSpPr>
          <p:cNvPr id="1784" name="Google Shape;1784;p99"/>
          <p:cNvSpPr txBox="1"/>
          <p:nvPr/>
        </p:nvSpPr>
        <p:spPr>
          <a:xfrm>
            <a:off x="258169" y="769187"/>
            <a:ext cx="11806237" cy="59093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Currently you are testing the Fiori App by using the standard preview option in eclipse tool. Will our end user have the ability and skill to open eclipse tool, go to package and search BIMP and then open preview and that too in production system.</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Business Application Studio – It is a multi cloud development tool which allows developers to build, test, package, deploy, and manage end to end Fiori applications.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SAP build work zone (aka </a:t>
            </a:r>
            <a:r>
              <a:rPr lang="en-US" sz="1800" dirty="0" err="1">
                <a:solidFill>
                  <a:schemeClr val="dk1"/>
                </a:solidFill>
                <a:latin typeface="Calibri"/>
                <a:ea typeface="Calibri"/>
                <a:cs typeface="Calibri"/>
                <a:sym typeface="Calibri"/>
              </a:rPr>
              <a:t>cFLP</a:t>
            </a:r>
            <a:r>
              <a:rPr lang="en-US" sz="1800" dirty="0">
                <a:solidFill>
                  <a:schemeClr val="dk1"/>
                </a:solidFill>
                <a:latin typeface="Calibri"/>
                <a:ea typeface="Calibri"/>
                <a:cs typeface="Calibri"/>
                <a:sym typeface="Calibri"/>
              </a:rPr>
              <a:t> in BTP) – it helps us to configure a site called Fiori launchpad in the cloud. All the Fiori Apps which you build in BTP will be accessed via this build </a:t>
            </a:r>
            <a:r>
              <a:rPr lang="en-US" sz="1800" dirty="0" err="1">
                <a:solidFill>
                  <a:schemeClr val="dk1"/>
                </a:solidFill>
                <a:latin typeface="Calibri"/>
                <a:ea typeface="Calibri"/>
                <a:cs typeface="Calibri"/>
                <a:sym typeface="Calibri"/>
              </a:rPr>
              <a:t>workzone</a:t>
            </a:r>
            <a:r>
              <a:rPr lang="en-US" sz="1800" dirty="0">
                <a:solidFill>
                  <a:schemeClr val="dk1"/>
                </a:solidFill>
                <a:latin typeface="Calibri"/>
                <a:ea typeface="Calibri"/>
                <a:cs typeface="Calibri"/>
                <a:sym typeface="Calibri"/>
              </a:rPr>
              <a:t> from end user. End user will get single URL, which contains the tiles for all our apps deployed in BTP.</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Continuous Integration Service – When a developer change the application, and push to central repository like </a:t>
            </a:r>
            <a:r>
              <a:rPr lang="en-US" sz="1800" dirty="0" err="1">
                <a:solidFill>
                  <a:schemeClr val="dk1"/>
                </a:solidFill>
                <a:latin typeface="Calibri"/>
                <a:ea typeface="Calibri"/>
                <a:cs typeface="Calibri"/>
                <a:sym typeface="Calibri"/>
              </a:rPr>
              <a:t>git</a:t>
            </a:r>
            <a:r>
              <a:rPr lang="en-US" sz="1800" dirty="0">
                <a:solidFill>
                  <a:schemeClr val="dk1"/>
                </a:solidFill>
                <a:latin typeface="Calibri"/>
                <a:ea typeface="Calibri"/>
                <a:cs typeface="Calibri"/>
                <a:sym typeface="Calibri"/>
              </a:rPr>
              <a:t>, the CI service will automatically build and deploy our app.</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Note: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All the Fiori apps which we create in BTP will be called MTA – Multi target application, they are deployed with </a:t>
            </a:r>
            <a:r>
              <a:rPr lang="en-US" sz="1800" dirty="0" err="1">
                <a:solidFill>
                  <a:schemeClr val="dk1"/>
                </a:solidFill>
                <a:latin typeface="Calibri"/>
                <a:ea typeface="Calibri"/>
                <a:cs typeface="Calibri"/>
                <a:sym typeface="Calibri"/>
              </a:rPr>
              <a:t>mta.yml</a:t>
            </a:r>
            <a:r>
              <a:rPr lang="en-US" sz="1800" dirty="0">
                <a:solidFill>
                  <a:schemeClr val="dk1"/>
                </a:solidFill>
                <a:latin typeface="Calibri"/>
                <a:ea typeface="Calibri"/>
                <a:cs typeface="Calibri"/>
                <a:sym typeface="Calibri"/>
              </a:rPr>
              <a:t> file. Which will contain the configuration for the Fiori App.</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 SAP BTP, there is a storage space called </a:t>
            </a:r>
            <a:r>
              <a:rPr lang="en-US" sz="1800" b="1" dirty="0">
                <a:solidFill>
                  <a:schemeClr val="dk1"/>
                </a:solidFill>
                <a:latin typeface="Calibri"/>
                <a:ea typeface="Calibri"/>
                <a:cs typeface="Calibri"/>
                <a:sym typeface="Calibri"/>
              </a:rPr>
              <a:t>html-5-repository</a:t>
            </a:r>
            <a:r>
              <a:rPr lang="en-US" sz="1800" dirty="0">
                <a:solidFill>
                  <a:schemeClr val="dk1"/>
                </a:solidFill>
                <a:latin typeface="Calibri"/>
                <a:ea typeface="Calibri"/>
                <a:cs typeface="Calibri"/>
                <a:sym typeface="Calibri"/>
              </a:rPr>
              <a:t> where the BTP will store our Fiori apps.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When we deploy our app, there is </a:t>
            </a:r>
            <a:r>
              <a:rPr lang="en-US" sz="1800" b="1" dirty="0">
                <a:solidFill>
                  <a:schemeClr val="dk1"/>
                </a:solidFill>
                <a:latin typeface="Calibri"/>
                <a:ea typeface="Calibri"/>
                <a:cs typeface="Calibri"/>
                <a:sym typeface="Calibri"/>
              </a:rPr>
              <a:t>html5-deployer</a:t>
            </a:r>
            <a:r>
              <a:rPr lang="en-US" sz="1800" dirty="0">
                <a:solidFill>
                  <a:schemeClr val="dk1"/>
                </a:solidFill>
                <a:latin typeface="Calibri"/>
                <a:ea typeface="Calibri"/>
                <a:cs typeface="Calibri"/>
                <a:sym typeface="Calibri"/>
              </a:rPr>
              <a:t> which will take our app from BAS tool and </a:t>
            </a:r>
            <a:r>
              <a:rPr lang="en-US" sz="1800" dirty="0" err="1">
                <a:solidFill>
                  <a:schemeClr val="dk1"/>
                </a:solidFill>
                <a:latin typeface="Calibri"/>
                <a:ea typeface="Calibri"/>
                <a:cs typeface="Calibri"/>
                <a:sym typeface="Calibri"/>
              </a:rPr>
              <a:t>deployes</a:t>
            </a:r>
            <a:r>
              <a:rPr lang="en-US" sz="1800" dirty="0">
                <a:solidFill>
                  <a:schemeClr val="dk1"/>
                </a:solidFill>
                <a:latin typeface="Calibri"/>
                <a:ea typeface="Calibri"/>
                <a:cs typeface="Calibri"/>
                <a:sym typeface="Calibri"/>
              </a:rPr>
              <a:t> it to the HTML5 Repository (Design time)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When we run the app, there is a service called </a:t>
            </a:r>
            <a:r>
              <a:rPr lang="en-US" sz="1800" b="1" dirty="0">
                <a:solidFill>
                  <a:schemeClr val="dk1"/>
                </a:solidFill>
                <a:latin typeface="Calibri"/>
                <a:ea typeface="Calibri"/>
                <a:cs typeface="Calibri"/>
                <a:sym typeface="Calibri"/>
              </a:rPr>
              <a:t>html5-rt</a:t>
            </a:r>
            <a:r>
              <a:rPr lang="en-US" sz="1800" dirty="0">
                <a:solidFill>
                  <a:schemeClr val="dk1"/>
                </a:solidFill>
                <a:latin typeface="Calibri"/>
                <a:ea typeface="Calibri"/>
                <a:cs typeface="Calibri"/>
                <a:sym typeface="Calibri"/>
              </a:rPr>
              <a:t> (runtime) service which will load our app from the repository in the build </a:t>
            </a:r>
            <a:r>
              <a:rPr lang="en-US" sz="1800" dirty="0" err="1">
                <a:solidFill>
                  <a:schemeClr val="dk1"/>
                </a:solidFill>
                <a:latin typeface="Calibri"/>
                <a:ea typeface="Calibri"/>
                <a:cs typeface="Calibri"/>
                <a:sym typeface="Calibri"/>
              </a:rPr>
              <a:t>workzone</a:t>
            </a:r>
            <a:r>
              <a:rPr lang="en-US" sz="1800"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Apart from that the application will contain a </a:t>
            </a:r>
            <a:r>
              <a:rPr lang="en-US" sz="1800" b="1" dirty="0">
                <a:solidFill>
                  <a:schemeClr val="dk1"/>
                </a:solidFill>
                <a:latin typeface="Calibri"/>
                <a:ea typeface="Calibri"/>
                <a:cs typeface="Calibri"/>
                <a:sym typeface="Calibri"/>
              </a:rPr>
              <a:t>connectivity</a:t>
            </a:r>
            <a:r>
              <a:rPr lang="en-US" sz="1800" dirty="0">
                <a:solidFill>
                  <a:schemeClr val="dk1"/>
                </a:solidFill>
                <a:latin typeface="Calibri"/>
                <a:ea typeface="Calibri"/>
                <a:cs typeface="Calibri"/>
                <a:sym typeface="Calibri"/>
              </a:rPr>
              <a:t> service to communicate with our abap on cloud system.</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And a </a:t>
            </a:r>
            <a:r>
              <a:rPr lang="en-US" sz="1800" b="1" dirty="0">
                <a:solidFill>
                  <a:schemeClr val="dk1"/>
                </a:solidFill>
                <a:latin typeface="Calibri"/>
                <a:ea typeface="Calibri"/>
                <a:cs typeface="Calibri"/>
                <a:sym typeface="Calibri"/>
              </a:rPr>
              <a:t>destination </a:t>
            </a:r>
            <a:r>
              <a:rPr lang="en-US" sz="1800" dirty="0">
                <a:solidFill>
                  <a:schemeClr val="dk1"/>
                </a:solidFill>
                <a:latin typeface="Calibri"/>
                <a:ea typeface="Calibri"/>
                <a:cs typeface="Calibri"/>
                <a:sym typeface="Calibri"/>
              </a:rPr>
              <a:t>service which will read the destination (RFC) of AOC system to access data in Fiori.</a:t>
            </a:r>
            <a:endParaRPr dirty="0"/>
          </a:p>
        </p:txBody>
      </p:sp>
      <p:sp>
        <p:nvSpPr>
          <p:cNvPr id="1785" name="Google Shape;1785;p9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Question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7</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Prechecks</a:t>
            </a:r>
          </a:p>
        </p:txBody>
      </p:sp>
      <p:grpSp>
        <p:nvGrpSpPr>
          <p:cNvPr id="47" name="Group 46">
            <a:extLst>
              <a:ext uri="{FF2B5EF4-FFF2-40B4-BE49-F238E27FC236}">
                <a16:creationId xmlns:a16="http://schemas.microsoft.com/office/drawing/2014/main" id="{1D927D5A-E4D3-46B8-9875-1811113ACA91}"/>
              </a:ext>
            </a:extLst>
          </p:cNvPr>
          <p:cNvGrpSpPr/>
          <p:nvPr/>
        </p:nvGrpSpPr>
        <p:grpSpPr>
          <a:xfrm>
            <a:off x="7712975" y="2373010"/>
            <a:ext cx="4254005" cy="790668"/>
            <a:chOff x="7185682" y="1017588"/>
            <a:chExt cx="4254005" cy="790668"/>
          </a:xfrm>
        </p:grpSpPr>
        <p:sp>
          <p:nvSpPr>
            <p:cNvPr id="48" name="Rectangle 47">
              <a:extLst>
                <a:ext uri="{FF2B5EF4-FFF2-40B4-BE49-F238E27FC236}">
                  <a16:creationId xmlns:a16="http://schemas.microsoft.com/office/drawing/2014/main" id="{217B2D8D-BBE3-4C18-AD84-13239D31B398}"/>
                </a:ext>
              </a:extLst>
            </p:cNvPr>
            <p:cNvSpPr/>
            <p:nvPr/>
          </p:nvSpPr>
          <p:spPr>
            <a:xfrm>
              <a:off x="7185682" y="1500479"/>
              <a:ext cx="4076033" cy="307777"/>
            </a:xfrm>
            <a:prstGeom prst="rect">
              <a:avLst/>
            </a:prstGeom>
          </p:spPr>
          <p:txBody>
            <a:bodyPr wrap="square" lIns="0" rIns="0" anchor="ctr">
              <a:spAutoFit/>
            </a:bodyPr>
            <a:lstStyle/>
            <a:p>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48">
              <a:extLst>
                <a:ext uri="{FF2B5EF4-FFF2-40B4-BE49-F238E27FC236}">
                  <a16:creationId xmlns:a16="http://schemas.microsoft.com/office/drawing/2014/main" id="{C0874C99-87AF-460C-9044-B8539EAC1769}"/>
                </a:ext>
              </a:extLst>
            </p:cNvPr>
            <p:cNvSpPr/>
            <p:nvPr/>
          </p:nvSpPr>
          <p:spPr>
            <a:xfrm>
              <a:off x="7185683" y="1017588"/>
              <a:ext cx="4254004"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Authorization</a:t>
              </a:r>
            </a:p>
          </p:txBody>
        </p:sp>
      </p:grpSp>
      <p:grpSp>
        <p:nvGrpSpPr>
          <p:cNvPr id="50" name="Group 49">
            <a:extLst>
              <a:ext uri="{FF2B5EF4-FFF2-40B4-BE49-F238E27FC236}">
                <a16:creationId xmlns:a16="http://schemas.microsoft.com/office/drawing/2014/main" id="{13AECD8D-19D4-4552-9152-D3067AB9B8CE}"/>
              </a:ext>
            </a:extLst>
          </p:cNvPr>
          <p:cNvGrpSpPr/>
          <p:nvPr/>
        </p:nvGrpSpPr>
        <p:grpSpPr>
          <a:xfrm>
            <a:off x="8211738" y="3578356"/>
            <a:ext cx="3620229" cy="790668"/>
            <a:chOff x="7185683" y="1017588"/>
            <a:chExt cx="2597506" cy="790668"/>
          </a:xfrm>
        </p:grpSpPr>
        <p:sp>
          <p:nvSpPr>
            <p:cNvPr id="51" name="Rectangle 50">
              <a:extLst>
                <a:ext uri="{FF2B5EF4-FFF2-40B4-BE49-F238E27FC236}">
                  <a16:creationId xmlns:a16="http://schemas.microsoft.com/office/drawing/2014/main" id="{D838B753-BCA5-4AB5-BE05-5511E485C438}"/>
                </a:ext>
              </a:extLst>
            </p:cNvPr>
            <p:cNvSpPr/>
            <p:nvPr/>
          </p:nvSpPr>
          <p:spPr>
            <a:xfrm>
              <a:off x="7185683" y="1500479"/>
              <a:ext cx="2597506" cy="307777"/>
            </a:xfrm>
            <a:prstGeom prst="rect">
              <a:avLst/>
            </a:prstGeom>
          </p:spPr>
          <p:txBody>
            <a:bodyPr wrap="square" lIns="0" rIns="0" anchor="ctr">
              <a:spAutoFit/>
            </a:bodyPr>
            <a:lstStyle/>
            <a:p>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 name="Rectangle 51">
              <a:extLst>
                <a:ext uri="{FF2B5EF4-FFF2-40B4-BE49-F238E27FC236}">
                  <a16:creationId xmlns:a16="http://schemas.microsoft.com/office/drawing/2014/main" id="{20C13AF4-68B6-4226-9401-EDB6ED0540C2}"/>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Augment</a:t>
              </a:r>
            </a:p>
          </p:txBody>
        </p:sp>
      </p:grpSp>
      <p:grpSp>
        <p:nvGrpSpPr>
          <p:cNvPr id="53" name="Group 52">
            <a:extLst>
              <a:ext uri="{FF2B5EF4-FFF2-40B4-BE49-F238E27FC236}">
                <a16:creationId xmlns:a16="http://schemas.microsoft.com/office/drawing/2014/main" id="{E3CAE706-F340-4298-AA1E-34DDAF41629B}"/>
              </a:ext>
            </a:extLst>
          </p:cNvPr>
          <p:cNvGrpSpPr/>
          <p:nvPr/>
        </p:nvGrpSpPr>
        <p:grpSpPr>
          <a:xfrm>
            <a:off x="8554525" y="4897888"/>
            <a:ext cx="2597506" cy="790668"/>
            <a:chOff x="7185683" y="1017588"/>
            <a:chExt cx="2597506" cy="790668"/>
          </a:xfrm>
        </p:grpSpPr>
        <p:sp>
          <p:nvSpPr>
            <p:cNvPr id="54" name="Rectangle 53">
              <a:extLst>
                <a:ext uri="{FF2B5EF4-FFF2-40B4-BE49-F238E27FC236}">
                  <a16:creationId xmlns:a16="http://schemas.microsoft.com/office/drawing/2014/main" id="{CCE86282-05F9-4BB3-90C3-C3F2F3C7D1C7}"/>
                </a:ext>
              </a:extLst>
            </p:cNvPr>
            <p:cNvSpPr/>
            <p:nvPr/>
          </p:nvSpPr>
          <p:spPr>
            <a:xfrm>
              <a:off x="7185683" y="1500479"/>
              <a:ext cx="2597506" cy="307777"/>
            </a:xfrm>
            <a:prstGeom prst="rect">
              <a:avLst/>
            </a:prstGeom>
          </p:spPr>
          <p:txBody>
            <a:bodyPr wrap="square" lIns="0" rIns="0" anchor="ctr">
              <a:spAutoFit/>
            </a:bodyPr>
            <a:lstStyle/>
            <a:p>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5" name="Rectangle 54">
              <a:extLst>
                <a:ext uri="{FF2B5EF4-FFF2-40B4-BE49-F238E27FC236}">
                  <a16:creationId xmlns:a16="http://schemas.microsoft.com/office/drawing/2014/main" id="{C08D0B4E-C408-458A-9E80-98D57A618BD5}"/>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Virtual Elements</a:t>
              </a:r>
            </a:p>
          </p:txBody>
        </p:sp>
      </p:gr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41784" y="486916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a:off x="3466120" y="5409220"/>
            <a:ext cx="972108"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H="1" flipV="1">
            <a:off x="1917948" y="2852936"/>
            <a:ext cx="36004" cy="2016224"/>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err="1">
                <a:solidFill>
                  <a:schemeClr val="lt1"/>
                </a:solidFill>
                <a:latin typeface="Calibri"/>
                <a:ea typeface="Calibri"/>
                <a:cs typeface="Calibri"/>
                <a:sym typeface="Calibri"/>
              </a:rPr>
              <a:t>Behaviour</a:t>
            </a:r>
            <a:r>
              <a:rPr lang="en-US" sz="1600" dirty="0">
                <a:solidFill>
                  <a:schemeClr val="lt1"/>
                </a:solidFill>
                <a:latin typeface="Calibri"/>
                <a:ea typeface="Calibri"/>
                <a:cs typeface="Calibri"/>
                <a:sym typeface="Calibri"/>
              </a:rPr>
              <a:t>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58722A95-9A7C-848A-7D8B-BCF460853769}"/>
              </a:ext>
            </a:extLst>
          </p:cNvPr>
          <p:cNvPicPr preferRelativeResize="0"/>
          <p:nvPr/>
        </p:nvPicPr>
        <p:blipFill rotWithShape="1">
          <a:blip r:embed="rId3">
            <a:alphaModFix/>
          </a:blip>
          <a:srcRect/>
          <a:stretch/>
        </p:blipFill>
        <p:spPr>
          <a:xfrm>
            <a:off x="4320529" y="5654736"/>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B80E352F-28C3-EA78-FABE-BC755296168B}"/>
              </a:ext>
            </a:extLst>
          </p:cNvPr>
          <p:cNvPicPr preferRelativeResize="0"/>
          <p:nvPr/>
        </p:nvPicPr>
        <p:blipFill rotWithShape="1">
          <a:blip r:embed="rId3">
            <a:alphaModFix/>
          </a:blip>
          <a:srcRect/>
          <a:stretch/>
        </p:blipFill>
        <p:spPr>
          <a:xfrm>
            <a:off x="295316" y="5654736"/>
            <a:ext cx="457206" cy="457206"/>
          </a:xfrm>
          <a:prstGeom prst="rect">
            <a:avLst/>
          </a:prstGeom>
          <a:noFill/>
          <a:ln>
            <a:noFill/>
          </a:ln>
        </p:spPr>
      </p:pic>
      <p:pic>
        <p:nvPicPr>
          <p:cNvPr id="26" name="Google Shape;1332;p59" descr="A green circle with a white tick in it&#10;&#10;Description automatically generated">
            <a:extLst>
              <a:ext uri="{FF2B5EF4-FFF2-40B4-BE49-F238E27FC236}">
                <a16:creationId xmlns:a16="http://schemas.microsoft.com/office/drawing/2014/main" id="{A4559F03-6526-EDAE-01E0-5D46584E40B6}"/>
              </a:ext>
            </a:extLst>
          </p:cNvPr>
          <p:cNvPicPr preferRelativeResize="0"/>
          <p:nvPr/>
        </p:nvPicPr>
        <p:blipFill rotWithShape="1">
          <a:blip r:embed="rId3">
            <a:alphaModFix/>
          </a:blip>
          <a:srcRect/>
          <a:stretch/>
        </p:blipFill>
        <p:spPr>
          <a:xfrm>
            <a:off x="4215048" y="3284822"/>
            <a:ext cx="457206" cy="457206"/>
          </a:xfrm>
          <a:prstGeom prst="rect">
            <a:avLst/>
          </a:prstGeom>
          <a:noFill/>
          <a:ln>
            <a:noFill/>
          </a:ln>
        </p:spPr>
      </p:pic>
      <p:pic>
        <p:nvPicPr>
          <p:cNvPr id="27" name="Google Shape;1332;p59" descr="A green circle with a white tick in it&#10;&#10;Description automatically generated">
            <a:extLst>
              <a:ext uri="{FF2B5EF4-FFF2-40B4-BE49-F238E27FC236}">
                <a16:creationId xmlns:a16="http://schemas.microsoft.com/office/drawing/2014/main" id="{5251CD91-3F7F-6188-142E-438EDBC76A08}"/>
              </a:ext>
            </a:extLst>
          </p:cNvPr>
          <p:cNvPicPr preferRelativeResize="0"/>
          <p:nvPr/>
        </p:nvPicPr>
        <p:blipFill rotWithShape="1">
          <a:blip r:embed="rId3">
            <a:alphaModFix/>
          </a:blip>
          <a:srcRect/>
          <a:stretch/>
        </p:blipFill>
        <p:spPr>
          <a:xfrm>
            <a:off x="295316" y="3322276"/>
            <a:ext cx="457206" cy="457206"/>
          </a:xfrm>
          <a:prstGeom prst="rect">
            <a:avLst/>
          </a:prstGeom>
          <a:noFill/>
          <a:ln>
            <a:noFill/>
          </a:ln>
        </p:spPr>
      </p:pic>
      <p:pic>
        <p:nvPicPr>
          <p:cNvPr id="28" name="Google Shape;1332;p59" descr="A green circle with a white tick in it&#10;&#10;Description automatically generated">
            <a:extLst>
              <a:ext uri="{FF2B5EF4-FFF2-40B4-BE49-F238E27FC236}">
                <a16:creationId xmlns:a16="http://schemas.microsoft.com/office/drawing/2014/main" id="{59A7957E-EC77-DE76-1272-D87C27B07F3A}"/>
              </a:ext>
            </a:extLst>
          </p:cNvPr>
          <p:cNvPicPr preferRelativeResize="0"/>
          <p:nvPr/>
        </p:nvPicPr>
        <p:blipFill rotWithShape="1">
          <a:blip r:embed="rId3">
            <a:alphaModFix/>
          </a:blip>
          <a:srcRect/>
          <a:stretch/>
        </p:blipFill>
        <p:spPr>
          <a:xfrm>
            <a:off x="191294" y="2058250"/>
            <a:ext cx="457206" cy="457206"/>
          </a:xfrm>
          <a:prstGeom prst="rect">
            <a:avLst/>
          </a:prstGeom>
          <a:noFill/>
          <a:ln>
            <a:noFill/>
          </a:ln>
        </p:spPr>
      </p:pic>
      <p:pic>
        <p:nvPicPr>
          <p:cNvPr id="29" name="Google Shape;1332;p59" descr="A green circle with a white tick in it&#10;&#10;Description automatically generated">
            <a:extLst>
              <a:ext uri="{FF2B5EF4-FFF2-40B4-BE49-F238E27FC236}">
                <a16:creationId xmlns:a16="http://schemas.microsoft.com/office/drawing/2014/main" id="{ACE0590D-AB63-22D0-92EE-68DBE028BFE6}"/>
              </a:ext>
            </a:extLst>
          </p:cNvPr>
          <p:cNvPicPr preferRelativeResize="0"/>
          <p:nvPr/>
        </p:nvPicPr>
        <p:blipFill rotWithShape="1">
          <a:blip r:embed="rId3">
            <a:alphaModFix/>
          </a:blip>
          <a:srcRect/>
          <a:stretch/>
        </p:blipFill>
        <p:spPr>
          <a:xfrm>
            <a:off x="237455" y="1413259"/>
            <a:ext cx="457206" cy="457206"/>
          </a:xfrm>
          <a:prstGeom prst="rect">
            <a:avLst/>
          </a:prstGeom>
          <a:noFill/>
          <a:ln>
            <a:noFill/>
          </a:ln>
        </p:spPr>
      </p:pic>
      <p:pic>
        <p:nvPicPr>
          <p:cNvPr id="30" name="Google Shape;1332;p59" descr="A green circle with a white tick in it&#10;&#10;Description automatically generated">
            <a:extLst>
              <a:ext uri="{FF2B5EF4-FFF2-40B4-BE49-F238E27FC236}">
                <a16:creationId xmlns:a16="http://schemas.microsoft.com/office/drawing/2014/main" id="{67C8E69D-805C-2789-F250-13F150A8BA56}"/>
              </a:ext>
            </a:extLst>
          </p:cNvPr>
          <p:cNvPicPr preferRelativeResize="0"/>
          <p:nvPr/>
        </p:nvPicPr>
        <p:blipFill rotWithShape="1">
          <a:blip r:embed="rId3">
            <a:alphaModFix/>
          </a:blip>
          <a:srcRect/>
          <a:stretch/>
        </p:blipFill>
        <p:spPr>
          <a:xfrm>
            <a:off x="3331481" y="1334727"/>
            <a:ext cx="457206" cy="4572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3"/>
        <p:cNvGrpSpPr/>
        <p:nvPr/>
      </p:nvGrpSpPr>
      <p:grpSpPr>
        <a:xfrm>
          <a:off x="0" y="0"/>
          <a:ext cx="0" cy="0"/>
          <a:chOff x="0" y="0"/>
          <a:chExt cx="0" cy="0"/>
        </a:xfrm>
      </p:grpSpPr>
      <p:sp>
        <p:nvSpPr>
          <p:cNvPr id="1685" name="Google Shape;1685;p88"/>
          <p:cNvSpPr txBox="1"/>
          <p:nvPr/>
        </p:nvSpPr>
        <p:spPr>
          <a:xfrm>
            <a:off x="224979" y="788088"/>
            <a:ext cx="11806237"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some application scenario, an external functionality must be invoked during save sequence, after the managed runtime has gathered the changed data of business object’s instance, but before final commit work has been executed.</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example, reuse services like </a:t>
            </a:r>
            <a:r>
              <a:rPr lang="en-US" sz="1800" b="1" dirty="0">
                <a:solidFill>
                  <a:schemeClr val="dk1"/>
                </a:solidFill>
                <a:latin typeface="Calibri"/>
                <a:ea typeface="Calibri"/>
                <a:cs typeface="Calibri"/>
                <a:sym typeface="Calibri"/>
              </a:rPr>
              <a:t>change documents </a:t>
            </a:r>
            <a:r>
              <a:rPr lang="en-US" sz="1800" dirty="0">
                <a:solidFill>
                  <a:schemeClr val="dk1"/>
                </a:solidFill>
                <a:latin typeface="Calibri"/>
                <a:ea typeface="Calibri"/>
                <a:cs typeface="Calibri"/>
                <a:sym typeface="Calibri"/>
              </a:rPr>
              <a:t>and </a:t>
            </a:r>
            <a:r>
              <a:rPr lang="en-US" sz="1800" b="1" dirty="0">
                <a:solidFill>
                  <a:schemeClr val="dk1"/>
                </a:solidFill>
                <a:latin typeface="Calibri"/>
                <a:ea typeface="Calibri"/>
                <a:cs typeface="Calibri"/>
                <a:sym typeface="Calibri"/>
              </a:rPr>
              <a:t>application logging/tracing </a:t>
            </a:r>
            <a:r>
              <a:rPr lang="en-US" sz="1800" dirty="0">
                <a:solidFill>
                  <a:schemeClr val="dk1"/>
                </a:solidFill>
                <a:latin typeface="Calibri"/>
                <a:ea typeface="Calibri"/>
                <a:cs typeface="Calibri"/>
                <a:sym typeface="Calibri"/>
              </a:rPr>
              <a:t>must be triggered during save sequence and changes the current transaction in a change request or logging table.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686" name="Google Shape;1686;p8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Additional Save</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131732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85">
                                            <p:txEl>
                                              <p:pRg st="0" end="0"/>
                                            </p:txEl>
                                          </p:spTgt>
                                        </p:tgtEl>
                                        <p:attrNameLst>
                                          <p:attrName>style.visibility</p:attrName>
                                        </p:attrNameLst>
                                      </p:cBhvr>
                                      <p:to>
                                        <p:strVal val="visible"/>
                                      </p:to>
                                    </p:set>
                                    <p:animEffect transition="in" filter="fade">
                                      <p:cBhvr>
                                        <p:cTn id="7" dur="1000"/>
                                        <p:tgtEl>
                                          <p:spTgt spid="1685">
                                            <p:txEl>
                                              <p:pRg st="0" end="0"/>
                                            </p:txEl>
                                          </p:spTgt>
                                        </p:tgtEl>
                                      </p:cBhvr>
                                    </p:animEffect>
                                    <p:anim calcmode="lin" valueType="num">
                                      <p:cBhvr>
                                        <p:cTn id="8" dur="1000" fill="hold"/>
                                        <p:tgtEl>
                                          <p:spTgt spid="168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8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85">
                                            <p:txEl>
                                              <p:pRg st="1" end="1"/>
                                            </p:txEl>
                                          </p:spTgt>
                                        </p:tgtEl>
                                        <p:attrNameLst>
                                          <p:attrName>style.visibility</p:attrName>
                                        </p:attrNameLst>
                                      </p:cBhvr>
                                      <p:to>
                                        <p:strVal val="visible"/>
                                      </p:to>
                                    </p:set>
                                    <p:animEffect transition="in" filter="fade">
                                      <p:cBhvr>
                                        <p:cTn id="12" dur="1000"/>
                                        <p:tgtEl>
                                          <p:spTgt spid="1685">
                                            <p:txEl>
                                              <p:pRg st="1" end="1"/>
                                            </p:txEl>
                                          </p:spTgt>
                                        </p:tgtEl>
                                      </p:cBhvr>
                                    </p:animEffect>
                                    <p:anim calcmode="lin" valueType="num">
                                      <p:cBhvr>
                                        <p:cTn id="13" dur="1000" fill="hold"/>
                                        <p:tgtEl>
                                          <p:spTgt spid="168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8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3" name="Google Shape;1703;p90"/>
          <p:cNvSpPr txBox="1"/>
          <p:nvPr/>
        </p:nvSpPr>
        <p:spPr>
          <a:xfrm>
            <a:off x="224979" y="788088"/>
            <a:ext cx="11806237"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Authorization control in RAP protects our business object against the unauthorized access of data. Authorization control is always relevant when the permission to execute an operation depends on a role of BO consumer. In the RAP, each read or modify request can be checked via authorization object against the user role before the request is finally executed and reaches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The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check with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object is called from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in case of read request – was covered in Anubhav trainings abap on hana course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And behavior implementation in case of modify request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Global authorization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Global authorization is used for all authorization checks that only depends on the user.</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Global authorization checks can be implemented both for static and instance bound operations</a:t>
            </a:r>
            <a:endParaRPr dirty="0"/>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Instance authorization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Instance authorization is used for all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checks that, in addition to the user role, depend on the state of the entity instance in question (like exact record level). Its only possible for instance based operation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Operations that are executed from instance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are CREATE and static actions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Use case</a:t>
            </a:r>
            <a:r>
              <a:rPr lang="en-US" sz="1800" dirty="0">
                <a:solidFill>
                  <a:schemeClr val="dk1"/>
                </a:solidFill>
                <a:latin typeface="Calibri"/>
                <a:ea typeface="Calibri"/>
                <a:cs typeface="Calibri"/>
                <a:sym typeface="Calibri"/>
              </a:rPr>
              <a:t>: when a user tries to edit a travel request, if the travel request status is cancelled, then we need to check that if he/she is a manager or not. Only managers can edit a cancelled travel request. Since each travel request is different, we need to go with instance-based authorizations.</a:t>
            </a:r>
            <a:endParaRPr dirty="0"/>
          </a:p>
        </p:txBody>
      </p:sp>
      <p:sp>
        <p:nvSpPr>
          <p:cNvPr id="1704" name="Google Shape;1704;p9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Authorization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420548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03">
                                            <p:txEl>
                                              <p:pRg st="0" end="0"/>
                                            </p:txEl>
                                          </p:spTgt>
                                        </p:tgtEl>
                                        <p:attrNameLst>
                                          <p:attrName>style.visibility</p:attrName>
                                        </p:attrNameLst>
                                      </p:cBhvr>
                                      <p:to>
                                        <p:strVal val="visible"/>
                                      </p:to>
                                    </p:set>
                                    <p:animEffect transition="in" filter="fade">
                                      <p:cBhvr>
                                        <p:cTn id="7" dur="1000"/>
                                        <p:tgtEl>
                                          <p:spTgt spid="1703">
                                            <p:txEl>
                                              <p:pRg st="0" end="0"/>
                                            </p:txEl>
                                          </p:spTgt>
                                        </p:tgtEl>
                                      </p:cBhvr>
                                    </p:animEffect>
                                    <p:anim calcmode="lin" valueType="num">
                                      <p:cBhvr>
                                        <p:cTn id="8" dur="1000" fill="hold"/>
                                        <p:tgtEl>
                                          <p:spTgt spid="17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0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03">
                                            <p:txEl>
                                              <p:pRg st="1" end="1"/>
                                            </p:txEl>
                                          </p:spTgt>
                                        </p:tgtEl>
                                        <p:attrNameLst>
                                          <p:attrName>style.visibility</p:attrName>
                                        </p:attrNameLst>
                                      </p:cBhvr>
                                      <p:to>
                                        <p:strVal val="visible"/>
                                      </p:to>
                                    </p:set>
                                    <p:animEffect transition="in" filter="fade">
                                      <p:cBhvr>
                                        <p:cTn id="12" dur="1000"/>
                                        <p:tgtEl>
                                          <p:spTgt spid="1703">
                                            <p:txEl>
                                              <p:pRg st="1" end="1"/>
                                            </p:txEl>
                                          </p:spTgt>
                                        </p:tgtEl>
                                      </p:cBhvr>
                                    </p:animEffect>
                                    <p:anim calcmode="lin" valueType="num">
                                      <p:cBhvr>
                                        <p:cTn id="13" dur="1000" fill="hold"/>
                                        <p:tgtEl>
                                          <p:spTgt spid="17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70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03">
                                            <p:txEl>
                                              <p:pRg st="2" end="2"/>
                                            </p:txEl>
                                          </p:spTgt>
                                        </p:tgtEl>
                                        <p:attrNameLst>
                                          <p:attrName>style.visibility</p:attrName>
                                        </p:attrNameLst>
                                      </p:cBhvr>
                                      <p:to>
                                        <p:strVal val="visible"/>
                                      </p:to>
                                    </p:set>
                                    <p:animEffect transition="in" filter="fade">
                                      <p:cBhvr>
                                        <p:cTn id="17" dur="1000"/>
                                        <p:tgtEl>
                                          <p:spTgt spid="1703">
                                            <p:txEl>
                                              <p:pRg st="2" end="2"/>
                                            </p:txEl>
                                          </p:spTgt>
                                        </p:tgtEl>
                                      </p:cBhvr>
                                    </p:animEffect>
                                    <p:anim calcmode="lin" valueType="num">
                                      <p:cBhvr>
                                        <p:cTn id="18" dur="1000" fill="hold"/>
                                        <p:tgtEl>
                                          <p:spTgt spid="170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7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03">
                                            <p:txEl>
                                              <p:pRg st="4" end="4"/>
                                            </p:txEl>
                                          </p:spTgt>
                                        </p:tgtEl>
                                        <p:attrNameLst>
                                          <p:attrName>style.visibility</p:attrName>
                                        </p:attrNameLst>
                                      </p:cBhvr>
                                      <p:to>
                                        <p:strVal val="visible"/>
                                      </p:to>
                                    </p:set>
                                    <p:animEffect transition="in" filter="fade">
                                      <p:cBhvr>
                                        <p:cTn id="24" dur="1000"/>
                                        <p:tgtEl>
                                          <p:spTgt spid="1703">
                                            <p:txEl>
                                              <p:pRg st="4" end="4"/>
                                            </p:txEl>
                                          </p:spTgt>
                                        </p:tgtEl>
                                      </p:cBhvr>
                                    </p:animEffect>
                                    <p:anim calcmode="lin" valueType="num">
                                      <p:cBhvr>
                                        <p:cTn id="25" dur="1000" fill="hold"/>
                                        <p:tgtEl>
                                          <p:spTgt spid="170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70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03">
                                            <p:txEl>
                                              <p:pRg st="5" end="5"/>
                                            </p:txEl>
                                          </p:spTgt>
                                        </p:tgtEl>
                                        <p:attrNameLst>
                                          <p:attrName>style.visibility</p:attrName>
                                        </p:attrNameLst>
                                      </p:cBhvr>
                                      <p:to>
                                        <p:strVal val="visible"/>
                                      </p:to>
                                    </p:set>
                                    <p:animEffect transition="in" filter="fade">
                                      <p:cBhvr>
                                        <p:cTn id="29" dur="1000"/>
                                        <p:tgtEl>
                                          <p:spTgt spid="1703">
                                            <p:txEl>
                                              <p:pRg st="5" end="5"/>
                                            </p:txEl>
                                          </p:spTgt>
                                        </p:tgtEl>
                                      </p:cBhvr>
                                    </p:animEffect>
                                    <p:anim calcmode="lin" valueType="num">
                                      <p:cBhvr>
                                        <p:cTn id="30" dur="1000" fill="hold"/>
                                        <p:tgtEl>
                                          <p:spTgt spid="170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70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03">
                                            <p:txEl>
                                              <p:pRg st="6" end="6"/>
                                            </p:txEl>
                                          </p:spTgt>
                                        </p:tgtEl>
                                        <p:attrNameLst>
                                          <p:attrName>style.visibility</p:attrName>
                                        </p:attrNameLst>
                                      </p:cBhvr>
                                      <p:to>
                                        <p:strVal val="visible"/>
                                      </p:to>
                                    </p:set>
                                    <p:animEffect transition="in" filter="fade">
                                      <p:cBhvr>
                                        <p:cTn id="34" dur="1000"/>
                                        <p:tgtEl>
                                          <p:spTgt spid="1703">
                                            <p:txEl>
                                              <p:pRg st="6" end="6"/>
                                            </p:txEl>
                                          </p:spTgt>
                                        </p:tgtEl>
                                      </p:cBhvr>
                                    </p:animEffect>
                                    <p:anim calcmode="lin" valueType="num">
                                      <p:cBhvr>
                                        <p:cTn id="35" dur="1000" fill="hold"/>
                                        <p:tgtEl>
                                          <p:spTgt spid="170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70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703">
                                            <p:txEl>
                                              <p:pRg st="7" end="7"/>
                                            </p:txEl>
                                          </p:spTgt>
                                        </p:tgtEl>
                                        <p:attrNameLst>
                                          <p:attrName>style.visibility</p:attrName>
                                        </p:attrNameLst>
                                      </p:cBhvr>
                                      <p:to>
                                        <p:strVal val="visible"/>
                                      </p:to>
                                    </p:set>
                                    <p:animEffect transition="in" filter="fade">
                                      <p:cBhvr>
                                        <p:cTn id="39" dur="1000"/>
                                        <p:tgtEl>
                                          <p:spTgt spid="1703">
                                            <p:txEl>
                                              <p:pRg st="7" end="7"/>
                                            </p:txEl>
                                          </p:spTgt>
                                        </p:tgtEl>
                                      </p:cBhvr>
                                    </p:animEffect>
                                    <p:anim calcmode="lin" valueType="num">
                                      <p:cBhvr>
                                        <p:cTn id="40" dur="1000" fill="hold"/>
                                        <p:tgtEl>
                                          <p:spTgt spid="170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70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703">
                                            <p:txEl>
                                              <p:pRg st="8" end="8"/>
                                            </p:txEl>
                                          </p:spTgt>
                                        </p:tgtEl>
                                        <p:attrNameLst>
                                          <p:attrName>style.visibility</p:attrName>
                                        </p:attrNameLst>
                                      </p:cBhvr>
                                      <p:to>
                                        <p:strVal val="visible"/>
                                      </p:to>
                                    </p:set>
                                    <p:animEffect transition="in" filter="fade">
                                      <p:cBhvr>
                                        <p:cTn id="44" dur="1000"/>
                                        <p:tgtEl>
                                          <p:spTgt spid="1703">
                                            <p:txEl>
                                              <p:pRg st="8" end="8"/>
                                            </p:txEl>
                                          </p:spTgt>
                                        </p:tgtEl>
                                      </p:cBhvr>
                                    </p:animEffect>
                                    <p:anim calcmode="lin" valueType="num">
                                      <p:cBhvr>
                                        <p:cTn id="45" dur="1000" fill="hold"/>
                                        <p:tgtEl>
                                          <p:spTgt spid="170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70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703">
                                            <p:txEl>
                                              <p:pRg st="9" end="9"/>
                                            </p:txEl>
                                          </p:spTgt>
                                        </p:tgtEl>
                                        <p:attrNameLst>
                                          <p:attrName>style.visibility</p:attrName>
                                        </p:attrNameLst>
                                      </p:cBhvr>
                                      <p:to>
                                        <p:strVal val="visible"/>
                                      </p:to>
                                    </p:set>
                                    <p:animEffect transition="in" filter="fade">
                                      <p:cBhvr>
                                        <p:cTn id="49" dur="1000"/>
                                        <p:tgtEl>
                                          <p:spTgt spid="1703">
                                            <p:txEl>
                                              <p:pRg st="9" end="9"/>
                                            </p:txEl>
                                          </p:spTgt>
                                        </p:tgtEl>
                                      </p:cBhvr>
                                    </p:animEffect>
                                    <p:anim calcmode="lin" valueType="num">
                                      <p:cBhvr>
                                        <p:cTn id="50" dur="1000" fill="hold"/>
                                        <p:tgtEl>
                                          <p:spTgt spid="170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70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703">
                                            <p:txEl>
                                              <p:pRg st="11" end="11"/>
                                            </p:txEl>
                                          </p:spTgt>
                                        </p:tgtEl>
                                        <p:attrNameLst>
                                          <p:attrName>style.visibility</p:attrName>
                                        </p:attrNameLst>
                                      </p:cBhvr>
                                      <p:to>
                                        <p:strVal val="visible"/>
                                      </p:to>
                                    </p:set>
                                    <p:animEffect transition="in" filter="fade">
                                      <p:cBhvr>
                                        <p:cTn id="56" dur="1000"/>
                                        <p:tgtEl>
                                          <p:spTgt spid="1703">
                                            <p:txEl>
                                              <p:pRg st="11" end="11"/>
                                            </p:txEl>
                                          </p:spTgt>
                                        </p:tgtEl>
                                      </p:cBhvr>
                                    </p:animEffect>
                                    <p:anim calcmode="lin" valueType="num">
                                      <p:cBhvr>
                                        <p:cTn id="57" dur="1000" fill="hold"/>
                                        <p:tgtEl>
                                          <p:spTgt spid="170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170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6"/>
        <p:cNvGrpSpPr/>
        <p:nvPr/>
      </p:nvGrpSpPr>
      <p:grpSpPr>
        <a:xfrm>
          <a:off x="0" y="0"/>
          <a:ext cx="0" cy="0"/>
          <a:chOff x="0" y="0"/>
          <a:chExt cx="0" cy="0"/>
        </a:xfrm>
      </p:grpSpPr>
      <p:sp>
        <p:nvSpPr>
          <p:cNvPr id="1748" name="Google Shape;1748;p95"/>
          <p:cNvSpPr txBox="1"/>
          <p:nvPr/>
        </p:nvSpPr>
        <p:spPr>
          <a:xfrm>
            <a:off x="224979" y="788088"/>
            <a:ext cx="1180623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While the system is saving the draft in the draft table we can use </a:t>
            </a:r>
            <a:r>
              <a:rPr lang="en-US" sz="1800" dirty="0" err="1">
                <a:solidFill>
                  <a:schemeClr val="dk1"/>
                </a:solidFill>
                <a:latin typeface="Calibri"/>
                <a:ea typeface="Calibri"/>
                <a:cs typeface="Calibri"/>
                <a:sym typeface="Calibri"/>
              </a:rPr>
              <a:t>prechecks</a:t>
            </a:r>
            <a:r>
              <a:rPr lang="en-US" sz="1800" dirty="0">
                <a:solidFill>
                  <a:schemeClr val="dk1"/>
                </a:solidFill>
                <a:latin typeface="Calibri"/>
                <a:ea typeface="Calibri"/>
                <a:cs typeface="Calibri"/>
                <a:sym typeface="Calibri"/>
              </a:rPr>
              <a:t> to make sure that checks/authorizations are checked in the system before data reaches to draft table. Unlike validations (while saving/updating data to main table) Prechecks will trigger before data reaches to transaction buffer.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They are very helpful when we even want to validate data of one control based on another control. Currently as a developer you need to take additional pain to clean the data when draft is activated. If you apply </a:t>
            </a:r>
            <a:r>
              <a:rPr lang="en-US" sz="1800" dirty="0" err="1">
                <a:solidFill>
                  <a:schemeClr val="dk1"/>
                </a:solidFill>
                <a:latin typeface="Calibri"/>
                <a:ea typeface="Calibri"/>
                <a:cs typeface="Calibri"/>
                <a:sym typeface="Calibri"/>
              </a:rPr>
              <a:t>precheck</a:t>
            </a:r>
            <a:r>
              <a:rPr lang="en-US" sz="1800" dirty="0">
                <a:solidFill>
                  <a:schemeClr val="dk1"/>
                </a:solidFill>
                <a:latin typeface="Calibri"/>
                <a:ea typeface="Calibri"/>
                <a:cs typeface="Calibri"/>
                <a:sym typeface="Calibri"/>
              </a:rPr>
              <a:t>, system ensures that only the clean data reaches to transaction buffer. </a:t>
            </a:r>
            <a:endParaRPr sz="1800" dirty="0">
              <a:solidFill>
                <a:schemeClr val="dk1"/>
              </a:solidFill>
              <a:latin typeface="Calibri"/>
              <a:ea typeface="Calibri"/>
              <a:cs typeface="Calibri"/>
              <a:sym typeface="Calibri"/>
            </a:endParaRPr>
          </a:p>
        </p:txBody>
      </p:sp>
      <p:sp>
        <p:nvSpPr>
          <p:cNvPr id="1749" name="Google Shape;1749;p9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Prechecks </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5"/>
        <p:cNvGrpSpPr/>
        <p:nvPr/>
      </p:nvGrpSpPr>
      <p:grpSpPr>
        <a:xfrm>
          <a:off x="0" y="0"/>
          <a:ext cx="0" cy="0"/>
          <a:chOff x="0" y="0"/>
          <a:chExt cx="0" cy="0"/>
        </a:xfrm>
      </p:grpSpPr>
      <p:sp>
        <p:nvSpPr>
          <p:cNvPr id="1757" name="Google Shape;1757;p96"/>
          <p:cNvSpPr txBox="1"/>
          <p:nvPr/>
        </p:nvSpPr>
        <p:spPr>
          <a:xfrm>
            <a:off x="224979" y="788088"/>
            <a:ext cx="1180623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Before data reaches to transaction buffer, the augment code will be executed and here we can set some default data to the BO instance.</a:t>
            </a:r>
            <a:endParaRPr sz="1800">
              <a:solidFill>
                <a:schemeClr val="dk1"/>
              </a:solidFill>
              <a:latin typeface="Calibri"/>
              <a:ea typeface="Calibri"/>
              <a:cs typeface="Calibri"/>
              <a:sym typeface="Calibri"/>
            </a:endParaRPr>
          </a:p>
        </p:txBody>
      </p:sp>
      <p:sp>
        <p:nvSpPr>
          <p:cNvPr id="1758" name="Google Shape;1758;p9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Augment</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4"/>
        <p:cNvGrpSpPr/>
        <p:nvPr/>
      </p:nvGrpSpPr>
      <p:grpSpPr>
        <a:xfrm>
          <a:off x="0" y="0"/>
          <a:ext cx="0" cy="0"/>
          <a:chOff x="0" y="0"/>
          <a:chExt cx="0" cy="0"/>
        </a:xfrm>
      </p:grpSpPr>
      <p:sp>
        <p:nvSpPr>
          <p:cNvPr id="1766" name="Google Shape;1766;p97"/>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There is a requirement to expose extra elements out of cds entities for which there is no data inside the database, basically these element values are calculated at runtime (on-fly). If you worked with SAP UI5 development, we have similar concept called formatter. We have a implementing class in which we will add our code for calculating the runtime data of virtual elements.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Rules: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should only add them to projection view. Because if you add in main view, your draft table will disturb and your main table will never have these column.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RAP does not support filtering and sorting of virtual elements, also the aggregation and group is not allowed</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cannot select data from virtual elements using direct SELECT or EML</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have to write implementation in a class for virtual element that class must use the interface </a:t>
            </a:r>
            <a:r>
              <a:rPr lang="en-US" sz="1800">
                <a:solidFill>
                  <a:srgbClr val="333333"/>
                </a:solidFill>
                <a:latin typeface="Arial"/>
                <a:ea typeface="Arial"/>
                <a:cs typeface="Arial"/>
                <a:sym typeface="Arial"/>
              </a:rPr>
              <a:t>IF_SADL_EXIT_CALC_ELEMENT_READ.</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767" name="Google Shape;1767;p9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Virtual Elements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2429</TotalTime>
  <Words>1443</Words>
  <Application>Microsoft Office PowerPoint</Application>
  <PresentationFormat>Custom</PresentationFormat>
  <Paragraphs>124</Paragraphs>
  <Slides>13</Slides>
  <Notes>11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13</vt:i4>
      </vt:variant>
    </vt:vector>
  </HeadingPairs>
  <TitlesOfParts>
    <vt:vector size="26" baseType="lpstr">
      <vt:lpstr>Cambria</vt:lpstr>
      <vt:lpstr>Arial</vt:lpstr>
      <vt:lpstr>Arial Black</vt:lpstr>
      <vt:lpstr>Quattrocento Sans</vt:lpstr>
      <vt:lpstr>Segoe UI Light</vt:lpstr>
      <vt:lpstr>Segoe UI</vt:lpstr>
      <vt:lpstr>Calibri</vt:lpstr>
      <vt:lpstr>Corben</vt:lpstr>
      <vt:lpstr>Cooper Black</vt:lpstr>
      <vt:lpstr>Open Sans</vt:lpstr>
      <vt:lpstr>Office Theme</vt:lpstr>
      <vt:lpstr>2_Office Theme</vt:lpstr>
      <vt:lpstr>3_Office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61</cp:revision>
  <dcterms:created xsi:type="dcterms:W3CDTF">2023-10-03T21:33:12Z</dcterms:created>
  <dcterms:modified xsi:type="dcterms:W3CDTF">2024-07-01T07:37:43Z</dcterms:modified>
</cp:coreProperties>
</file>