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7"/>
  </p:notesMasterIdLst>
  <p:sldIdLst>
    <p:sldId id="256" r:id="rId4"/>
    <p:sldId id="402" r:id="rId5"/>
    <p:sldId id="276" r:id="rId6"/>
    <p:sldId id="314" r:id="rId7"/>
    <p:sldId id="343" r:id="rId8"/>
    <p:sldId id="345" r:id="rId9"/>
    <p:sldId id="350" r:id="rId10"/>
    <p:sldId id="351" r:id="rId11"/>
    <p:sldId id="352" r:id="rId12"/>
    <p:sldId id="353" r:id="rId13"/>
    <p:sldId id="354" r:id="rId14"/>
    <p:sldId id="419"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1" name="Google Shape;17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44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4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579130"/>
                </a:solidFill>
                <a:latin typeface="Corben"/>
                <a:ea typeface="Corben"/>
                <a:cs typeface="Corben"/>
                <a:sym typeface="Corben"/>
              </a:rPr>
              <a:t>DAY-7 </a:t>
            </a:r>
            <a:r>
              <a:rPr lang="en-US" sz="3200" b="0" i="0" u="none" strike="noStrike" cap="none" dirty="0">
                <a:solidFill>
                  <a:srgbClr val="579130"/>
                </a:solidFill>
                <a:latin typeface="Corben"/>
                <a:ea typeface="Corben"/>
                <a:cs typeface="Corben"/>
                <a:sym typeface="Corben"/>
              </a:rPr>
              <a:t>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191294" y="710469"/>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4" name="Google Shape;1784;p99"/>
          <p:cNvSpPr txBox="1"/>
          <p:nvPr/>
        </p:nvSpPr>
        <p:spPr>
          <a:xfrm>
            <a:off x="258169" y="769187"/>
            <a:ext cx="1180623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Currently you are testing the Fiori App by using the standard preview option in eclipse tool. Will our end user have the ability and skill to open eclipse tool, go to package and search BIMP and then open preview and that too in production system.</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Application Studio – It is a multi cloud development tool which allows developers to build, test, package, deploy, and manage end to end Fiori applications.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SAP build work zone (aka </a:t>
            </a:r>
            <a:r>
              <a:rPr lang="en-US" sz="1800" dirty="0" err="1">
                <a:solidFill>
                  <a:schemeClr val="dk1"/>
                </a:solidFill>
                <a:latin typeface="Calibri"/>
                <a:ea typeface="Calibri"/>
                <a:cs typeface="Calibri"/>
                <a:sym typeface="Calibri"/>
              </a:rPr>
              <a:t>cFLP</a:t>
            </a:r>
            <a:r>
              <a:rPr lang="en-US" sz="1800" dirty="0">
                <a:solidFill>
                  <a:schemeClr val="dk1"/>
                </a:solidFill>
                <a:latin typeface="Calibri"/>
                <a:ea typeface="Calibri"/>
                <a:cs typeface="Calibri"/>
                <a:sym typeface="Calibri"/>
              </a:rPr>
              <a:t> in BTP) – it helps us to configure a site called Fiori launchpad in the cloud. All the Fiori Apps which you build in BTP will be accessed via this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from end user. End user will get single URL, which contains the tiles for all our apps deployed in BTP.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Continuous Integration Service – When a developer change the application, and push to central repository like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the CI service will automatically build and deploy our app.</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All the Fiori apps which we create in BTP will be called MTA – Multi target application, they are deployed with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file. Which will contain the configuration for the Fiori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SAP BTP, there is a storage space called </a:t>
            </a:r>
            <a:r>
              <a:rPr lang="en-US" sz="1800" b="1" dirty="0">
                <a:solidFill>
                  <a:schemeClr val="dk1"/>
                </a:solidFill>
                <a:latin typeface="Calibri"/>
                <a:ea typeface="Calibri"/>
                <a:cs typeface="Calibri"/>
                <a:sym typeface="Calibri"/>
              </a:rPr>
              <a:t>html-5-repository</a:t>
            </a:r>
            <a:r>
              <a:rPr lang="en-US" sz="1800" dirty="0">
                <a:solidFill>
                  <a:schemeClr val="dk1"/>
                </a:solidFill>
                <a:latin typeface="Calibri"/>
                <a:ea typeface="Calibri"/>
                <a:cs typeface="Calibri"/>
                <a:sym typeface="Calibri"/>
              </a:rPr>
              <a:t> where the BTP will store our Fiori apps.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deploy our app, there is </a:t>
            </a:r>
            <a:r>
              <a:rPr lang="en-US" sz="1800" b="1" dirty="0">
                <a:solidFill>
                  <a:schemeClr val="dk1"/>
                </a:solidFill>
                <a:latin typeface="Calibri"/>
                <a:ea typeface="Calibri"/>
                <a:cs typeface="Calibri"/>
                <a:sym typeface="Calibri"/>
              </a:rPr>
              <a:t>html5-deployer</a:t>
            </a:r>
            <a:r>
              <a:rPr lang="en-US" sz="1800" dirty="0">
                <a:solidFill>
                  <a:schemeClr val="dk1"/>
                </a:solidFill>
                <a:latin typeface="Calibri"/>
                <a:ea typeface="Calibri"/>
                <a:cs typeface="Calibri"/>
                <a:sym typeface="Calibri"/>
              </a:rPr>
              <a:t> which will take our app from BAS tool and </a:t>
            </a:r>
            <a:r>
              <a:rPr lang="en-US" sz="1800" dirty="0" err="1">
                <a:solidFill>
                  <a:schemeClr val="dk1"/>
                </a:solidFill>
                <a:latin typeface="Calibri"/>
                <a:ea typeface="Calibri"/>
                <a:cs typeface="Calibri"/>
                <a:sym typeface="Calibri"/>
              </a:rPr>
              <a:t>deployes</a:t>
            </a:r>
            <a:r>
              <a:rPr lang="en-US" sz="1800" dirty="0">
                <a:solidFill>
                  <a:schemeClr val="dk1"/>
                </a:solidFill>
                <a:latin typeface="Calibri"/>
                <a:ea typeface="Calibri"/>
                <a:cs typeface="Calibri"/>
                <a:sym typeface="Calibri"/>
              </a:rPr>
              <a:t> it to the HTML5 Repository (Design time)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run the app, there is a service called </a:t>
            </a:r>
            <a:r>
              <a:rPr lang="en-US" sz="1800" b="1" dirty="0">
                <a:solidFill>
                  <a:schemeClr val="dk1"/>
                </a:solidFill>
                <a:latin typeface="Calibri"/>
                <a:ea typeface="Calibri"/>
                <a:cs typeface="Calibri"/>
                <a:sym typeface="Calibri"/>
              </a:rPr>
              <a:t>html5-rt</a:t>
            </a:r>
            <a:r>
              <a:rPr lang="en-US" sz="1800" dirty="0">
                <a:solidFill>
                  <a:schemeClr val="dk1"/>
                </a:solidFill>
                <a:latin typeface="Calibri"/>
                <a:ea typeface="Calibri"/>
                <a:cs typeface="Calibri"/>
                <a:sym typeface="Calibri"/>
              </a:rPr>
              <a:t> (runtime) service which will load our app from the repository in the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Apart from that the application will contain a </a:t>
            </a:r>
            <a:r>
              <a:rPr lang="en-US" sz="1800" b="1" dirty="0">
                <a:solidFill>
                  <a:schemeClr val="dk1"/>
                </a:solidFill>
                <a:latin typeface="Calibri"/>
                <a:ea typeface="Calibri"/>
                <a:cs typeface="Calibri"/>
                <a:sym typeface="Calibri"/>
              </a:rPr>
              <a:t>connectivity</a:t>
            </a:r>
            <a:r>
              <a:rPr lang="en-US" sz="1800" dirty="0">
                <a:solidFill>
                  <a:schemeClr val="dk1"/>
                </a:solidFill>
                <a:latin typeface="Calibri"/>
                <a:ea typeface="Calibri"/>
                <a:cs typeface="Calibri"/>
                <a:sym typeface="Calibri"/>
              </a:rPr>
              <a:t> service to communicate with our abap on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a </a:t>
            </a:r>
            <a:r>
              <a:rPr lang="en-US" sz="1800" b="1" dirty="0">
                <a:solidFill>
                  <a:schemeClr val="dk1"/>
                </a:solidFill>
                <a:latin typeface="Calibri"/>
                <a:ea typeface="Calibri"/>
                <a:cs typeface="Calibri"/>
                <a:sym typeface="Calibri"/>
              </a:rPr>
              <a:t>destination </a:t>
            </a:r>
            <a:r>
              <a:rPr lang="en-US" sz="1800" dirty="0">
                <a:solidFill>
                  <a:schemeClr val="dk1"/>
                </a:solidFill>
                <a:latin typeface="Calibri"/>
                <a:ea typeface="Calibri"/>
                <a:cs typeface="Calibri"/>
                <a:sym typeface="Calibri"/>
              </a:rPr>
              <a:t>service which will read the destination (RFC) of AOC system to access data in Fiori.</a:t>
            </a:r>
            <a:endParaRPr dirty="0"/>
          </a:p>
        </p:txBody>
      </p:sp>
      <p:sp>
        <p:nvSpPr>
          <p:cNvPr id="1785" name="Google Shape;1785;p9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Question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Prechecks</a:t>
            </a:r>
          </a:p>
        </p:txBody>
      </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Authorization</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Augment</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54525" y="489788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Virtual Elements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18057" y="4854926"/>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385608"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 </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Approver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25 fields</a:t>
            </a:r>
            <a:endParaRPr dirty="0"/>
          </a:p>
        </p:txBody>
      </p:sp>
      <p:cxnSp>
        <p:nvCxnSpPr>
          <p:cNvPr id="1321" name="Google Shape;1321;p59"/>
          <p:cNvCxnSpPr>
            <a:stCxn id="1316" idx="1"/>
            <a:endCxn id="1319" idx="3"/>
          </p:cNvCxnSpPr>
          <p:nvPr/>
        </p:nvCxnSpPr>
        <p:spPr>
          <a:xfrm flipH="1">
            <a:off x="3409944" y="5394986"/>
            <a:ext cx="1008113" cy="1423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14401" y="5394986"/>
            <a:ext cx="1367790" cy="14234"/>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V="1">
            <a:off x="1897776" y="2852936"/>
            <a:ext cx="20172"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88"/>
          <p:cNvSpPr txBox="1"/>
          <p:nvPr/>
        </p:nvSpPr>
        <p:spPr>
          <a:xfrm>
            <a:off x="224979" y="788088"/>
            <a:ext cx="1180623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some application scenario, an external functionality must be invoked during save sequence, after the managed runtime has gathered the changed data of business object’s instance, but before final commit work has been executed.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example, reuse services like </a:t>
            </a:r>
            <a:r>
              <a:rPr lang="en-US" sz="1800" b="1" dirty="0">
                <a:solidFill>
                  <a:schemeClr val="dk1"/>
                </a:solidFill>
                <a:latin typeface="Calibri"/>
                <a:ea typeface="Calibri"/>
                <a:cs typeface="Calibri"/>
                <a:sym typeface="Calibri"/>
              </a:rPr>
              <a:t>change documents </a:t>
            </a:r>
            <a:r>
              <a:rPr lang="en-US" sz="1800" dirty="0">
                <a:solidFill>
                  <a:schemeClr val="dk1"/>
                </a:solidFill>
                <a:latin typeface="Calibri"/>
                <a:ea typeface="Calibri"/>
                <a:cs typeface="Calibri"/>
                <a:sym typeface="Calibri"/>
              </a:rPr>
              <a:t>and </a:t>
            </a:r>
            <a:r>
              <a:rPr lang="en-US" sz="1800" b="1" dirty="0">
                <a:solidFill>
                  <a:schemeClr val="dk1"/>
                </a:solidFill>
                <a:latin typeface="Calibri"/>
                <a:ea typeface="Calibri"/>
                <a:cs typeface="Calibri"/>
                <a:sym typeface="Calibri"/>
              </a:rPr>
              <a:t>application logging/tracing </a:t>
            </a:r>
            <a:r>
              <a:rPr lang="en-US" sz="1800" dirty="0">
                <a:solidFill>
                  <a:schemeClr val="dk1"/>
                </a:solidFill>
                <a:latin typeface="Calibri"/>
                <a:ea typeface="Calibri"/>
                <a:cs typeface="Calibri"/>
                <a:sym typeface="Calibri"/>
              </a:rPr>
              <a:t>must be triggered during save sequence and changes the current transaction in a change request or logging 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86" name="Google Shape;1686;p8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Additional Save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31732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85">
                                            <p:txEl>
                                              <p:pRg st="0" end="0"/>
                                            </p:txEl>
                                          </p:spTgt>
                                        </p:tgtEl>
                                        <p:attrNameLst>
                                          <p:attrName>style.visibility</p:attrName>
                                        </p:attrNameLst>
                                      </p:cBhvr>
                                      <p:to>
                                        <p:strVal val="visible"/>
                                      </p:to>
                                    </p:set>
                                    <p:animEffect transition="in" filter="fade">
                                      <p:cBhvr>
                                        <p:cTn id="7" dur="1000"/>
                                        <p:tgtEl>
                                          <p:spTgt spid="1685">
                                            <p:txEl>
                                              <p:pRg st="0" end="0"/>
                                            </p:txEl>
                                          </p:spTgt>
                                        </p:tgtEl>
                                      </p:cBhvr>
                                    </p:animEffect>
                                    <p:anim calcmode="lin" valueType="num">
                                      <p:cBhvr>
                                        <p:cTn id="8" dur="1000" fill="hold"/>
                                        <p:tgtEl>
                                          <p:spTgt spid="16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8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85">
                                            <p:txEl>
                                              <p:pRg st="1" end="1"/>
                                            </p:txEl>
                                          </p:spTgt>
                                        </p:tgtEl>
                                        <p:attrNameLst>
                                          <p:attrName>style.visibility</p:attrName>
                                        </p:attrNameLst>
                                      </p:cBhvr>
                                      <p:to>
                                        <p:strVal val="visible"/>
                                      </p:to>
                                    </p:set>
                                    <p:animEffect transition="in" filter="fade">
                                      <p:cBhvr>
                                        <p:cTn id="12" dur="1000"/>
                                        <p:tgtEl>
                                          <p:spTgt spid="1685">
                                            <p:txEl>
                                              <p:pRg st="1" end="1"/>
                                            </p:txEl>
                                          </p:spTgt>
                                        </p:tgtEl>
                                      </p:cBhvr>
                                    </p:animEffect>
                                    <p:anim calcmode="lin" valueType="num">
                                      <p:cBhvr>
                                        <p:cTn id="13" dur="1000" fill="hold"/>
                                        <p:tgtEl>
                                          <p:spTgt spid="16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42054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There is a requirement to expose extra elements out of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Rules: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RAP does not support filtering and sorting of virtual elements, also the aggregation and group is not allowed</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cannot select data from virtual elements using direct SELECT or EML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have to write implementation in a class for virtual element that class must use the interface </a:t>
            </a:r>
            <a:r>
              <a:rPr lang="en-US" sz="1800" dirty="0">
                <a:solidFill>
                  <a:srgbClr val="333333"/>
                </a:solidFill>
                <a:latin typeface="Arial"/>
                <a:ea typeface="Arial"/>
                <a:cs typeface="Arial"/>
                <a:sym typeface="Arial"/>
              </a:rPr>
              <a:t>IF_SADL_EXIT_CALC_ELEMENT_READ.</a:t>
            </a:r>
            <a:endParaRPr lang="en-US"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US"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Use case:</a:t>
            </a:r>
          </a:p>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We are working for our flight booking application to manage end to end travel for employees. As a responsible company, we also concerned about implications of travel and its impact on environment. Because every travel requires the flight, taxi bookings which adds up to the pollution level of nature. We would like to calculate the </a:t>
            </a:r>
            <a:r>
              <a:rPr lang="en-US" sz="1800" b="1" dirty="0">
                <a:solidFill>
                  <a:schemeClr val="dk1"/>
                </a:solidFill>
                <a:latin typeface="Calibri"/>
                <a:ea typeface="Calibri"/>
                <a:cs typeface="Calibri"/>
                <a:sym typeface="Calibri"/>
              </a:rPr>
              <a:t>CO2</a:t>
            </a:r>
            <a:r>
              <a:rPr lang="en-US" sz="1800" dirty="0">
                <a:solidFill>
                  <a:schemeClr val="dk1"/>
                </a:solidFill>
                <a:latin typeface="Calibri"/>
                <a:ea typeface="Calibri"/>
                <a:cs typeface="Calibri"/>
                <a:sym typeface="Calibri"/>
              </a:rPr>
              <a:t> emission for a travel. Additionally, we want to inform user on travel </a:t>
            </a:r>
            <a:r>
              <a:rPr lang="en-US" sz="1800" b="1" dirty="0">
                <a:solidFill>
                  <a:schemeClr val="dk1"/>
                </a:solidFill>
                <a:latin typeface="Calibri"/>
                <a:ea typeface="Calibri"/>
                <a:cs typeface="Calibri"/>
                <a:sym typeface="Calibri"/>
              </a:rPr>
              <a:t>day</a:t>
            </a:r>
            <a:r>
              <a:rPr lang="en-US" sz="1800" dirty="0">
                <a:solidFill>
                  <a:schemeClr val="dk1"/>
                </a:solidFill>
                <a:latin typeface="Calibri"/>
                <a:ea typeface="Calibri"/>
                <a:cs typeface="Calibri"/>
                <a:sym typeface="Calibri"/>
              </a:rPr>
              <a:t>.</a:t>
            </a:r>
            <a:endParaRPr dirty="0"/>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1523</Words>
  <Application>Microsoft Office PowerPoint</Application>
  <PresentationFormat>Custom</PresentationFormat>
  <Paragraphs>127</Paragraphs>
  <Slides>13</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Corben</vt:lpstr>
      <vt:lpstr>Open Sans</vt:lpstr>
      <vt:lpstr>Quattrocento Sans</vt:lpstr>
      <vt:lpstr>Cambria</vt:lpstr>
      <vt:lpstr>Arial</vt:lpstr>
      <vt:lpstr>Arial Black</vt:lpstr>
      <vt:lpstr>Segoe UI Light</vt:lpstr>
      <vt:lpstr>Segoe UI</vt:lpstr>
      <vt:lpstr>Calibri</vt:lpstr>
      <vt:lpstr>Cooper Black</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63</cp:revision>
  <dcterms:created xsi:type="dcterms:W3CDTF">2023-10-03T21:33:12Z</dcterms:created>
  <dcterms:modified xsi:type="dcterms:W3CDTF">2024-07-02T06:26:25Z</dcterms:modified>
</cp:coreProperties>
</file>