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25"/>
  </p:notesMasterIdLst>
  <p:sldIdLst>
    <p:sldId id="256" r:id="rId4"/>
    <p:sldId id="402" r:id="rId5"/>
    <p:sldId id="276" r:id="rId6"/>
    <p:sldId id="314" r:id="rId7"/>
    <p:sldId id="1184" r:id="rId8"/>
    <p:sldId id="340" r:id="rId9"/>
    <p:sldId id="341" r:id="rId10"/>
    <p:sldId id="342" r:id="rId11"/>
    <p:sldId id="343" r:id="rId12"/>
    <p:sldId id="344" r:id="rId13"/>
    <p:sldId id="345" r:id="rId14"/>
    <p:sldId id="346" r:id="rId15"/>
    <p:sldId id="347" r:id="rId16"/>
    <p:sldId id="349" r:id="rId17"/>
    <p:sldId id="350" r:id="rId18"/>
    <p:sldId id="351" r:id="rId19"/>
    <p:sldId id="352" r:id="rId20"/>
    <p:sldId id="353" r:id="rId21"/>
    <p:sldId id="354" r:id="rId22"/>
    <p:sldId id="419" r:id="rId23"/>
    <p:sldId id="409" r:id="rId24"/>
  </p:sldIdLst>
  <p:sldSz cx="12188825" cy="6858000"/>
  <p:notesSz cx="6858000" cy="9144000"/>
  <p:embeddedFontLst>
    <p:embeddedFont>
      <p:font typeface="Arial Black" panose="020B0A04020102020204" pitchFamily="34" charset="0"/>
      <p:regular r:id="rId26"/>
      <p:bold r:id="rId27"/>
    </p:embeddedFont>
    <p:embeddedFont>
      <p:font typeface="Cambria" panose="02040503050406030204" pitchFamily="18" charset="0"/>
      <p:regular r:id="rId28"/>
      <p:bold r:id="rId29"/>
      <p:italic r:id="rId30"/>
      <p:boldItalic r:id="rId31"/>
    </p:embeddedFont>
    <p:embeddedFont>
      <p:font typeface="Cooper Black" panose="0208090404030B020404" pitchFamily="18" charset="0"/>
      <p:regular r:id="rId32"/>
    </p:embeddedFont>
    <p:embeddedFont>
      <p:font typeface="Corben" panose="020B0604020202020204" charset="0"/>
      <p:bold r:id="rId33"/>
    </p:embeddedFont>
    <p:embeddedFont>
      <p:font typeface="Open Sans" panose="020B0606030504020204" pitchFamily="34" charset="0"/>
      <p:regular r:id="rId34"/>
      <p:bold r:id="rId35"/>
      <p:italic r:id="rId36"/>
      <p:boldItalic r:id="rId37"/>
    </p:embeddedFont>
    <p:embeddedFont>
      <p:font typeface="Quattrocento Sans" panose="020B0502050000020003"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Segoe UI Black" panose="020B0A02040204020203" pitchFamily="34" charset="0"/>
      <p:bold r:id="rId46"/>
      <p:boldItalic r:id="rId47"/>
    </p:embeddedFont>
    <p:embeddedFont>
      <p:font typeface="Segoe UI Light" panose="020B0502040204020203" pitchFamily="34"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2.xml"/><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7.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204" Type="http://schemas.openxmlformats.org/officeDocument/2006/relationships/presProps" Target="presProps.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6" name="Google Shape;1736;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1" name="Google Shape;178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8.xml"/><Relationship Id="rId1" Type="http://schemas.openxmlformats.org/officeDocument/2006/relationships/slideLayout" Target="../slideLayouts/slideLayout37.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DAY-6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9" name="Google Shape;1739;p94"/>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740" name="Google Shape;1740;p9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Solution for draft issue – Short Dump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There is a requirement to expose extra elements out of cds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Rules: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RAP does not support filtering and sorting of virtual elements, also the aggregation and group is not allowed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cannot select data from virtual elements using direct SELECT or EML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to write implementation in a class for virtual element that class must use the interface </a:t>
            </a:r>
            <a:r>
              <a:rPr lang="en-US" sz="1800">
                <a:solidFill>
                  <a:srgbClr val="333333"/>
                </a:solidFill>
                <a:latin typeface="Arial"/>
                <a:ea typeface="Arial"/>
                <a:cs typeface="Arial"/>
                <a:sym typeface="Arial"/>
              </a:rPr>
              <a:t>IF_SADL_EXIT_CALC_ELEMENT_READ.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382588" y="1484123"/>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4" name="Google Shape;1784;p99"/>
          <p:cNvSpPr txBox="1"/>
          <p:nvPr/>
        </p:nvSpPr>
        <p:spPr>
          <a:xfrm>
            <a:off x="258169" y="769187"/>
            <a:ext cx="11806237"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Currently you are testing the Fiori App by using the standard preview option in eclipse tool. Will our end user have the ability and skill to open eclipse tool, go to package and search BIMP and then open preview and that too in production system.</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Application Studio – It is a multi cloud development tool which allows developers to build, test, package, deploy, and manage end to end Fiori applications.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SAP build work zone (aka </a:t>
            </a:r>
            <a:r>
              <a:rPr lang="en-US" sz="1800" dirty="0" err="1">
                <a:solidFill>
                  <a:schemeClr val="dk1"/>
                </a:solidFill>
                <a:latin typeface="Calibri"/>
                <a:ea typeface="Calibri"/>
                <a:cs typeface="Calibri"/>
                <a:sym typeface="Calibri"/>
              </a:rPr>
              <a:t>cFLP</a:t>
            </a:r>
            <a:r>
              <a:rPr lang="en-US" sz="1800" dirty="0">
                <a:solidFill>
                  <a:schemeClr val="dk1"/>
                </a:solidFill>
                <a:latin typeface="Calibri"/>
                <a:ea typeface="Calibri"/>
                <a:cs typeface="Calibri"/>
                <a:sym typeface="Calibri"/>
              </a:rPr>
              <a:t> in BTP) – it helps us to configure a site called Fiori launchpad in the cloud. All the Fiori Apps which you build in BTP will be accessed via this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 from end user. End user will get single URL, which contains the tiles for all our apps deployed in BTP.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Continuous Integration Service – When a developer change the application, and push to central repository like </a:t>
            </a:r>
            <a:r>
              <a:rPr lang="en-US" sz="1800" dirty="0" err="1">
                <a:solidFill>
                  <a:schemeClr val="dk1"/>
                </a:solidFill>
                <a:latin typeface="Calibri"/>
                <a:ea typeface="Calibri"/>
                <a:cs typeface="Calibri"/>
                <a:sym typeface="Calibri"/>
              </a:rPr>
              <a:t>git</a:t>
            </a:r>
            <a:r>
              <a:rPr lang="en-US" sz="1800" dirty="0">
                <a:solidFill>
                  <a:schemeClr val="dk1"/>
                </a:solidFill>
                <a:latin typeface="Calibri"/>
                <a:ea typeface="Calibri"/>
                <a:cs typeface="Calibri"/>
                <a:sym typeface="Calibri"/>
              </a:rPr>
              <a:t>, the CI service will automatically build and deploy our app.</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All the Fiori apps which we create in BTP will be called MTA – Multi target application, they are deployed with </a:t>
            </a:r>
            <a:r>
              <a:rPr lang="en-US" sz="1800" dirty="0" err="1">
                <a:solidFill>
                  <a:schemeClr val="dk1"/>
                </a:solidFill>
                <a:latin typeface="Calibri"/>
                <a:ea typeface="Calibri"/>
                <a:cs typeface="Calibri"/>
                <a:sym typeface="Calibri"/>
              </a:rPr>
              <a:t>mta.yml</a:t>
            </a:r>
            <a:r>
              <a:rPr lang="en-US" sz="1800" dirty="0">
                <a:solidFill>
                  <a:schemeClr val="dk1"/>
                </a:solidFill>
                <a:latin typeface="Calibri"/>
                <a:ea typeface="Calibri"/>
                <a:cs typeface="Calibri"/>
                <a:sym typeface="Calibri"/>
              </a:rPr>
              <a:t> file. Which will contain the configuration for the Fiori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 SAP BTP, there is a storage space called </a:t>
            </a:r>
            <a:r>
              <a:rPr lang="en-US" sz="1800" b="1" dirty="0">
                <a:solidFill>
                  <a:schemeClr val="dk1"/>
                </a:solidFill>
                <a:latin typeface="Calibri"/>
                <a:ea typeface="Calibri"/>
                <a:cs typeface="Calibri"/>
                <a:sym typeface="Calibri"/>
              </a:rPr>
              <a:t>html-5-repository</a:t>
            </a:r>
            <a:r>
              <a:rPr lang="en-US" sz="1800" dirty="0">
                <a:solidFill>
                  <a:schemeClr val="dk1"/>
                </a:solidFill>
                <a:latin typeface="Calibri"/>
                <a:ea typeface="Calibri"/>
                <a:cs typeface="Calibri"/>
                <a:sym typeface="Calibri"/>
              </a:rPr>
              <a:t> where the BTP will store our Fiori apps.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deploy our app, there is </a:t>
            </a:r>
            <a:r>
              <a:rPr lang="en-US" sz="1800" b="1" dirty="0">
                <a:solidFill>
                  <a:schemeClr val="dk1"/>
                </a:solidFill>
                <a:latin typeface="Calibri"/>
                <a:ea typeface="Calibri"/>
                <a:cs typeface="Calibri"/>
                <a:sym typeface="Calibri"/>
              </a:rPr>
              <a:t>html5-deployer</a:t>
            </a:r>
            <a:r>
              <a:rPr lang="en-US" sz="1800" dirty="0">
                <a:solidFill>
                  <a:schemeClr val="dk1"/>
                </a:solidFill>
                <a:latin typeface="Calibri"/>
                <a:ea typeface="Calibri"/>
                <a:cs typeface="Calibri"/>
                <a:sym typeface="Calibri"/>
              </a:rPr>
              <a:t> which will take our app from BAS tool and </a:t>
            </a:r>
            <a:r>
              <a:rPr lang="en-US" sz="1800" dirty="0" err="1">
                <a:solidFill>
                  <a:schemeClr val="dk1"/>
                </a:solidFill>
                <a:latin typeface="Calibri"/>
                <a:ea typeface="Calibri"/>
                <a:cs typeface="Calibri"/>
                <a:sym typeface="Calibri"/>
              </a:rPr>
              <a:t>deployes</a:t>
            </a:r>
            <a:r>
              <a:rPr lang="en-US" sz="1800" dirty="0">
                <a:solidFill>
                  <a:schemeClr val="dk1"/>
                </a:solidFill>
                <a:latin typeface="Calibri"/>
                <a:ea typeface="Calibri"/>
                <a:cs typeface="Calibri"/>
                <a:sym typeface="Calibri"/>
              </a:rPr>
              <a:t> it to the HTML5 Repository (Design time)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run the app, there is a service called </a:t>
            </a:r>
            <a:r>
              <a:rPr lang="en-US" sz="1800" b="1" dirty="0">
                <a:solidFill>
                  <a:schemeClr val="dk1"/>
                </a:solidFill>
                <a:latin typeface="Calibri"/>
                <a:ea typeface="Calibri"/>
                <a:cs typeface="Calibri"/>
                <a:sym typeface="Calibri"/>
              </a:rPr>
              <a:t>html5-rt</a:t>
            </a:r>
            <a:r>
              <a:rPr lang="en-US" sz="1800" dirty="0">
                <a:solidFill>
                  <a:schemeClr val="dk1"/>
                </a:solidFill>
                <a:latin typeface="Calibri"/>
                <a:ea typeface="Calibri"/>
                <a:cs typeface="Calibri"/>
                <a:sym typeface="Calibri"/>
              </a:rPr>
              <a:t> (runtime) service which will load our app from the repository in the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Apart from that the application will contain a </a:t>
            </a:r>
            <a:r>
              <a:rPr lang="en-US" sz="1800" b="1" dirty="0">
                <a:solidFill>
                  <a:schemeClr val="dk1"/>
                </a:solidFill>
                <a:latin typeface="Calibri"/>
                <a:ea typeface="Calibri"/>
                <a:cs typeface="Calibri"/>
                <a:sym typeface="Calibri"/>
              </a:rPr>
              <a:t>connectivity</a:t>
            </a:r>
            <a:r>
              <a:rPr lang="en-US" sz="1800" dirty="0">
                <a:solidFill>
                  <a:schemeClr val="dk1"/>
                </a:solidFill>
                <a:latin typeface="Calibri"/>
                <a:ea typeface="Calibri"/>
                <a:cs typeface="Calibri"/>
                <a:sym typeface="Calibri"/>
              </a:rPr>
              <a:t> service to communicate with our abap on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a </a:t>
            </a:r>
            <a:r>
              <a:rPr lang="en-US" sz="1800" b="1" dirty="0">
                <a:solidFill>
                  <a:schemeClr val="dk1"/>
                </a:solidFill>
                <a:latin typeface="Calibri"/>
                <a:ea typeface="Calibri"/>
                <a:cs typeface="Calibri"/>
                <a:sym typeface="Calibri"/>
              </a:rPr>
              <a:t>destination </a:t>
            </a:r>
            <a:r>
              <a:rPr lang="en-US" sz="1800" dirty="0">
                <a:solidFill>
                  <a:schemeClr val="dk1"/>
                </a:solidFill>
                <a:latin typeface="Calibri"/>
                <a:ea typeface="Calibri"/>
                <a:cs typeface="Calibri"/>
                <a:sym typeface="Calibri"/>
              </a:rPr>
              <a:t>service which will read the destination (RFC) of AOC system to access data in Fiori.</a:t>
            </a:r>
            <a:endParaRPr dirty="0"/>
          </a:p>
        </p:txBody>
      </p:sp>
      <p:sp>
        <p:nvSpPr>
          <p:cNvPr id="1785" name="Google Shape;1785;p9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Question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5</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898390"/>
            <a:chOff x="7185683" y="1017588"/>
            <a:chExt cx="2597506" cy="898390"/>
          </a:xfrm>
        </p:grpSpPr>
        <p:sp>
          <p:nvSpPr>
            <p:cNvPr id="40" name="Rectangle 39">
              <a:extLst>
                <a:ext uri="{FF2B5EF4-FFF2-40B4-BE49-F238E27FC236}">
                  <a16:creationId xmlns:a16="http://schemas.microsoft.com/office/drawing/2014/main" id="{1DFA8C6F-CF3A-4578-B613-2250B6DE52AE}"/>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Behavior Implementation</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Pool</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Generate numbers automatically</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actions in RAP framework</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Actions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41784"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a:off x="3466120" y="5409220"/>
            <a:ext cx="972108"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36004" cy="201622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chemeClr val="lt1"/>
                </a:solidFill>
                <a:latin typeface="Calibri"/>
                <a:ea typeface="Calibri"/>
                <a:cs typeface="Calibri"/>
                <a:sym typeface="Calibri"/>
              </a:rPr>
              <a:t>Behaviour</a:t>
            </a:r>
            <a:r>
              <a:rPr lang="en-US" sz="1600" dirty="0">
                <a:solidFill>
                  <a:schemeClr val="lt1"/>
                </a:solidFill>
                <a:latin typeface="Calibri"/>
                <a:ea typeface="Calibri"/>
                <a:cs typeface="Calibri"/>
                <a:sym typeface="Calibri"/>
              </a:rPr>
              <a:t>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58722A95-9A7C-848A-7D8B-BCF460853769}"/>
              </a:ext>
            </a:extLst>
          </p:cNvPr>
          <p:cNvPicPr preferRelativeResize="0"/>
          <p:nvPr/>
        </p:nvPicPr>
        <p:blipFill rotWithShape="1">
          <a:blip r:embed="rId3">
            <a:alphaModFix/>
          </a:blip>
          <a:srcRect/>
          <a:stretch/>
        </p:blipFill>
        <p:spPr>
          <a:xfrm>
            <a:off x="4320529" y="5654736"/>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B80E352F-28C3-EA78-FABE-BC755296168B}"/>
              </a:ext>
            </a:extLst>
          </p:cNvPr>
          <p:cNvPicPr preferRelativeResize="0"/>
          <p:nvPr/>
        </p:nvPicPr>
        <p:blipFill rotWithShape="1">
          <a:blip r:embed="rId3">
            <a:alphaModFix/>
          </a:blip>
          <a:srcRect/>
          <a:stretch/>
        </p:blipFill>
        <p:spPr>
          <a:xfrm>
            <a:off x="295316" y="5654736"/>
            <a:ext cx="457206" cy="457206"/>
          </a:xfrm>
          <a:prstGeom prst="rect">
            <a:avLst/>
          </a:prstGeom>
          <a:noFill/>
          <a:ln>
            <a:noFill/>
          </a:ln>
        </p:spPr>
      </p:pic>
      <p:pic>
        <p:nvPicPr>
          <p:cNvPr id="26" name="Google Shape;1332;p59" descr="A green circle with a white tick in it&#10;&#10;Description automatically generated">
            <a:extLst>
              <a:ext uri="{FF2B5EF4-FFF2-40B4-BE49-F238E27FC236}">
                <a16:creationId xmlns:a16="http://schemas.microsoft.com/office/drawing/2014/main" id="{A4559F03-6526-EDAE-01E0-5D46584E40B6}"/>
              </a:ext>
            </a:extLst>
          </p:cNvPr>
          <p:cNvPicPr preferRelativeResize="0"/>
          <p:nvPr/>
        </p:nvPicPr>
        <p:blipFill rotWithShape="1">
          <a:blip r:embed="rId3">
            <a:alphaModFix/>
          </a:blip>
          <a:srcRect/>
          <a:stretch/>
        </p:blipFill>
        <p:spPr>
          <a:xfrm>
            <a:off x="4215048" y="3284822"/>
            <a:ext cx="457206" cy="457206"/>
          </a:xfrm>
          <a:prstGeom prst="rect">
            <a:avLst/>
          </a:prstGeom>
          <a:noFill/>
          <a:ln>
            <a:noFill/>
          </a:ln>
        </p:spPr>
      </p:pic>
      <p:pic>
        <p:nvPicPr>
          <p:cNvPr id="27" name="Google Shape;1332;p59" descr="A green circle with a white tick in it&#10;&#10;Description automatically generated">
            <a:extLst>
              <a:ext uri="{FF2B5EF4-FFF2-40B4-BE49-F238E27FC236}">
                <a16:creationId xmlns:a16="http://schemas.microsoft.com/office/drawing/2014/main" id="{5251CD91-3F7F-6188-142E-438EDBC76A08}"/>
              </a:ext>
            </a:extLst>
          </p:cNvPr>
          <p:cNvPicPr preferRelativeResize="0"/>
          <p:nvPr/>
        </p:nvPicPr>
        <p:blipFill rotWithShape="1">
          <a:blip r:embed="rId3">
            <a:alphaModFix/>
          </a:blip>
          <a:srcRect/>
          <a:stretch/>
        </p:blipFill>
        <p:spPr>
          <a:xfrm>
            <a:off x="295316" y="3322276"/>
            <a:ext cx="457206" cy="457206"/>
          </a:xfrm>
          <a:prstGeom prst="rect">
            <a:avLst/>
          </a:prstGeom>
          <a:noFill/>
          <a:ln>
            <a:noFill/>
          </a:ln>
        </p:spPr>
      </p:pic>
      <p:pic>
        <p:nvPicPr>
          <p:cNvPr id="28" name="Google Shape;1332;p59" descr="A green circle with a white tick in it&#10;&#10;Description automatically generated">
            <a:extLst>
              <a:ext uri="{FF2B5EF4-FFF2-40B4-BE49-F238E27FC236}">
                <a16:creationId xmlns:a16="http://schemas.microsoft.com/office/drawing/2014/main" id="{59A7957E-EC77-DE76-1272-D87C27B07F3A}"/>
              </a:ext>
            </a:extLst>
          </p:cNvPr>
          <p:cNvPicPr preferRelativeResize="0"/>
          <p:nvPr/>
        </p:nvPicPr>
        <p:blipFill rotWithShape="1">
          <a:blip r:embed="rId3">
            <a:alphaModFix/>
          </a:blip>
          <a:srcRect/>
          <a:stretch/>
        </p:blipFill>
        <p:spPr>
          <a:xfrm>
            <a:off x="191294" y="2058250"/>
            <a:ext cx="457206" cy="457206"/>
          </a:xfrm>
          <a:prstGeom prst="rect">
            <a:avLst/>
          </a:prstGeom>
          <a:noFill/>
          <a:ln>
            <a:noFill/>
          </a:ln>
        </p:spPr>
      </p:pic>
      <p:pic>
        <p:nvPicPr>
          <p:cNvPr id="29" name="Google Shape;1332;p59" descr="A green circle with a white tick in it&#10;&#10;Description automatically generated">
            <a:extLst>
              <a:ext uri="{FF2B5EF4-FFF2-40B4-BE49-F238E27FC236}">
                <a16:creationId xmlns:a16="http://schemas.microsoft.com/office/drawing/2014/main" id="{ACE0590D-AB63-22D0-92EE-68DBE028BFE6}"/>
              </a:ext>
            </a:extLst>
          </p:cNvPr>
          <p:cNvPicPr preferRelativeResize="0"/>
          <p:nvPr/>
        </p:nvPicPr>
        <p:blipFill rotWithShape="1">
          <a:blip r:embed="rId3">
            <a:alphaModFix/>
          </a:blip>
          <a:srcRect/>
          <a:stretch/>
        </p:blipFill>
        <p:spPr>
          <a:xfrm>
            <a:off x="237455" y="1413259"/>
            <a:ext cx="457206" cy="457206"/>
          </a:xfrm>
          <a:prstGeom prst="rect">
            <a:avLst/>
          </a:prstGeom>
          <a:noFill/>
          <a:ln>
            <a:noFill/>
          </a:ln>
        </p:spPr>
      </p:pic>
      <p:pic>
        <p:nvPicPr>
          <p:cNvPr id="30" name="Google Shape;1332;p59" descr="A green circle with a white tick in it&#10;&#10;Description automatically generated">
            <a:extLst>
              <a:ext uri="{FF2B5EF4-FFF2-40B4-BE49-F238E27FC236}">
                <a16:creationId xmlns:a16="http://schemas.microsoft.com/office/drawing/2014/main" id="{67C8E69D-805C-2789-F250-13F150A8BA56}"/>
              </a:ext>
            </a:extLst>
          </p:cNvPr>
          <p:cNvPicPr preferRelativeResize="0"/>
          <p:nvPr/>
        </p:nvPicPr>
        <p:blipFill rotWithShape="1">
          <a:blip r:embed="rId3">
            <a:alphaModFix/>
          </a:blip>
          <a:srcRect/>
          <a:stretch/>
        </p:blipFill>
        <p:spPr>
          <a:xfrm>
            <a:off x="3331481" y="1334727"/>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solidFill>
                  <a:srgbClr val="FFC000"/>
                </a:solidFill>
                <a:latin typeface="Cooper Black" panose="0208090404030B020404" pitchFamily="18" charset="0"/>
              </a:rPr>
              <a:t>Data Actions in RAP</a:t>
            </a:r>
            <a:endParaRPr lang="en-IN" sz="3599" dirty="0">
              <a:solidFill>
                <a:srgbClr val="FFC000"/>
              </a:solidFill>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anim calcmode="lin" valueType="num">
                                      <p:cBhvr>
                                        <p:cTn id="8" dur="10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7">
                                            <p:txEl>
                                              <p:pRg st="2" end="2"/>
                                            </p:txEl>
                                          </p:spTgt>
                                        </p:tgtEl>
                                        <p:attrNameLst>
                                          <p:attrName>style.visibility</p:attrName>
                                        </p:attrNameLst>
                                      </p:cBhvr>
                                      <p:to>
                                        <p:strVal val="visible"/>
                                      </p:to>
                                    </p:set>
                                    <p:animEffect transition="in" filter="fade">
                                      <p:cBhvr>
                                        <p:cTn id="14" dur="1000"/>
                                        <p:tgtEl>
                                          <p:spTgt spid="87">
                                            <p:txEl>
                                              <p:pRg st="2" end="2"/>
                                            </p:txEl>
                                          </p:spTgt>
                                        </p:tgtEl>
                                      </p:cBhvr>
                                    </p:animEffect>
                                    <p:anim calcmode="lin" valueType="num">
                                      <p:cBhvr>
                                        <p:cTn id="15" dur="10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animEffect transition="in" filter="fade">
                                      <p:cBhvr>
                                        <p:cTn id="19" dur="1000"/>
                                        <p:tgtEl>
                                          <p:spTgt spid="87">
                                            <p:txEl>
                                              <p:pRg st="3" end="3"/>
                                            </p:txEl>
                                          </p:spTgt>
                                        </p:tgtEl>
                                      </p:cBhvr>
                                    </p:animEffect>
                                    <p:anim calcmode="lin" valueType="num">
                                      <p:cBhvr>
                                        <p:cTn id="20" dur="1000" fill="hold"/>
                                        <p:tgtEl>
                                          <p:spTgt spid="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7">
                                            <p:txEl>
                                              <p:pRg st="4" end="4"/>
                                            </p:txEl>
                                          </p:spTgt>
                                        </p:tgtEl>
                                        <p:attrNameLst>
                                          <p:attrName>style.visibility</p:attrName>
                                        </p:attrNameLst>
                                      </p:cBhvr>
                                      <p:to>
                                        <p:strVal val="visible"/>
                                      </p:to>
                                    </p:set>
                                    <p:animEffect transition="in" filter="fade">
                                      <p:cBhvr>
                                        <p:cTn id="24" dur="1000"/>
                                        <p:tgtEl>
                                          <p:spTgt spid="87">
                                            <p:txEl>
                                              <p:pRg st="4" end="4"/>
                                            </p:txEl>
                                          </p:spTgt>
                                        </p:tgtEl>
                                      </p:cBhvr>
                                    </p:animEffect>
                                    <p:anim calcmode="lin" valueType="num">
                                      <p:cBhvr>
                                        <p:cTn id="25" dur="1000" fill="hold"/>
                                        <p:tgtEl>
                                          <p:spTgt spid="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animEffect transition="in" filter="fade">
                                      <p:cBhvr>
                                        <p:cTn id="31" dur="1000"/>
                                        <p:tgtEl>
                                          <p:spTgt spid="87">
                                            <p:txEl>
                                              <p:pRg st="6" end="6"/>
                                            </p:txEl>
                                          </p:spTgt>
                                        </p:tgtEl>
                                      </p:cBhvr>
                                    </p:animEffect>
                                    <p:anim calcmode="lin" valueType="num">
                                      <p:cBhvr>
                                        <p:cTn id="32" dur="1000" fill="hold"/>
                                        <p:tgtEl>
                                          <p:spTgt spid="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7">
                                            <p:txEl>
                                              <p:pRg st="7" end="7"/>
                                            </p:txEl>
                                          </p:spTgt>
                                        </p:tgtEl>
                                        <p:attrNameLst>
                                          <p:attrName>style.visibility</p:attrName>
                                        </p:attrNameLst>
                                      </p:cBhvr>
                                      <p:to>
                                        <p:strVal val="visible"/>
                                      </p:to>
                                    </p:set>
                                    <p:animEffect transition="in" filter="fade">
                                      <p:cBhvr>
                                        <p:cTn id="36" dur="1000"/>
                                        <p:tgtEl>
                                          <p:spTgt spid="87">
                                            <p:txEl>
                                              <p:pRg st="7" end="7"/>
                                            </p:txEl>
                                          </p:spTgt>
                                        </p:tgtEl>
                                      </p:cBhvr>
                                    </p:animEffect>
                                    <p:anim calcmode="lin" valueType="num">
                                      <p:cBhvr>
                                        <p:cTn id="37" dur="1000" fill="hold"/>
                                        <p:tgtEl>
                                          <p:spTgt spid="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8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7">
                                            <p:txEl>
                                              <p:pRg st="8" end="8"/>
                                            </p:txEl>
                                          </p:spTgt>
                                        </p:tgtEl>
                                        <p:attrNameLst>
                                          <p:attrName>style.visibility</p:attrName>
                                        </p:attrNameLst>
                                      </p:cBhvr>
                                      <p:to>
                                        <p:strVal val="visible"/>
                                      </p:to>
                                    </p:set>
                                    <p:animEffect transition="in" filter="fade">
                                      <p:cBhvr>
                                        <p:cTn id="41" dur="1000"/>
                                        <p:tgtEl>
                                          <p:spTgt spid="87">
                                            <p:txEl>
                                              <p:pRg st="8" end="8"/>
                                            </p:txEl>
                                          </p:spTgt>
                                        </p:tgtEl>
                                      </p:cBhvr>
                                    </p:animEffect>
                                    <p:anim calcmode="lin" valueType="num">
                                      <p:cBhvr>
                                        <p:cTn id="42" dur="1000" fill="hold"/>
                                        <p:tgtEl>
                                          <p:spTgt spid="8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8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5" name="Google Shape;1685;p88"/>
          <p:cNvSpPr txBox="1"/>
          <p:nvPr/>
        </p:nvSpPr>
        <p:spPr>
          <a:xfrm>
            <a:off x="224979" y="788088"/>
            <a:ext cx="1180623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some application scenario, an external functionality must be invoked during save sequence, after the managed runtime has gathered the changed data of business object’s instance, but before final commit work has been executed.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example, reuse services like </a:t>
            </a:r>
            <a:r>
              <a:rPr lang="en-US" sz="1800" b="1" dirty="0">
                <a:solidFill>
                  <a:schemeClr val="dk1"/>
                </a:solidFill>
                <a:latin typeface="Calibri"/>
                <a:ea typeface="Calibri"/>
                <a:cs typeface="Calibri"/>
                <a:sym typeface="Calibri"/>
              </a:rPr>
              <a:t>change documents </a:t>
            </a:r>
            <a:r>
              <a:rPr lang="en-US" sz="1800" dirty="0">
                <a:solidFill>
                  <a:schemeClr val="dk1"/>
                </a:solidFill>
                <a:latin typeface="Calibri"/>
                <a:ea typeface="Calibri"/>
                <a:cs typeface="Calibri"/>
                <a:sym typeface="Calibri"/>
              </a:rPr>
              <a:t>and </a:t>
            </a:r>
            <a:r>
              <a:rPr lang="en-US" sz="1800" b="1" dirty="0">
                <a:solidFill>
                  <a:schemeClr val="dk1"/>
                </a:solidFill>
                <a:latin typeface="Calibri"/>
                <a:ea typeface="Calibri"/>
                <a:cs typeface="Calibri"/>
                <a:sym typeface="Calibri"/>
              </a:rPr>
              <a:t>application logging/tracing </a:t>
            </a:r>
            <a:r>
              <a:rPr lang="en-US" sz="1800" dirty="0">
                <a:solidFill>
                  <a:schemeClr val="dk1"/>
                </a:solidFill>
                <a:latin typeface="Calibri"/>
                <a:ea typeface="Calibri"/>
                <a:cs typeface="Calibri"/>
                <a:sym typeface="Calibri"/>
              </a:rPr>
              <a:t>must be triggered during save sequence and changes the current transaction in a change request or logging 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86" name="Google Shape;1686;p8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Additional Save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85">
                                            <p:txEl>
                                              <p:pRg st="0" end="0"/>
                                            </p:txEl>
                                          </p:spTgt>
                                        </p:tgtEl>
                                        <p:attrNameLst>
                                          <p:attrName>style.visibility</p:attrName>
                                        </p:attrNameLst>
                                      </p:cBhvr>
                                      <p:to>
                                        <p:strVal val="visible"/>
                                      </p:to>
                                    </p:set>
                                    <p:animEffect transition="in" filter="fade">
                                      <p:cBhvr>
                                        <p:cTn id="7" dur="1000"/>
                                        <p:tgtEl>
                                          <p:spTgt spid="1685">
                                            <p:txEl>
                                              <p:pRg st="0" end="0"/>
                                            </p:txEl>
                                          </p:spTgt>
                                        </p:tgtEl>
                                      </p:cBhvr>
                                    </p:animEffect>
                                    <p:anim calcmode="lin" valueType="num">
                                      <p:cBhvr>
                                        <p:cTn id="8" dur="1000" fill="hold"/>
                                        <p:tgtEl>
                                          <p:spTgt spid="16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8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85">
                                            <p:txEl>
                                              <p:pRg st="1" end="1"/>
                                            </p:txEl>
                                          </p:spTgt>
                                        </p:tgtEl>
                                        <p:attrNameLst>
                                          <p:attrName>style.visibility</p:attrName>
                                        </p:attrNameLst>
                                      </p:cBhvr>
                                      <p:to>
                                        <p:strVal val="visible"/>
                                      </p:to>
                                    </p:set>
                                    <p:animEffect transition="in" filter="fade">
                                      <p:cBhvr>
                                        <p:cTn id="12" dur="1000"/>
                                        <p:tgtEl>
                                          <p:spTgt spid="1685">
                                            <p:txEl>
                                              <p:pRg st="1" end="1"/>
                                            </p:txEl>
                                          </p:spTgt>
                                        </p:tgtEl>
                                      </p:cBhvr>
                                    </p:animEffect>
                                    <p:anim calcmode="lin" valueType="num">
                                      <p:cBhvr>
                                        <p:cTn id="13" dur="1000" fill="hold"/>
                                        <p:tgtEl>
                                          <p:spTgt spid="16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1554</TotalTime>
  <Words>2215</Words>
  <Application>Microsoft Office PowerPoint</Application>
  <PresentationFormat>Custom</PresentationFormat>
  <Paragraphs>179</Paragraphs>
  <Slides>21</Slides>
  <Notes>18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Open Sans</vt:lpstr>
      <vt:lpstr>Cambria</vt:lpstr>
      <vt:lpstr>Corben</vt:lpstr>
      <vt:lpstr>Arial</vt:lpstr>
      <vt:lpstr>Arial Black</vt:lpstr>
      <vt:lpstr>Quattrocento Sans</vt:lpstr>
      <vt:lpstr>Segoe UI Black</vt:lpstr>
      <vt:lpstr>Segoe UI Light</vt:lpstr>
      <vt:lpstr>Segoe UI</vt:lpstr>
      <vt:lpstr>Calibri</vt:lpstr>
      <vt:lpstr>Cooper Black</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53</cp:revision>
  <dcterms:created xsi:type="dcterms:W3CDTF">2023-10-03T21:33:12Z</dcterms:created>
  <dcterms:modified xsi:type="dcterms:W3CDTF">2024-06-30T15:49:44Z</dcterms:modified>
</cp:coreProperties>
</file>