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11"/>
  </p:notesMasterIdLst>
  <p:sldIdLst>
    <p:sldId id="256" r:id="rId4"/>
    <p:sldId id="402" r:id="rId5"/>
    <p:sldId id="276" r:id="rId6"/>
    <p:sldId id="314" r:id="rId7"/>
    <p:sldId id="1184" r:id="rId8"/>
    <p:sldId id="419" r:id="rId9"/>
    <p:sldId id="409" r:id="rId10"/>
  </p:sldIdLst>
  <p:sldSz cx="12188825" cy="6858000"/>
  <p:notesSz cx="6858000" cy="9144000"/>
  <p:embeddedFontLst>
    <p:embeddedFont>
      <p:font typeface="Arial Black" panose="020B0A04020102020204" pitchFamily="34" charset="0"/>
      <p:regular r:id="rId12"/>
      <p:bold r:id="rId13"/>
    </p:embeddedFont>
    <p:embeddedFont>
      <p:font typeface="Cambria" panose="02040503050406030204" pitchFamily="18" charset="0"/>
      <p:regular r:id="rId14"/>
      <p:bold r:id="rId15"/>
      <p:italic r:id="rId16"/>
      <p:boldItalic r:id="rId17"/>
    </p:embeddedFont>
    <p:embeddedFont>
      <p:font typeface="Cooper Black" panose="0208090404030B020404" pitchFamily="18" charset="0"/>
      <p:regular r:id="rId18"/>
    </p:embeddedFont>
    <p:embeddedFont>
      <p:font typeface="Corben" panose="020B0604020202020204" charset="0"/>
      <p:bold r:id="rId19"/>
    </p:embeddedFont>
    <p:embeddedFont>
      <p:font typeface="Open Sans" panose="020B0606030504020204" pitchFamily="34" charset="0"/>
      <p:regular r:id="rId20"/>
      <p:bold r:id="rId21"/>
      <p:italic r:id="rId22"/>
      <p:boldItalic r:id="rId23"/>
    </p:embeddedFont>
    <p:embeddedFont>
      <p:font typeface="Quattrocento Sans" panose="020B0502050000020003" pitchFamily="34" charset="0"/>
      <p:regular r:id="rId24"/>
      <p:bold r:id="rId25"/>
      <p:italic r:id="rId26"/>
      <p:boldItalic r:id="rId27"/>
    </p:embeddedFont>
    <p:embeddedFont>
      <p:font typeface="Segoe UI" panose="020B0502040204020203" pitchFamily="34" charset="0"/>
      <p:regular r:id="rId28"/>
      <p:bold r:id="rId29"/>
      <p:italic r:id="rId30"/>
      <p:boldItalic r:id="rId31"/>
    </p:embeddedFont>
    <p:embeddedFont>
      <p:font typeface="Segoe UI Black" panose="020B0A02040204020203" pitchFamily="34" charset="0"/>
      <p:bold r:id="rId32"/>
      <p:boldItalic r:id="rId33"/>
    </p:embeddedFont>
    <p:embeddedFont>
      <p:font typeface="Segoe UI Light" panose="020B0502040204020203" pitchFamily="34"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10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21" Type="http://schemas.openxmlformats.org/officeDocument/2006/relationships/font" Target="fonts/font10.fntdata"/><Relationship Id="rId34" Type="http://schemas.openxmlformats.org/officeDocument/2006/relationships/font" Target="fonts/font23.fntdata"/><Relationship Id="rId7" Type="http://schemas.openxmlformats.org/officeDocument/2006/relationships/slide" Target="slides/slide4.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20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259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60" r:id="rId4"/>
    <p:sldLayoutId id="2147483707" r:id="rId5"/>
    <p:sldLayoutId id="2147483744" r:id="rId6"/>
    <p:sldLayoutId id="214748374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6/30/2024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tiff"/><Relationship Id="rId2" Type="http://schemas.openxmlformats.org/officeDocument/2006/relationships/notesSlide" Target="../notesSlides/notesSlide4.xml"/><Relationship Id="rId1" Type="http://schemas.openxmlformats.org/officeDocument/2006/relationships/slideLayout" Target="../slideLayouts/slideLayout37.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DAY-6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6" name="Group 45">
            <a:extLst>
              <a:ext uri="{FF2B5EF4-FFF2-40B4-BE49-F238E27FC236}">
                <a16:creationId xmlns:a16="http://schemas.microsoft.com/office/drawing/2014/main" id="{B3155E1E-EB45-42B6-B07E-C23358DA10AA}"/>
              </a:ext>
            </a:extLst>
          </p:cNvPr>
          <p:cNvGrpSpPr/>
          <p:nvPr/>
        </p:nvGrpSpPr>
        <p:grpSpPr>
          <a:xfrm>
            <a:off x="7255772" y="1076224"/>
            <a:ext cx="2597506" cy="898390"/>
            <a:chOff x="7185683" y="1017588"/>
            <a:chExt cx="2597506" cy="898390"/>
          </a:xfrm>
        </p:grpSpPr>
        <p:sp>
          <p:nvSpPr>
            <p:cNvPr id="40" name="Rectangle 39">
              <a:extLst>
                <a:ext uri="{FF2B5EF4-FFF2-40B4-BE49-F238E27FC236}">
                  <a16:creationId xmlns:a16="http://schemas.microsoft.com/office/drawing/2014/main" id="{1DFA8C6F-CF3A-4578-B613-2250B6DE52AE}"/>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actions in RAP framework</a:t>
              </a:r>
            </a:p>
          </p:txBody>
        </p:sp>
        <p:sp>
          <p:nvSpPr>
            <p:cNvPr id="45" name="Rectangle 44">
              <a:extLst>
                <a:ext uri="{FF2B5EF4-FFF2-40B4-BE49-F238E27FC236}">
                  <a16:creationId xmlns:a16="http://schemas.microsoft.com/office/drawing/2014/main" id="{8D598D36-C5FC-4900-B880-D9AEBB01296E}"/>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RAP Actions</a:t>
              </a:r>
            </a:p>
          </p:txBody>
        </p:sp>
      </p:grpSp>
      <p:grpSp>
        <p:nvGrpSpPr>
          <p:cNvPr id="47" name="Group 46">
            <a:extLst>
              <a:ext uri="{FF2B5EF4-FFF2-40B4-BE49-F238E27FC236}">
                <a16:creationId xmlns:a16="http://schemas.microsoft.com/office/drawing/2014/main" id="{1D927D5A-E4D3-46B8-9875-1811113ACA91}"/>
              </a:ext>
            </a:extLst>
          </p:cNvPr>
          <p:cNvGrpSpPr/>
          <p:nvPr/>
        </p:nvGrpSpPr>
        <p:grpSpPr>
          <a:xfrm>
            <a:off x="7712975" y="2373010"/>
            <a:ext cx="4254005" cy="790668"/>
            <a:chOff x="7185682" y="1017588"/>
            <a:chExt cx="4254005" cy="790668"/>
          </a:xfrm>
        </p:grpSpPr>
        <p:sp>
          <p:nvSpPr>
            <p:cNvPr id="48" name="Rectangle 47">
              <a:extLst>
                <a:ext uri="{FF2B5EF4-FFF2-40B4-BE49-F238E27FC236}">
                  <a16:creationId xmlns:a16="http://schemas.microsoft.com/office/drawing/2014/main" id="{217B2D8D-BBE3-4C18-AD84-13239D31B398}"/>
                </a:ext>
              </a:extLst>
            </p:cNvPr>
            <p:cNvSpPr/>
            <p:nvPr/>
          </p:nvSpPr>
          <p:spPr>
            <a:xfrm>
              <a:off x="7185682" y="1500479"/>
              <a:ext cx="4076033"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Understanding Behavior Implementation</a:t>
              </a: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4254004"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Behavior Pool</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8" y="3578356"/>
            <a:ext cx="3620229" cy="790668"/>
            <a:chOff x="7185683" y="1017588"/>
            <a:chExt cx="2597506" cy="790668"/>
          </a:xfrm>
        </p:grpSpPr>
        <p:sp>
          <p:nvSpPr>
            <p:cNvPr id="51" name="Rectangle 50">
              <a:extLst>
                <a:ext uri="{FF2B5EF4-FFF2-40B4-BE49-F238E27FC236}">
                  <a16:creationId xmlns:a16="http://schemas.microsoft.com/office/drawing/2014/main" id="{D838B753-BCA5-4AB5-BE05-5511E485C438}"/>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Generate numbers automatically</a:t>
              </a: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Early Numbering</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44248" y="4833578"/>
            <a:ext cx="2597506" cy="898390"/>
            <a:chOff x="7185683" y="1017588"/>
            <a:chExt cx="2597506" cy="898390"/>
          </a:xfrm>
        </p:grpSpPr>
        <p:sp>
          <p:nvSpPr>
            <p:cNvPr id="54" name="Rectangle 53">
              <a:extLst>
                <a:ext uri="{FF2B5EF4-FFF2-40B4-BE49-F238E27FC236}">
                  <a16:creationId xmlns:a16="http://schemas.microsoft.com/office/drawing/2014/main" id="{CCE86282-05F9-4BB3-90C3-C3F2F3C7D1C7}"/>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actions in RAP framework</a:t>
              </a: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RAP Actions</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41784" y="486916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a:off x="3466120" y="5409220"/>
            <a:ext cx="972108"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36004" cy="2016224"/>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err="1">
                <a:solidFill>
                  <a:schemeClr val="lt1"/>
                </a:solidFill>
                <a:latin typeface="Calibri"/>
                <a:ea typeface="Calibri"/>
                <a:cs typeface="Calibri"/>
                <a:sym typeface="Calibri"/>
              </a:rPr>
              <a:t>Behaviour</a:t>
            </a:r>
            <a:r>
              <a:rPr lang="en-US" sz="1600" dirty="0">
                <a:solidFill>
                  <a:schemeClr val="lt1"/>
                </a:solidFill>
                <a:latin typeface="Calibri"/>
                <a:ea typeface="Calibri"/>
                <a:cs typeface="Calibri"/>
                <a:sym typeface="Calibri"/>
              </a:rPr>
              <a:t>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58722A95-9A7C-848A-7D8B-BCF460853769}"/>
              </a:ext>
            </a:extLst>
          </p:cNvPr>
          <p:cNvPicPr preferRelativeResize="0"/>
          <p:nvPr/>
        </p:nvPicPr>
        <p:blipFill rotWithShape="1">
          <a:blip r:embed="rId3">
            <a:alphaModFix/>
          </a:blip>
          <a:srcRect/>
          <a:stretch/>
        </p:blipFill>
        <p:spPr>
          <a:xfrm>
            <a:off x="4320529" y="5654736"/>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B80E352F-28C3-EA78-FABE-BC755296168B}"/>
              </a:ext>
            </a:extLst>
          </p:cNvPr>
          <p:cNvPicPr preferRelativeResize="0"/>
          <p:nvPr/>
        </p:nvPicPr>
        <p:blipFill rotWithShape="1">
          <a:blip r:embed="rId3">
            <a:alphaModFix/>
          </a:blip>
          <a:srcRect/>
          <a:stretch/>
        </p:blipFill>
        <p:spPr>
          <a:xfrm>
            <a:off x="295316" y="5654736"/>
            <a:ext cx="457206" cy="457206"/>
          </a:xfrm>
          <a:prstGeom prst="rect">
            <a:avLst/>
          </a:prstGeom>
          <a:noFill/>
          <a:ln>
            <a:noFill/>
          </a:ln>
        </p:spPr>
      </p:pic>
      <p:pic>
        <p:nvPicPr>
          <p:cNvPr id="26" name="Google Shape;1332;p59" descr="A green circle with a white tick in it&#10;&#10;Description automatically generated">
            <a:extLst>
              <a:ext uri="{FF2B5EF4-FFF2-40B4-BE49-F238E27FC236}">
                <a16:creationId xmlns:a16="http://schemas.microsoft.com/office/drawing/2014/main" id="{A4559F03-6526-EDAE-01E0-5D46584E40B6}"/>
              </a:ext>
            </a:extLst>
          </p:cNvPr>
          <p:cNvPicPr preferRelativeResize="0"/>
          <p:nvPr/>
        </p:nvPicPr>
        <p:blipFill rotWithShape="1">
          <a:blip r:embed="rId3">
            <a:alphaModFix/>
          </a:blip>
          <a:srcRect/>
          <a:stretch/>
        </p:blipFill>
        <p:spPr>
          <a:xfrm>
            <a:off x="4215048" y="3284822"/>
            <a:ext cx="457206" cy="457206"/>
          </a:xfrm>
          <a:prstGeom prst="rect">
            <a:avLst/>
          </a:prstGeom>
          <a:noFill/>
          <a:ln>
            <a:noFill/>
          </a:ln>
        </p:spPr>
      </p:pic>
      <p:pic>
        <p:nvPicPr>
          <p:cNvPr id="27" name="Google Shape;1332;p59" descr="A green circle with a white tick in it&#10;&#10;Description automatically generated">
            <a:extLst>
              <a:ext uri="{FF2B5EF4-FFF2-40B4-BE49-F238E27FC236}">
                <a16:creationId xmlns:a16="http://schemas.microsoft.com/office/drawing/2014/main" id="{5251CD91-3F7F-6188-142E-438EDBC76A08}"/>
              </a:ext>
            </a:extLst>
          </p:cNvPr>
          <p:cNvPicPr preferRelativeResize="0"/>
          <p:nvPr/>
        </p:nvPicPr>
        <p:blipFill rotWithShape="1">
          <a:blip r:embed="rId3">
            <a:alphaModFix/>
          </a:blip>
          <a:srcRect/>
          <a:stretch/>
        </p:blipFill>
        <p:spPr>
          <a:xfrm>
            <a:off x="295316" y="3322276"/>
            <a:ext cx="457206" cy="457206"/>
          </a:xfrm>
          <a:prstGeom prst="rect">
            <a:avLst/>
          </a:prstGeom>
          <a:noFill/>
          <a:ln>
            <a:noFill/>
          </a:ln>
        </p:spPr>
      </p:pic>
      <p:pic>
        <p:nvPicPr>
          <p:cNvPr id="28" name="Google Shape;1332;p59" descr="A green circle with a white tick in it&#10;&#10;Description automatically generated">
            <a:extLst>
              <a:ext uri="{FF2B5EF4-FFF2-40B4-BE49-F238E27FC236}">
                <a16:creationId xmlns:a16="http://schemas.microsoft.com/office/drawing/2014/main" id="{59A7957E-EC77-DE76-1272-D87C27B07F3A}"/>
              </a:ext>
            </a:extLst>
          </p:cNvPr>
          <p:cNvPicPr preferRelativeResize="0"/>
          <p:nvPr/>
        </p:nvPicPr>
        <p:blipFill rotWithShape="1">
          <a:blip r:embed="rId3">
            <a:alphaModFix/>
          </a:blip>
          <a:srcRect/>
          <a:stretch/>
        </p:blipFill>
        <p:spPr>
          <a:xfrm>
            <a:off x="191294" y="2058250"/>
            <a:ext cx="457206" cy="457206"/>
          </a:xfrm>
          <a:prstGeom prst="rect">
            <a:avLst/>
          </a:prstGeom>
          <a:noFill/>
          <a:ln>
            <a:noFill/>
          </a:ln>
        </p:spPr>
      </p:pic>
      <p:pic>
        <p:nvPicPr>
          <p:cNvPr id="29" name="Google Shape;1332;p59" descr="A green circle with a white tick in it&#10;&#10;Description automatically generated">
            <a:extLst>
              <a:ext uri="{FF2B5EF4-FFF2-40B4-BE49-F238E27FC236}">
                <a16:creationId xmlns:a16="http://schemas.microsoft.com/office/drawing/2014/main" id="{ACE0590D-AB63-22D0-92EE-68DBE028BFE6}"/>
              </a:ext>
            </a:extLst>
          </p:cNvPr>
          <p:cNvPicPr preferRelativeResize="0"/>
          <p:nvPr/>
        </p:nvPicPr>
        <p:blipFill rotWithShape="1">
          <a:blip r:embed="rId3">
            <a:alphaModFix/>
          </a:blip>
          <a:srcRect/>
          <a:stretch/>
        </p:blipFill>
        <p:spPr>
          <a:xfrm>
            <a:off x="237455" y="1413259"/>
            <a:ext cx="457206" cy="457206"/>
          </a:xfrm>
          <a:prstGeom prst="rect">
            <a:avLst/>
          </a:prstGeom>
          <a:noFill/>
          <a:ln>
            <a:noFill/>
          </a:ln>
        </p:spPr>
      </p:pic>
      <p:pic>
        <p:nvPicPr>
          <p:cNvPr id="30" name="Google Shape;1332;p59" descr="A green circle with a white tick in it&#10;&#10;Description automatically generated">
            <a:extLst>
              <a:ext uri="{FF2B5EF4-FFF2-40B4-BE49-F238E27FC236}">
                <a16:creationId xmlns:a16="http://schemas.microsoft.com/office/drawing/2014/main" id="{67C8E69D-805C-2789-F250-13F150A8BA56}"/>
              </a:ext>
            </a:extLst>
          </p:cNvPr>
          <p:cNvPicPr preferRelativeResize="0"/>
          <p:nvPr/>
        </p:nvPicPr>
        <p:blipFill rotWithShape="1">
          <a:blip r:embed="rId3">
            <a:alphaModFix/>
          </a:blip>
          <a:srcRect/>
          <a:stretch/>
        </p:blipFill>
        <p:spPr>
          <a:xfrm>
            <a:off x="3331481" y="1334727"/>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5</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4524315"/>
          </a:xfrm>
          <a:prstGeom prst="rect">
            <a:avLst/>
          </a:prstGeom>
          <a:noFill/>
        </p:spPr>
        <p:txBody>
          <a:bodyPr wrap="square" rtlCol="0">
            <a:spAutoFit/>
          </a:bodyPr>
          <a:lstStyle/>
          <a:p>
            <a:r>
              <a:rPr lang="en-US" sz="1800" dirty="0"/>
              <a:t>In the context of RAP, an action is a non-standard operation that change the data of a BO instance or create new BO instances. They are self implemented operations. There are two main categories of data actions can be implemented in </a:t>
            </a:r>
            <a:r>
              <a:rPr lang="en-US" sz="1800"/>
              <a:t>RAP:</a:t>
            </a:r>
          </a:p>
          <a:p>
            <a:endParaRPr lang="en-US" sz="1800" dirty="0"/>
          </a:p>
          <a:p>
            <a:r>
              <a:rPr lang="en-US" sz="1800" b="1" dirty="0"/>
              <a:t>Non factory action: </a:t>
            </a:r>
            <a:r>
              <a:rPr lang="en-US" sz="1800" dirty="0"/>
              <a:t>Defines a RAP action which offers the non-standard behavior and implement custom logic in handler with MODIFY clause. A non factory action can be of 2 sub types (</a:t>
            </a:r>
            <a:r>
              <a:rPr lang="en-US" sz="1800" b="1" dirty="0"/>
              <a:t>change a property of a record)</a:t>
            </a:r>
            <a:endParaRPr lang="en-US" sz="1800" dirty="0"/>
          </a:p>
          <a:p>
            <a:pPr marL="342900" indent="-342900">
              <a:buAutoNum type="alphaLcPeriod"/>
            </a:pPr>
            <a:r>
              <a:rPr lang="en-US" sz="1800" b="1" dirty="0"/>
              <a:t>Static – </a:t>
            </a:r>
            <a:r>
              <a:rPr lang="en-US" sz="1800" dirty="0"/>
              <a:t>they are not bound to any instance, they are generic and can be applied to all instances, like we want to change the booking fees for all travel request as fix price during promotion period.</a:t>
            </a:r>
          </a:p>
          <a:p>
            <a:pPr marL="342900" indent="-342900">
              <a:buAutoNum type="alphaLcPeriod"/>
            </a:pPr>
            <a:r>
              <a:rPr lang="en-US" sz="1800" b="1" dirty="0"/>
              <a:t>Instance – </a:t>
            </a:r>
            <a:r>
              <a:rPr lang="en-US" sz="1800" dirty="0"/>
              <a:t>An action that, by default relates to a BO RAP entity instance and changes the state of BO instance. E.g. like approve or reject a travel request where user choose a instance which they want to work with.</a:t>
            </a:r>
          </a:p>
          <a:p>
            <a:pPr marL="342900" indent="-342900">
              <a:buAutoNum type="alphaLcPeriod"/>
            </a:pPr>
            <a:endParaRPr lang="en-US" sz="1800" b="1" dirty="0"/>
          </a:p>
          <a:p>
            <a:r>
              <a:rPr lang="en-US" sz="1800" b="1" dirty="0"/>
              <a:t>Factory Action – </a:t>
            </a:r>
            <a:r>
              <a:rPr lang="en-US" sz="1800" dirty="0"/>
              <a:t>A factory action used to </a:t>
            </a:r>
            <a:r>
              <a:rPr lang="en-US" sz="1800" b="1" dirty="0"/>
              <a:t>create</a:t>
            </a:r>
            <a:r>
              <a:rPr lang="en-US" sz="1800" dirty="0"/>
              <a:t> new BO instances. A factory action can be instance-bound (default) or static.</a:t>
            </a:r>
            <a:endParaRPr lang="en-IN" sz="1800" dirty="0"/>
          </a:p>
          <a:p>
            <a:pPr marL="342900" indent="-342900">
              <a:buAutoNum type="alphaLcPeriod"/>
            </a:pPr>
            <a:r>
              <a:rPr lang="en-IN" sz="1800" dirty="0"/>
              <a:t>Instance – that copy specific values of an instance and create new instances based on copied data</a:t>
            </a:r>
          </a:p>
          <a:p>
            <a:pPr marL="342900" indent="-342900">
              <a:buAutoNum type="alphaLcPeriod"/>
            </a:pPr>
            <a:r>
              <a:rPr lang="en-IN" sz="1800" dirty="0"/>
              <a:t>Static – can be used to create instances with prefilled default values</a:t>
            </a:r>
          </a:p>
          <a:p>
            <a:endParaRPr lang="en-US"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Data Actions in RAP</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0151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5</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1536</TotalTime>
  <Words>544</Words>
  <Application>Microsoft Office PowerPoint</Application>
  <PresentationFormat>Custom</PresentationFormat>
  <Paragraphs>83</Paragraphs>
  <Slides>7</Slides>
  <Notes>4</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7</vt:i4>
      </vt:variant>
    </vt:vector>
  </HeadingPairs>
  <TitlesOfParts>
    <vt:vector size="21" baseType="lpstr">
      <vt:lpstr>Cooper Black</vt:lpstr>
      <vt:lpstr>Segoe UI Light</vt:lpstr>
      <vt:lpstr>Segoe UI Black</vt:lpstr>
      <vt:lpstr>Calibri</vt:lpstr>
      <vt:lpstr>Arial</vt:lpstr>
      <vt:lpstr>Segoe UI</vt:lpstr>
      <vt:lpstr>Open Sans</vt:lpstr>
      <vt:lpstr>Corben</vt:lpstr>
      <vt:lpstr>Quattrocento Sans</vt:lpstr>
      <vt:lpstr>Arial Black</vt:lpstr>
      <vt:lpstr>Cambria</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51</cp:revision>
  <dcterms:created xsi:type="dcterms:W3CDTF">2023-10-03T21:33:12Z</dcterms:created>
  <dcterms:modified xsi:type="dcterms:W3CDTF">2024-06-30T13:02:22Z</dcterms:modified>
</cp:coreProperties>
</file>