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463" r:id="rId4"/>
    <p:sldId id="414" r:id="rId5"/>
    <p:sldId id="415" r:id="rId6"/>
    <p:sldId id="474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62" r:id="rId15"/>
    <p:sldId id="399" r:id="rId16"/>
    <p:sldId id="4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77" d="100"/>
          <a:sy n="77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7C2FA-AB1B-4687-91A1-BA02E426EC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724E1D7-8E94-413B-A4CF-EC02BFB67ABF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8300023E-767B-45A2-BD33-2B41E39C3CD9}" type="parTrans" cxnId="{ECBF594C-E739-40F1-81C3-CA93786E1D5A}">
      <dgm:prSet/>
      <dgm:spPr/>
      <dgm:t>
        <a:bodyPr/>
        <a:lstStyle/>
        <a:p>
          <a:endParaRPr lang="en-US"/>
        </a:p>
      </dgm:t>
    </dgm:pt>
    <dgm:pt modelId="{8903321E-4BB7-4C05-8E4E-5306C4C0D41C}" type="sibTrans" cxnId="{ECBF594C-E739-40F1-81C3-CA93786E1D5A}">
      <dgm:prSet/>
      <dgm:spPr/>
      <dgm:t>
        <a:bodyPr/>
        <a:lstStyle/>
        <a:p>
          <a:endParaRPr lang="en-US"/>
        </a:p>
      </dgm:t>
    </dgm:pt>
    <dgm:pt modelId="{3DF8D366-3358-48B7-B75A-6EF9F5C3E040}">
      <dgm:prSet phldrT="[Text]"/>
      <dgm:spPr/>
      <dgm:t>
        <a:bodyPr/>
        <a:lstStyle/>
        <a:p>
          <a:r>
            <a:rPr lang="en-US" dirty="0"/>
            <a:t>Access Data</a:t>
          </a:r>
        </a:p>
      </dgm:t>
    </dgm:pt>
    <dgm:pt modelId="{73A342E2-A4BC-4E64-BC48-CBFCDF7AEA70}" type="parTrans" cxnId="{F4AC274D-635A-406B-97E8-CA316CC0838E}">
      <dgm:prSet/>
      <dgm:spPr/>
      <dgm:t>
        <a:bodyPr/>
        <a:lstStyle/>
        <a:p>
          <a:endParaRPr lang="en-US"/>
        </a:p>
      </dgm:t>
    </dgm:pt>
    <dgm:pt modelId="{81BF2B1A-35B3-46A7-B10F-C69EEE34C546}" type="sibTrans" cxnId="{F4AC274D-635A-406B-97E8-CA316CC0838E}">
      <dgm:prSet/>
      <dgm:spPr/>
      <dgm:t>
        <a:bodyPr/>
        <a:lstStyle/>
        <a:p>
          <a:endParaRPr lang="en-US"/>
        </a:p>
      </dgm:t>
    </dgm:pt>
    <dgm:pt modelId="{0DCE45A5-7F12-47C6-A5A7-F74695DF081D}">
      <dgm:prSet phldrT="[Text]"/>
      <dgm:spPr/>
      <dgm:t>
        <a:bodyPr/>
        <a:lstStyle/>
        <a:p>
          <a:r>
            <a:rPr lang="en-US" dirty="0"/>
            <a:t>Prepare</a:t>
          </a:r>
        </a:p>
      </dgm:t>
    </dgm:pt>
    <dgm:pt modelId="{BB39C05E-8A54-4FD2-A988-153AED4A7CA3}" type="parTrans" cxnId="{0A1B8FC1-5C3B-4D6B-8B27-C3DC30064E0F}">
      <dgm:prSet/>
      <dgm:spPr/>
      <dgm:t>
        <a:bodyPr/>
        <a:lstStyle/>
        <a:p>
          <a:endParaRPr lang="en-US"/>
        </a:p>
      </dgm:t>
    </dgm:pt>
    <dgm:pt modelId="{07C0EB87-E670-4830-90BA-19CF582A64B0}" type="sibTrans" cxnId="{0A1B8FC1-5C3B-4D6B-8B27-C3DC30064E0F}">
      <dgm:prSet/>
      <dgm:spPr/>
      <dgm:t>
        <a:bodyPr/>
        <a:lstStyle/>
        <a:p>
          <a:endParaRPr lang="en-US"/>
        </a:p>
      </dgm:t>
    </dgm:pt>
    <dgm:pt modelId="{3A126CE4-3F35-42EC-B1BD-65B803FC5E83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0ABBE5F0-4723-4B20-B5D8-C85537B815F0}" type="parTrans" cxnId="{DC4FEA58-C055-4E73-89AC-A9623AD1CEFE}">
      <dgm:prSet/>
      <dgm:spPr/>
      <dgm:t>
        <a:bodyPr/>
        <a:lstStyle/>
        <a:p>
          <a:endParaRPr lang="en-US"/>
        </a:p>
      </dgm:t>
    </dgm:pt>
    <dgm:pt modelId="{7300043E-CC33-41EB-B07D-B93DA7572624}" type="sibTrans" cxnId="{DC4FEA58-C055-4E73-89AC-A9623AD1CEFE}">
      <dgm:prSet/>
      <dgm:spPr/>
      <dgm:t>
        <a:bodyPr/>
        <a:lstStyle/>
        <a:p>
          <a:endParaRPr lang="en-US"/>
        </a:p>
      </dgm:t>
    </dgm:pt>
    <dgm:pt modelId="{63D88E37-AD2C-47DD-AB79-B42BF525E96D}">
      <dgm:prSet phldrT="[Text]"/>
      <dgm:spPr/>
      <dgm:t>
        <a:bodyPr/>
        <a:lstStyle/>
        <a:p>
          <a:r>
            <a:rPr lang="en-US"/>
            <a:t>Share </a:t>
          </a:r>
          <a:endParaRPr lang="en-US" dirty="0"/>
        </a:p>
      </dgm:t>
    </dgm:pt>
    <dgm:pt modelId="{21E3B256-4F1A-4252-B5F5-9BCABEC96112}" type="parTrans" cxnId="{C79F8420-444A-40DD-A3E6-4C9BDA7548B8}">
      <dgm:prSet/>
      <dgm:spPr/>
      <dgm:t>
        <a:bodyPr/>
        <a:lstStyle/>
        <a:p>
          <a:endParaRPr lang="en-US"/>
        </a:p>
      </dgm:t>
    </dgm:pt>
    <dgm:pt modelId="{E16CB9FC-C285-4615-B629-6E9E028975CD}" type="sibTrans" cxnId="{C79F8420-444A-40DD-A3E6-4C9BDA7548B8}">
      <dgm:prSet/>
      <dgm:spPr/>
      <dgm:t>
        <a:bodyPr/>
        <a:lstStyle/>
        <a:p>
          <a:endParaRPr lang="en-US"/>
        </a:p>
      </dgm:t>
    </dgm:pt>
    <dgm:pt modelId="{3910AC2B-7FEB-4D5B-9F3A-16A393EA7BCC}" type="pres">
      <dgm:prSet presAssocID="{4027C2FA-AB1B-4687-91A1-BA02E426EC57}" presName="Name0" presStyleCnt="0">
        <dgm:presLayoutVars>
          <dgm:dir/>
          <dgm:resizeHandles val="exact"/>
        </dgm:presLayoutVars>
      </dgm:prSet>
      <dgm:spPr/>
    </dgm:pt>
    <dgm:pt modelId="{490C6E39-AA61-4444-AC2C-A1AF72A09088}" type="pres">
      <dgm:prSet presAssocID="{B724E1D7-8E94-413B-A4CF-EC02BFB67ABF}" presName="parTxOnly" presStyleLbl="node1" presStyleIdx="0" presStyleCnt="5">
        <dgm:presLayoutVars>
          <dgm:bulletEnabled val="1"/>
        </dgm:presLayoutVars>
      </dgm:prSet>
      <dgm:spPr/>
    </dgm:pt>
    <dgm:pt modelId="{24B400C4-D88E-46B1-A54B-C0547634D308}" type="pres">
      <dgm:prSet presAssocID="{8903321E-4BB7-4C05-8E4E-5306C4C0D41C}" presName="parSpace" presStyleCnt="0"/>
      <dgm:spPr/>
    </dgm:pt>
    <dgm:pt modelId="{B11A4C72-CBF1-46A6-8281-E69DE13ACF6A}" type="pres">
      <dgm:prSet presAssocID="{3DF8D366-3358-48B7-B75A-6EF9F5C3E040}" presName="parTxOnly" presStyleLbl="node1" presStyleIdx="1" presStyleCnt="5">
        <dgm:presLayoutVars>
          <dgm:bulletEnabled val="1"/>
        </dgm:presLayoutVars>
      </dgm:prSet>
      <dgm:spPr/>
    </dgm:pt>
    <dgm:pt modelId="{3434725C-E05D-4225-AD25-A770F08744DB}" type="pres">
      <dgm:prSet presAssocID="{81BF2B1A-35B3-46A7-B10F-C69EEE34C546}" presName="parSpace" presStyleCnt="0"/>
      <dgm:spPr/>
    </dgm:pt>
    <dgm:pt modelId="{32E69906-80BB-43FD-8D38-5EE66A865FFC}" type="pres">
      <dgm:prSet presAssocID="{0DCE45A5-7F12-47C6-A5A7-F74695DF081D}" presName="parTxOnly" presStyleLbl="node1" presStyleIdx="2" presStyleCnt="5">
        <dgm:presLayoutVars>
          <dgm:bulletEnabled val="1"/>
        </dgm:presLayoutVars>
      </dgm:prSet>
      <dgm:spPr/>
    </dgm:pt>
    <dgm:pt modelId="{725F6088-1FC4-4C8A-B5A5-FB35542A56FB}" type="pres">
      <dgm:prSet presAssocID="{07C0EB87-E670-4830-90BA-19CF582A64B0}" presName="parSpace" presStyleCnt="0"/>
      <dgm:spPr/>
    </dgm:pt>
    <dgm:pt modelId="{135FEB87-262C-45C4-96FB-2AB3F60D4033}" type="pres">
      <dgm:prSet presAssocID="{3A126CE4-3F35-42EC-B1BD-65B803FC5E83}" presName="parTxOnly" presStyleLbl="node1" presStyleIdx="3" presStyleCnt="5">
        <dgm:presLayoutVars>
          <dgm:bulletEnabled val="1"/>
        </dgm:presLayoutVars>
      </dgm:prSet>
      <dgm:spPr/>
    </dgm:pt>
    <dgm:pt modelId="{24E632D8-87D5-4A67-8BC5-84B2090683CA}" type="pres">
      <dgm:prSet presAssocID="{7300043E-CC33-41EB-B07D-B93DA7572624}" presName="parSpace" presStyleCnt="0"/>
      <dgm:spPr/>
    </dgm:pt>
    <dgm:pt modelId="{BFB29F0C-9F09-4015-8021-2CB1ACF3EA5A}" type="pres">
      <dgm:prSet presAssocID="{63D88E37-AD2C-47DD-AB79-B42BF525E96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C79F8420-444A-40DD-A3E6-4C9BDA7548B8}" srcId="{4027C2FA-AB1B-4687-91A1-BA02E426EC57}" destId="{63D88E37-AD2C-47DD-AB79-B42BF525E96D}" srcOrd="4" destOrd="0" parTransId="{21E3B256-4F1A-4252-B5F5-9BCABEC96112}" sibTransId="{E16CB9FC-C285-4615-B629-6E9E028975CD}"/>
    <dgm:cxn modelId="{ECBF594C-E739-40F1-81C3-CA93786E1D5A}" srcId="{4027C2FA-AB1B-4687-91A1-BA02E426EC57}" destId="{B724E1D7-8E94-413B-A4CF-EC02BFB67ABF}" srcOrd="0" destOrd="0" parTransId="{8300023E-767B-45A2-BD33-2B41E39C3CD9}" sibTransId="{8903321E-4BB7-4C05-8E4E-5306C4C0D41C}"/>
    <dgm:cxn modelId="{F4AC274D-635A-406B-97E8-CA316CC0838E}" srcId="{4027C2FA-AB1B-4687-91A1-BA02E426EC57}" destId="{3DF8D366-3358-48B7-B75A-6EF9F5C3E040}" srcOrd="1" destOrd="0" parTransId="{73A342E2-A4BC-4E64-BC48-CBFCDF7AEA70}" sibTransId="{81BF2B1A-35B3-46A7-B10F-C69EEE34C546}"/>
    <dgm:cxn modelId="{1E5ACC75-01D3-46F0-B1EB-E1BE2B6635AF}" type="presOf" srcId="{4027C2FA-AB1B-4687-91A1-BA02E426EC57}" destId="{3910AC2B-7FEB-4D5B-9F3A-16A393EA7BCC}" srcOrd="0" destOrd="0" presId="urn:microsoft.com/office/officeart/2005/8/layout/hChevron3"/>
    <dgm:cxn modelId="{DC4FEA58-C055-4E73-89AC-A9623AD1CEFE}" srcId="{4027C2FA-AB1B-4687-91A1-BA02E426EC57}" destId="{3A126CE4-3F35-42EC-B1BD-65B803FC5E83}" srcOrd="3" destOrd="0" parTransId="{0ABBE5F0-4723-4B20-B5D8-C85537B815F0}" sibTransId="{7300043E-CC33-41EB-B07D-B93DA7572624}"/>
    <dgm:cxn modelId="{D7CF528D-C14E-408E-A173-B2ED7FD66065}" type="presOf" srcId="{B724E1D7-8E94-413B-A4CF-EC02BFB67ABF}" destId="{490C6E39-AA61-4444-AC2C-A1AF72A09088}" srcOrd="0" destOrd="0" presId="urn:microsoft.com/office/officeart/2005/8/layout/hChevron3"/>
    <dgm:cxn modelId="{2C42C7A4-B813-4C00-A255-1B2DDC92A1AC}" type="presOf" srcId="{3DF8D366-3358-48B7-B75A-6EF9F5C3E040}" destId="{B11A4C72-CBF1-46A6-8281-E69DE13ACF6A}" srcOrd="0" destOrd="0" presId="urn:microsoft.com/office/officeart/2005/8/layout/hChevron3"/>
    <dgm:cxn modelId="{4FAD65A6-4A7F-4F53-8648-461C75F9EC28}" type="presOf" srcId="{63D88E37-AD2C-47DD-AB79-B42BF525E96D}" destId="{BFB29F0C-9F09-4015-8021-2CB1ACF3EA5A}" srcOrd="0" destOrd="0" presId="urn:microsoft.com/office/officeart/2005/8/layout/hChevron3"/>
    <dgm:cxn modelId="{CDBBBFB1-E1F3-4D7D-870B-6983F93BDB48}" type="presOf" srcId="{0DCE45A5-7F12-47C6-A5A7-F74695DF081D}" destId="{32E69906-80BB-43FD-8D38-5EE66A865FFC}" srcOrd="0" destOrd="0" presId="urn:microsoft.com/office/officeart/2005/8/layout/hChevron3"/>
    <dgm:cxn modelId="{0A1B8FC1-5C3B-4D6B-8B27-C3DC30064E0F}" srcId="{4027C2FA-AB1B-4687-91A1-BA02E426EC57}" destId="{0DCE45A5-7F12-47C6-A5A7-F74695DF081D}" srcOrd="2" destOrd="0" parTransId="{BB39C05E-8A54-4FD2-A988-153AED4A7CA3}" sibTransId="{07C0EB87-E670-4830-90BA-19CF582A64B0}"/>
    <dgm:cxn modelId="{43D21CDD-6030-460E-A161-822F3B64C3C8}" type="presOf" srcId="{3A126CE4-3F35-42EC-B1BD-65B803FC5E83}" destId="{135FEB87-262C-45C4-96FB-2AB3F60D4033}" srcOrd="0" destOrd="0" presId="urn:microsoft.com/office/officeart/2005/8/layout/hChevron3"/>
    <dgm:cxn modelId="{D8D5CD02-FCFD-483F-8A0E-F6792703EB9C}" type="presParOf" srcId="{3910AC2B-7FEB-4D5B-9F3A-16A393EA7BCC}" destId="{490C6E39-AA61-4444-AC2C-A1AF72A09088}" srcOrd="0" destOrd="0" presId="urn:microsoft.com/office/officeart/2005/8/layout/hChevron3"/>
    <dgm:cxn modelId="{7908547D-BCF5-45AB-95C4-FC57240C1C27}" type="presParOf" srcId="{3910AC2B-7FEB-4D5B-9F3A-16A393EA7BCC}" destId="{24B400C4-D88E-46B1-A54B-C0547634D308}" srcOrd="1" destOrd="0" presId="urn:microsoft.com/office/officeart/2005/8/layout/hChevron3"/>
    <dgm:cxn modelId="{FBEA5001-3419-41A7-9CA3-0CE60B785642}" type="presParOf" srcId="{3910AC2B-7FEB-4D5B-9F3A-16A393EA7BCC}" destId="{B11A4C72-CBF1-46A6-8281-E69DE13ACF6A}" srcOrd="2" destOrd="0" presId="urn:microsoft.com/office/officeart/2005/8/layout/hChevron3"/>
    <dgm:cxn modelId="{3A53C01F-C24A-40AF-8B95-E73575AE8D71}" type="presParOf" srcId="{3910AC2B-7FEB-4D5B-9F3A-16A393EA7BCC}" destId="{3434725C-E05D-4225-AD25-A770F08744DB}" srcOrd="3" destOrd="0" presId="urn:microsoft.com/office/officeart/2005/8/layout/hChevron3"/>
    <dgm:cxn modelId="{BB8CDAD6-EBB0-4684-A9E6-1983296C1E4E}" type="presParOf" srcId="{3910AC2B-7FEB-4D5B-9F3A-16A393EA7BCC}" destId="{32E69906-80BB-43FD-8D38-5EE66A865FFC}" srcOrd="4" destOrd="0" presId="urn:microsoft.com/office/officeart/2005/8/layout/hChevron3"/>
    <dgm:cxn modelId="{E1676726-224D-4366-9D65-31EFCF3028A0}" type="presParOf" srcId="{3910AC2B-7FEB-4D5B-9F3A-16A393EA7BCC}" destId="{725F6088-1FC4-4C8A-B5A5-FB35542A56FB}" srcOrd="5" destOrd="0" presId="urn:microsoft.com/office/officeart/2005/8/layout/hChevron3"/>
    <dgm:cxn modelId="{9D07F922-122A-4208-91D1-10A26DD473D3}" type="presParOf" srcId="{3910AC2B-7FEB-4D5B-9F3A-16A393EA7BCC}" destId="{135FEB87-262C-45C4-96FB-2AB3F60D4033}" srcOrd="6" destOrd="0" presId="urn:microsoft.com/office/officeart/2005/8/layout/hChevron3"/>
    <dgm:cxn modelId="{54074377-3E9A-49FC-BEF5-61EC0AE4E38F}" type="presParOf" srcId="{3910AC2B-7FEB-4D5B-9F3A-16A393EA7BCC}" destId="{24E632D8-87D5-4A67-8BC5-84B2090683CA}" srcOrd="7" destOrd="0" presId="urn:microsoft.com/office/officeart/2005/8/layout/hChevron3"/>
    <dgm:cxn modelId="{44B6C33B-F839-4CE1-9EF5-8F47468193EC}" type="presParOf" srcId="{3910AC2B-7FEB-4D5B-9F3A-16A393EA7BCC}" destId="{BFB29F0C-9F09-4015-8021-2CB1ACF3EA5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C6E39-AA61-4444-AC2C-A1AF72A09088}">
      <dsp:nvSpPr>
        <dsp:cNvPr id="0" name=""/>
        <dsp:cNvSpPr/>
      </dsp:nvSpPr>
      <dsp:spPr>
        <a:xfrm>
          <a:off x="991" y="2321775"/>
          <a:ext cx="1934261" cy="7737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Requirements</a:t>
          </a:r>
        </a:p>
      </dsp:txBody>
      <dsp:txXfrm>
        <a:off x="991" y="2321775"/>
        <a:ext cx="1740835" cy="773704"/>
      </dsp:txXfrm>
    </dsp:sp>
    <dsp:sp modelId="{B11A4C72-CBF1-46A6-8281-E69DE13ACF6A}">
      <dsp:nvSpPr>
        <dsp:cNvPr id="0" name=""/>
        <dsp:cNvSpPr/>
      </dsp:nvSpPr>
      <dsp:spPr>
        <a:xfrm>
          <a:off x="1548401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Access Data</a:t>
          </a:r>
        </a:p>
      </dsp:txBody>
      <dsp:txXfrm>
        <a:off x="1935253" y="2321775"/>
        <a:ext cx="1160557" cy="773704"/>
      </dsp:txXfrm>
    </dsp:sp>
    <dsp:sp modelId="{32E69906-80BB-43FD-8D38-5EE66A865FFC}">
      <dsp:nvSpPr>
        <dsp:cNvPr id="0" name=""/>
        <dsp:cNvSpPr/>
      </dsp:nvSpPr>
      <dsp:spPr>
        <a:xfrm>
          <a:off x="309581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Prepare</a:t>
          </a:r>
        </a:p>
      </dsp:txBody>
      <dsp:txXfrm>
        <a:off x="3482662" y="2321775"/>
        <a:ext cx="1160557" cy="773704"/>
      </dsp:txXfrm>
    </dsp:sp>
    <dsp:sp modelId="{135FEB87-262C-45C4-96FB-2AB3F60D4033}">
      <dsp:nvSpPr>
        <dsp:cNvPr id="0" name=""/>
        <dsp:cNvSpPr/>
      </dsp:nvSpPr>
      <dsp:spPr>
        <a:xfrm>
          <a:off x="464322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Visualize</a:t>
          </a:r>
        </a:p>
      </dsp:txBody>
      <dsp:txXfrm>
        <a:off x="5030072" y="2321775"/>
        <a:ext cx="1160557" cy="773704"/>
      </dsp:txXfrm>
    </dsp:sp>
    <dsp:sp modelId="{BFB29F0C-9F09-4015-8021-2CB1ACF3EA5A}">
      <dsp:nvSpPr>
        <dsp:cNvPr id="0" name=""/>
        <dsp:cNvSpPr/>
      </dsp:nvSpPr>
      <dsp:spPr>
        <a:xfrm>
          <a:off x="6190629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Share </a:t>
          </a:r>
          <a:endParaRPr lang="en-US" sz="2200" kern="1200" dirty="0"/>
        </a:p>
      </dsp:txBody>
      <dsp:txXfrm>
        <a:off x="6577481" y="2321775"/>
        <a:ext cx="1160557" cy="773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4T07:47:48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16210 16475 0,'53'0'94,"-35"0"-94,70 0 15,124 0 1,176 0 15,-230 0-15,142 0-16,18 53 16,-18-36-1,-53-17 1,17 0-1,1 0 1,35 0 15,-142 0-15,-105 0 0,0 0-1,0-17 1</inkml:trace>
  <inkml:trace contextRef="#ctx0" brushRef="#br0" timeOffset="1118.93">22296 15575 0,'17'-18'78,"1"18"-78,105 0 16,1 0 0,105 0-16,106-52 31,-35 16-15,-194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Model Types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2CE535-065A-4B57-9599-48C49E2C0A58}"/>
              </a:ext>
            </a:extLst>
          </p:cNvPr>
          <p:cNvSpPr txBox="1"/>
          <p:nvPr/>
        </p:nvSpPr>
        <p:spPr>
          <a:xfrm>
            <a:off x="1588" y="914401"/>
            <a:ext cx="121142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Embedded</a:t>
            </a:r>
            <a:r>
              <a:rPr lang="en-US" sz="2400" dirty="0"/>
              <a:t> V/s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Embedded Models are used ONLY and ONLY by one story where we embed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Public model are stored in SAC folders and can be used by any 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Analytic</a:t>
            </a:r>
            <a:r>
              <a:rPr lang="en-US" sz="2400" dirty="0"/>
              <a:t> V/s Planning</a:t>
            </a:r>
          </a:p>
          <a:p>
            <a:r>
              <a:rPr lang="en-US" sz="2400" dirty="0"/>
              <a:t>Analytics model also known as BI Model and these are used to create BI Stories. However planning models are special models used for planning only scenarios.</a:t>
            </a:r>
          </a:p>
          <a:p>
            <a:r>
              <a:rPr lang="en-US" sz="2400" dirty="0"/>
              <a:t>Most of the models are BI Models = All measures are combined to name </a:t>
            </a:r>
            <a:r>
              <a:rPr lang="en-US" sz="2400" b="1" dirty="0"/>
              <a:t>Account Dim</a:t>
            </a:r>
          </a:p>
          <a:p>
            <a:r>
              <a:rPr lang="en-US" sz="2400" dirty="0"/>
              <a:t>A planning model has following mandatory – Account, Time, optionally we have Category (Versioning data) and Org Dimension</a:t>
            </a:r>
          </a:p>
          <a:p>
            <a:endParaRPr lang="en-US" sz="2400" dirty="0"/>
          </a:p>
          <a:p>
            <a:r>
              <a:rPr lang="en-US" sz="2400" b="1" dirty="0"/>
              <a:t>Acquired</a:t>
            </a:r>
            <a:r>
              <a:rPr lang="en-US" sz="2400" dirty="0"/>
              <a:t> v/s Live</a:t>
            </a:r>
          </a:p>
          <a:p>
            <a:r>
              <a:rPr lang="en-US" sz="2400" dirty="0"/>
              <a:t>Acquired – All the data is loaded inside SAC source could be a file or acquired source like SAP system or Google drive</a:t>
            </a:r>
          </a:p>
          <a:p>
            <a:r>
              <a:rPr lang="en-US" sz="2400" dirty="0"/>
              <a:t>Live – Data is fetched at runtime, Model is created as just a skeleton. Trial – BW, HANA</a:t>
            </a:r>
          </a:p>
        </p:txBody>
      </p:sp>
    </p:spTree>
    <p:extLst>
      <p:ext uri="{BB962C8B-B14F-4D97-AF65-F5344CB8AC3E}">
        <p14:creationId xmlns:p14="http://schemas.microsoft.com/office/powerpoint/2010/main" val="40603810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Types of filters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761C1B-BB4B-4309-8F96-649C079CD9A7}"/>
              </a:ext>
            </a:extLst>
          </p:cNvPr>
          <p:cNvSpPr txBox="1"/>
          <p:nvPr/>
        </p:nvSpPr>
        <p:spPr>
          <a:xfrm>
            <a:off x="76200" y="990601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Page filter – Applies only to current page</a:t>
            </a:r>
          </a:p>
          <a:p>
            <a:r>
              <a:rPr lang="en-US" sz="3200" dirty="0"/>
              <a:t>Story Filter – Entire story</a:t>
            </a:r>
          </a:p>
        </p:txBody>
      </p:sp>
    </p:spTree>
    <p:extLst>
      <p:ext uri="{BB962C8B-B14F-4D97-AF65-F5344CB8AC3E}">
        <p14:creationId xmlns:p14="http://schemas.microsoft.com/office/powerpoint/2010/main" val="37019368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Standard Practice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4096A4-ACF5-4B89-84C0-06BEDE6C22A2}"/>
              </a:ext>
            </a:extLst>
          </p:cNvPr>
          <p:cNvSpPr txBox="1"/>
          <p:nvPr/>
        </p:nvSpPr>
        <p:spPr>
          <a:xfrm>
            <a:off x="152400" y="990600"/>
            <a:ext cx="1196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pre-requisite to make sure that our design is a good dashboard with accuracy, it depends on input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case the data has anomalies (blank, errors) You can use data wrangling to correct it but remember that we should ask the source to correct as much as possible.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BA582B-59ED-49F2-A08E-9E0857A8D8D7}"/>
              </a:ext>
            </a:extLst>
          </p:cNvPr>
          <p:cNvSpPr txBox="1"/>
          <p:nvPr/>
        </p:nvSpPr>
        <p:spPr>
          <a:xfrm>
            <a:off x="152400" y="2745305"/>
            <a:ext cx="11828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https://www.rdocumentation.org/packages/wordcloud/versions/2.6/topics/wordcloud</a:t>
            </a:r>
          </a:p>
        </p:txBody>
      </p:sp>
    </p:spTree>
    <p:extLst>
      <p:ext uri="{BB962C8B-B14F-4D97-AF65-F5344CB8AC3E}">
        <p14:creationId xmlns:p14="http://schemas.microsoft.com/office/powerpoint/2010/main" val="3470725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2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2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Basics of BI and Steps 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Understanding Data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Dimension v/s Measures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The Account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Data types in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Introduction to use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 Scenario – BI Scenario (Ann Jackson) – Hands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Create Data model – Type Analytic, Public, Acquired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Charts – Numeric Point, Bar, Pie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Panels with in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Input Controls – Measure, Dimension and Input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Geo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R Visualization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Table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Linked Analysis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BI and steps in BI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Stands for Business Intelligence, it comprises the strategies and technologies used by enterprises for the data analysis on historic data for finding patterns and taking future decisions.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EE761B-479F-4649-A3FA-B5E883C1F384}"/>
              </a:ext>
            </a:extLst>
          </p:cNvPr>
          <p:cNvGraphicFramePr/>
          <p:nvPr/>
        </p:nvGraphicFramePr>
        <p:xfrm>
          <a:off x="2033060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57404A-4FC6-41BA-BDBA-A50DE23F0525}"/>
              </a:ext>
            </a:extLst>
          </p:cNvPr>
          <p:cNvSpPr txBox="1"/>
          <p:nvPr/>
        </p:nvSpPr>
        <p:spPr>
          <a:xfrm>
            <a:off x="662131" y="3990708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Discuss with end users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Articulate requirements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Plan for where will data come from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98024-9CDB-4D7E-A4E3-94DB733D0B92}"/>
              </a:ext>
            </a:extLst>
          </p:cNvPr>
          <p:cNvSpPr txBox="1"/>
          <p:nvPr/>
        </p:nvSpPr>
        <p:spPr>
          <a:xfrm>
            <a:off x="2971801" y="5225929"/>
            <a:ext cx="274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source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Analyze raw data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Bring data or use LIVE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134E-6E57-445F-9311-28E85F26C9F9}"/>
              </a:ext>
            </a:extLst>
          </p:cNvPr>
          <p:cNvSpPr txBox="1"/>
          <p:nvPr/>
        </p:nvSpPr>
        <p:spPr>
          <a:xfrm>
            <a:off x="4943873" y="3990707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Conversions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Transformation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Enrichments</a:t>
            </a:r>
          </a:p>
          <a:p>
            <a:pPr defTabSz="1218987"/>
            <a:r>
              <a:rPr lang="en-US" dirty="0">
                <a:solidFill>
                  <a:prstClr val="black"/>
                </a:solidFill>
                <a:latin typeface="Calibri"/>
              </a:rPr>
              <a:t>Wrangling and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EA8D-13D3-4C28-948A-063A22D896BC}"/>
              </a:ext>
            </a:extLst>
          </p:cNvPr>
          <p:cNvSpPr txBox="1"/>
          <p:nvPr/>
        </p:nvSpPr>
        <p:spPr>
          <a:xfrm>
            <a:off x="6773772" y="5188105"/>
            <a:ext cx="32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Use widgets (map, chart, table)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Dim / Measures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formulas and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cal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8A0A7-8815-4CD4-98AF-CEFF9BABD315}"/>
              </a:ext>
            </a:extLst>
          </p:cNvPr>
          <p:cNvSpPr txBox="1"/>
          <p:nvPr/>
        </p:nvSpPr>
        <p:spPr>
          <a:xfrm>
            <a:off x="8516628" y="3997670"/>
            <a:ext cx="328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Collaboration with business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Feedbacks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changes</a:t>
            </a:r>
          </a:p>
        </p:txBody>
      </p:sp>
    </p:spTree>
    <p:extLst>
      <p:ext uri="{BB962C8B-B14F-4D97-AF65-F5344CB8AC3E}">
        <p14:creationId xmlns:p14="http://schemas.microsoft.com/office/powerpoint/2010/main" val="18425873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6965A7-A92A-448F-973B-6F1A1C3CD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55986"/>
              </p:ext>
            </p:extLst>
          </p:nvPr>
        </p:nvGraphicFramePr>
        <p:xfrm>
          <a:off x="2946399" y="2483984"/>
          <a:ext cx="62992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867">
                  <a:extLst>
                    <a:ext uri="{9D8B030D-6E8A-4147-A177-3AD203B41FA5}">
                      <a16:colId xmlns:a16="http://schemas.microsoft.com/office/drawing/2014/main" val="120485030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39064612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467074400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265159009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662968458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087204769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ORDID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478001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4504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4649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1947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89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0580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662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D610B4-7E05-4951-8D30-4D1580696386}"/>
              </a:ext>
            </a:extLst>
          </p:cNvPr>
          <p:cNvSpPr txBox="1"/>
          <p:nvPr/>
        </p:nvSpPr>
        <p:spPr>
          <a:xfrm>
            <a:off x="2890982" y="1810327"/>
            <a:ext cx="647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or transaction data – KPI Key performance indicator</a:t>
            </a:r>
          </a:p>
          <a:p>
            <a:r>
              <a:rPr lang="en-US" dirty="0"/>
              <a:t>A Numeric field - 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DA661-A984-4030-91A0-D473BAB22EB8}"/>
              </a:ext>
            </a:extLst>
          </p:cNvPr>
          <p:cNvSpPr txBox="1"/>
          <p:nvPr/>
        </p:nvSpPr>
        <p:spPr>
          <a:xfrm>
            <a:off x="2946399" y="4830944"/>
            <a:ext cx="629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Qty, Total Amount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27243F-0F04-4CF7-ADF9-D6B9F7577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24244"/>
              </p:ext>
            </p:extLst>
          </p:nvPr>
        </p:nvGraphicFramePr>
        <p:xfrm>
          <a:off x="144274" y="1321646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00B7486-B2C0-420D-906A-34E63511FCA5}"/>
              </a:ext>
            </a:extLst>
          </p:cNvPr>
          <p:cNvSpPr txBox="1"/>
          <p:nvPr/>
        </p:nvSpPr>
        <p:spPr>
          <a:xfrm>
            <a:off x="144274" y="2788522"/>
            <a:ext cx="206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17100</a:t>
            </a:r>
          </a:p>
          <a:p>
            <a:r>
              <a:rPr lang="en-US" dirty="0"/>
              <a:t>SAP     19500</a:t>
            </a:r>
          </a:p>
          <a:p>
            <a:r>
              <a:rPr lang="en-US" dirty="0"/>
              <a:t>IBM    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2D160-6E88-4DA1-BBAE-32B9AA478281}"/>
              </a:ext>
            </a:extLst>
          </p:cNvPr>
          <p:cNvSpPr txBox="1"/>
          <p:nvPr/>
        </p:nvSpPr>
        <p:spPr>
          <a:xfrm>
            <a:off x="68074" y="919578"/>
            <a:ext cx="368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Master Data - Dimension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B596AF6-3B14-45CE-BECC-C33140346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33523"/>
              </p:ext>
            </p:extLst>
          </p:nvPr>
        </p:nvGraphicFramePr>
        <p:xfrm>
          <a:off x="9722614" y="1124527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8DC345-837A-4648-9CA0-BB842BFECF13}"/>
              </a:ext>
            </a:extLst>
          </p:cNvPr>
          <p:cNvSpPr txBox="1"/>
          <p:nvPr/>
        </p:nvSpPr>
        <p:spPr>
          <a:xfrm>
            <a:off x="9624393" y="2636520"/>
            <a:ext cx="323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product was most selling one?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370C6B0F-DFA4-4877-8A88-A1C434C2E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02600"/>
              </p:ext>
            </p:extLst>
          </p:nvPr>
        </p:nvGraphicFramePr>
        <p:xfrm>
          <a:off x="9624393" y="4835331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APJ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D5941BE-5F3E-4E6F-BDF0-7E5CF0BFC2C5}"/>
              </a:ext>
            </a:extLst>
          </p:cNvPr>
          <p:cNvSpPr/>
          <p:nvPr/>
        </p:nvSpPr>
        <p:spPr>
          <a:xfrm>
            <a:off x="68074" y="5200276"/>
            <a:ext cx="2316986" cy="119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536111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1FAEF6-70ED-45AC-B5ED-4D87AF530358}"/>
              </a:ext>
            </a:extLst>
          </p:cNvPr>
          <p:cNvSpPr txBox="1"/>
          <p:nvPr/>
        </p:nvSpPr>
        <p:spPr>
          <a:xfrm>
            <a:off x="4205178" y="114300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Fact Table – Measures – KPI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Key performance indicator 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Transaction Data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FEAB393-6C76-4350-ABEB-D4959E2770A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143000"/>
          <a:ext cx="304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841E676F-BDA8-43AD-BA1E-8597320842ED}"/>
              </a:ext>
            </a:extLst>
          </p:cNvPr>
          <p:cNvSpPr txBox="1"/>
          <p:nvPr/>
        </p:nvSpPr>
        <p:spPr>
          <a:xfrm>
            <a:off x="196532" y="726605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  <p:graphicFrame>
        <p:nvGraphicFramePr>
          <p:cNvPr id="132" name="Table 12">
            <a:extLst>
              <a:ext uri="{FF2B5EF4-FFF2-40B4-BE49-F238E27FC236}">
                <a16:creationId xmlns:a16="http://schemas.microsoft.com/office/drawing/2014/main" id="{276D1AEE-2B10-4C93-9227-7DB0B5D9FDF3}"/>
              </a:ext>
            </a:extLst>
          </p:cNvPr>
          <p:cNvGraphicFramePr>
            <a:graphicFrameLocks noGrp="1"/>
          </p:cNvGraphicFramePr>
          <p:nvPr/>
        </p:nvGraphicFramePr>
        <p:xfrm>
          <a:off x="9005537" y="1223343"/>
          <a:ext cx="304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SmartPhones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2E4266D7-3F6D-4527-86F5-06D370699CEB}"/>
              </a:ext>
            </a:extLst>
          </p:cNvPr>
          <p:cNvSpPr txBox="1"/>
          <p:nvPr/>
        </p:nvSpPr>
        <p:spPr>
          <a:xfrm>
            <a:off x="8124297" y="776919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</p:spTree>
    <p:extLst>
      <p:ext uri="{BB962C8B-B14F-4D97-AF65-F5344CB8AC3E}">
        <p14:creationId xmlns:p14="http://schemas.microsoft.com/office/powerpoint/2010/main" val="1557993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Account Dimension &amp; Hierarchy?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222F84-C5F6-42B3-B48F-DBE83E1F58BD}"/>
              </a:ext>
            </a:extLst>
          </p:cNvPr>
          <p:cNvSpPr txBox="1"/>
          <p:nvPr/>
        </p:nvSpPr>
        <p:spPr>
          <a:xfrm>
            <a:off x="152400" y="990600"/>
            <a:ext cx="1310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our measures in data combined together and make a special dimension called Account.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Account – Amount, Qty (together)  - all measures (numeric)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In planning the definition of account dimension is a business entity.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b="1" dirty="0">
                <a:solidFill>
                  <a:prstClr val="black"/>
                </a:solidFill>
                <a:latin typeface="Calibri"/>
              </a:rPr>
              <a:t>Hierarchy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Is built by combining dimensions together which has some relationship of kind levels.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When dimensions make a Tree data structure together, its called hierarchy.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A8AB9-B372-4477-AB26-A7D5E329AC7C}"/>
              </a:ext>
            </a:extLst>
          </p:cNvPr>
          <p:cNvSpPr txBox="1"/>
          <p:nvPr/>
        </p:nvSpPr>
        <p:spPr>
          <a:xfrm>
            <a:off x="3429000" y="4254923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Level-based hierarchy – can have multiple levels e.g. Location, product, customer….More than 2 columns makes hierarchy.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Parent-child hierarchy (level 1) – Only 2 columns, you can make parent child e.g. employee-manager</a:t>
            </a:r>
          </a:p>
        </p:txBody>
      </p:sp>
    </p:spTree>
    <p:extLst>
      <p:ext uri="{BB962C8B-B14F-4D97-AF65-F5344CB8AC3E}">
        <p14:creationId xmlns:p14="http://schemas.microsoft.com/office/powerpoint/2010/main" val="42293512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Prediction – Types of Data Types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0947934-DAF0-44C7-A1BF-C50E4495ADFE}"/>
              </a:ext>
            </a:extLst>
          </p:cNvPr>
          <p:cNvSpPr/>
          <p:nvPr/>
        </p:nvSpPr>
        <p:spPr>
          <a:xfrm>
            <a:off x="4800600" y="1345818"/>
            <a:ext cx="3124200" cy="71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Data Types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600F22-5429-4A4E-AC94-CAEB73B53D37}"/>
              </a:ext>
            </a:extLst>
          </p:cNvPr>
          <p:cNvSpPr/>
          <p:nvPr/>
        </p:nvSpPr>
        <p:spPr>
          <a:xfrm>
            <a:off x="2133600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Categorial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(Dimensions)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652A25-5DBD-4346-880D-10443A7BCD3C}"/>
              </a:ext>
            </a:extLst>
          </p:cNvPr>
          <p:cNvSpPr/>
          <p:nvPr/>
        </p:nvSpPr>
        <p:spPr>
          <a:xfrm>
            <a:off x="7618413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Continuous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(Measures)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A5C9E1-A4C1-4BED-A0E2-85AC58ECBB89}"/>
              </a:ext>
            </a:extLst>
          </p:cNvPr>
          <p:cNvSpPr/>
          <p:nvPr/>
        </p:nvSpPr>
        <p:spPr>
          <a:xfrm>
            <a:off x="228600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Nominal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EDA1A-F489-4E5E-A337-0F2218E4368E}"/>
              </a:ext>
            </a:extLst>
          </p:cNvPr>
          <p:cNvSpPr/>
          <p:nvPr/>
        </p:nvSpPr>
        <p:spPr>
          <a:xfrm>
            <a:off x="3010907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Ordinal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9D15E1-273F-4E21-8BB2-CCCC2437F754}"/>
              </a:ext>
            </a:extLst>
          </p:cNvPr>
          <p:cNvSpPr/>
          <p:nvPr/>
        </p:nvSpPr>
        <p:spPr>
          <a:xfrm>
            <a:off x="67818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Interval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FA24F7-3B07-4628-B4E4-A04808AF156D}"/>
              </a:ext>
            </a:extLst>
          </p:cNvPr>
          <p:cNvSpPr/>
          <p:nvPr/>
        </p:nvSpPr>
        <p:spPr>
          <a:xfrm>
            <a:off x="92964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Ratio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7C4AF97-3710-475D-A78A-B6C81E03243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1965080" y="2650878"/>
            <a:ext cx="603743" cy="2171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6FAA735-1CE3-47BB-8DD7-9B9FE56C7D5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3356233" y="3431425"/>
            <a:ext cx="603743" cy="61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16CA2F-877B-4591-A302-AD8F22FFD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7984957" y="3184202"/>
            <a:ext cx="602000" cy="1103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B89EBF7-63A0-4EB1-854D-1D349F26B6A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9242256" y="3030214"/>
            <a:ext cx="602000" cy="141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4A79D4-0684-4F16-8289-ACB1AE52C1B8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5400000">
            <a:off x="4511663" y="898025"/>
            <a:ext cx="692174" cy="3009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DABAE5-8D03-4A1B-9553-8B9F1F84A3FB}"/>
              </a:ext>
            </a:extLst>
          </p:cNvPr>
          <p:cNvCxnSpPr>
            <a:stCxn id="2" idx="4"/>
            <a:endCxn id="4" idx="0"/>
          </p:cNvCxnSpPr>
          <p:nvPr/>
        </p:nvCxnSpPr>
        <p:spPr>
          <a:xfrm rot="16200000" flipH="1">
            <a:off x="7254069" y="1165519"/>
            <a:ext cx="692174" cy="2474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4ED58A-BF18-431F-92F8-DE673C7776C2}"/>
              </a:ext>
            </a:extLst>
          </p:cNvPr>
          <p:cNvSpPr txBox="1"/>
          <p:nvPr/>
        </p:nvSpPr>
        <p:spPr>
          <a:xfrm>
            <a:off x="172961" y="480060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Discrete values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e.g. customer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CUS1, CUS20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4E79B8-F891-488C-8F8F-D0F40D8F6DBF}"/>
              </a:ext>
            </a:extLst>
          </p:cNvPr>
          <p:cNvSpPr txBox="1"/>
          <p:nvPr/>
        </p:nvSpPr>
        <p:spPr>
          <a:xfrm>
            <a:off x="2763761" y="4814661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Follows an order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Month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Weeks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     Days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F7FD4-760E-478D-AD04-1E3D69BE01FC}"/>
              </a:ext>
            </a:extLst>
          </p:cNvPr>
          <p:cNvSpPr txBox="1"/>
          <p:nvPr/>
        </p:nvSpPr>
        <p:spPr>
          <a:xfrm>
            <a:off x="5638800" y="48006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can add and subtract but cant multiply, NO TRUE Zero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Temperature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1CB5BF-B98E-4992-A338-CCA8FFD7BE07}"/>
              </a:ext>
            </a:extLst>
          </p:cNvPr>
          <p:cNvSpPr txBox="1"/>
          <p:nvPr/>
        </p:nvSpPr>
        <p:spPr>
          <a:xfrm>
            <a:off x="9220200" y="49530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arithmetic's allowed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Absolute 0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Gross Amount, Qty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C7AEE0-6C5A-47FA-894E-17DD197B8217}"/>
                  </a:ext>
                </a:extLst>
              </p14:cNvPr>
              <p14:cNvContentPartPr/>
              <p14:nvPr/>
            </p14:nvContentPartPr>
            <p14:xfrm>
              <a:off x="5835600" y="5556240"/>
              <a:ext cx="264204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C7AEE0-6C5A-47FA-894E-17DD197B82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6240" y="5546880"/>
                <a:ext cx="266076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9064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Use Case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1DE00-72A7-41EE-B3CC-BEDFB5EFBC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980729"/>
            <a:ext cx="10972800" cy="4841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Mobility Company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26CDB-F03B-47C4-B7AB-04D6EEDAF2E6}"/>
              </a:ext>
            </a:extLst>
          </p:cNvPr>
          <p:cNvSpPr txBox="1"/>
          <p:nvPr/>
        </p:nvSpPr>
        <p:spPr>
          <a:xfrm>
            <a:off x="119336" y="1416361"/>
            <a:ext cx="1176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Story is a dashboard. Where we keep multiple pages and each page contains multiple widgets.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7C268-0F94-46F0-8879-0EF1703C28C4}"/>
              </a:ext>
            </a:extLst>
          </p:cNvPr>
          <p:cNvSpPr/>
          <p:nvPr/>
        </p:nvSpPr>
        <p:spPr>
          <a:xfrm>
            <a:off x="657835" y="3124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EF594-6FED-4F9B-B8F7-5F53EC9D6B8E}"/>
              </a:ext>
            </a:extLst>
          </p:cNvPr>
          <p:cNvSpPr/>
          <p:nvPr/>
        </p:nvSpPr>
        <p:spPr>
          <a:xfrm>
            <a:off x="4038600" y="30861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BA42F-D887-40CD-8FCD-54628CCFD2B0}"/>
              </a:ext>
            </a:extLst>
          </p:cNvPr>
          <p:cNvSpPr/>
          <p:nvPr/>
        </p:nvSpPr>
        <p:spPr>
          <a:xfrm>
            <a:off x="4191000" y="32385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B55FB-AAE1-4C68-BCBF-3C0CA46BD575}"/>
              </a:ext>
            </a:extLst>
          </p:cNvPr>
          <p:cNvSpPr/>
          <p:nvPr/>
        </p:nvSpPr>
        <p:spPr>
          <a:xfrm>
            <a:off x="4343400" y="33909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ECB64-A2A1-445C-8EDE-9AFEF8569C04}"/>
              </a:ext>
            </a:extLst>
          </p:cNvPr>
          <p:cNvSpPr/>
          <p:nvPr/>
        </p:nvSpPr>
        <p:spPr>
          <a:xfrm>
            <a:off x="4495800" y="35433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9A73C-0D11-4303-AC90-AB7106A9C35B}"/>
              </a:ext>
            </a:extLst>
          </p:cNvPr>
          <p:cNvSpPr/>
          <p:nvPr/>
        </p:nvSpPr>
        <p:spPr>
          <a:xfrm>
            <a:off x="4648200" y="36957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Pages</a:t>
            </a:r>
          </a:p>
          <a:p>
            <a:pPr algn="ctr" defTabSz="1218987"/>
            <a:r>
              <a:rPr lang="en-US" sz="1200" dirty="0">
                <a:solidFill>
                  <a:prstClr val="white"/>
                </a:solidFill>
                <a:latin typeface="Calibri"/>
              </a:rPr>
              <a:t>Responsive | Canvas | Grid Page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4FF2DE-D108-4313-A264-B0D5013A6028}"/>
              </a:ext>
            </a:extLst>
          </p:cNvPr>
          <p:cNvCxnSpPr>
            <a:stCxn id="3" idx="3"/>
          </p:cNvCxnSpPr>
          <p:nvPr/>
        </p:nvCxnSpPr>
        <p:spPr>
          <a:xfrm>
            <a:off x="2486636" y="3467100"/>
            <a:ext cx="1628165" cy="266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C859E9-6EA0-42EB-B058-68AEC308E636}"/>
              </a:ext>
            </a:extLst>
          </p:cNvPr>
          <p:cNvSpPr/>
          <p:nvPr/>
        </p:nvSpPr>
        <p:spPr>
          <a:xfrm>
            <a:off x="9191793" y="33528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C01A23-2B60-403D-807D-4887E02C2B16}"/>
              </a:ext>
            </a:extLst>
          </p:cNvPr>
          <p:cNvSpPr/>
          <p:nvPr/>
        </p:nvSpPr>
        <p:spPr>
          <a:xfrm>
            <a:off x="9344193" y="35052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BF18E7-2B70-48CD-A51C-B5CFAC4FA12D}"/>
              </a:ext>
            </a:extLst>
          </p:cNvPr>
          <p:cNvSpPr/>
          <p:nvPr/>
        </p:nvSpPr>
        <p:spPr>
          <a:xfrm>
            <a:off x="9496593" y="36576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8A4A1C-0953-4356-863C-8D90B19BC8B0}"/>
              </a:ext>
            </a:extLst>
          </p:cNvPr>
          <p:cNvSpPr/>
          <p:nvPr/>
        </p:nvSpPr>
        <p:spPr>
          <a:xfrm>
            <a:off x="9648993" y="38100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F4FD95-2BAB-45B4-B4A2-7CC26A462472}"/>
              </a:ext>
            </a:extLst>
          </p:cNvPr>
          <p:cNvSpPr/>
          <p:nvPr/>
        </p:nvSpPr>
        <p:spPr>
          <a:xfrm>
            <a:off x="9801393" y="3962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0A9E31F-3931-44A5-9F7A-8459BA449F72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6934201" y="3695700"/>
            <a:ext cx="2257593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2722F4-B47B-4BAA-8544-40E7F7C9D20A}"/>
              </a:ext>
            </a:extLst>
          </p:cNvPr>
          <p:cNvSpPr/>
          <p:nvPr/>
        </p:nvSpPr>
        <p:spPr>
          <a:xfrm>
            <a:off x="533400" y="4953000"/>
            <a:ext cx="243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Model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0C4CD5D0-1638-4943-B2F2-1F48169D4646}"/>
              </a:ext>
            </a:extLst>
          </p:cNvPr>
          <p:cNvSpPr/>
          <p:nvPr/>
        </p:nvSpPr>
        <p:spPr>
          <a:xfrm>
            <a:off x="1295401" y="3810000"/>
            <a:ext cx="333207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133CCC9B-B395-4E0F-B081-0AC546ACB84F}"/>
              </a:ext>
            </a:extLst>
          </p:cNvPr>
          <p:cNvSpPr/>
          <p:nvPr/>
        </p:nvSpPr>
        <p:spPr>
          <a:xfrm>
            <a:off x="3998912" y="4851325"/>
            <a:ext cx="2438400" cy="4136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 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EF3C1-4AC5-4EE6-A4B5-45CBA71705A3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2971800" y="5058164"/>
            <a:ext cx="1027112" cy="3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ame 34">
            <a:extLst>
              <a:ext uri="{FF2B5EF4-FFF2-40B4-BE49-F238E27FC236}">
                <a16:creationId xmlns:a16="http://schemas.microsoft.com/office/drawing/2014/main" id="{F66A0A8F-64A0-45ED-8091-E582481E6302}"/>
              </a:ext>
            </a:extLst>
          </p:cNvPr>
          <p:cNvSpPr/>
          <p:nvPr/>
        </p:nvSpPr>
        <p:spPr>
          <a:xfrm>
            <a:off x="3998912" y="5331150"/>
            <a:ext cx="2438400" cy="363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Dataset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4A7B462A-77AE-4272-80A4-AE19F507973E}"/>
              </a:ext>
            </a:extLst>
          </p:cNvPr>
          <p:cNvSpPr/>
          <p:nvPr/>
        </p:nvSpPr>
        <p:spPr>
          <a:xfrm>
            <a:off x="3997324" y="5760302"/>
            <a:ext cx="2438400" cy="4317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Blank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F2EA6-5CE0-4260-987E-4E8F55F97CA3}"/>
              </a:ext>
            </a:extLst>
          </p:cNvPr>
          <p:cNvCxnSpPr>
            <a:stCxn id="35" idx="1"/>
            <a:endCxn id="28" idx="3"/>
          </p:cNvCxnSpPr>
          <p:nvPr/>
        </p:nvCxnSpPr>
        <p:spPr>
          <a:xfrm flipH="1" flipV="1">
            <a:off x="2971800" y="5448301"/>
            <a:ext cx="1027112" cy="6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4FC158-3439-4223-A00B-D7075D1BA8DF}"/>
              </a:ext>
            </a:extLst>
          </p:cNvPr>
          <p:cNvCxnSpPr>
            <a:stCxn id="39" idx="1"/>
            <a:endCxn id="28" idx="3"/>
          </p:cNvCxnSpPr>
          <p:nvPr/>
        </p:nvCxnSpPr>
        <p:spPr>
          <a:xfrm flipH="1" flipV="1">
            <a:off x="2971800" y="5448301"/>
            <a:ext cx="1025524" cy="52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304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EBF56D-2946-4A0C-BBD2-EB74262FFAB2}"/>
              </a:ext>
            </a:extLst>
          </p:cNvPr>
          <p:cNvSpPr txBox="1"/>
          <p:nvPr/>
        </p:nvSpPr>
        <p:spPr>
          <a:xfrm>
            <a:off x="149290" y="933559"/>
            <a:ext cx="117309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Models are the data foundation in analytics cloud, they are used to hold the data and also perform data transformation and wrangling. They are used for stories.</a:t>
            </a:r>
          </a:p>
          <a:p>
            <a:endParaRPr lang="en-US" sz="2800" dirty="0"/>
          </a:p>
          <a:p>
            <a:r>
              <a:rPr lang="en-US" sz="2800" dirty="0"/>
              <a:t>Types of models in SAC</a:t>
            </a:r>
          </a:p>
          <a:p>
            <a:r>
              <a:rPr lang="en-US" sz="2800" dirty="0"/>
              <a:t>Embedded V/S Public</a:t>
            </a:r>
          </a:p>
          <a:p>
            <a:r>
              <a:rPr lang="en-US" sz="2800" dirty="0"/>
              <a:t>Analytics (BI) V/S Planning</a:t>
            </a:r>
          </a:p>
          <a:p>
            <a:r>
              <a:rPr lang="en-US" sz="2800" dirty="0"/>
              <a:t>Acquired V/S LIVE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01221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4770</TotalTime>
  <Words>994</Words>
  <Application>Microsoft Office PowerPoint</Application>
  <PresentationFormat>Widescreen</PresentationFormat>
  <Paragraphs>253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What is BI and steps in BI</vt:lpstr>
      <vt:lpstr>Understand Data Types – Dimensions &amp; Measures</vt:lpstr>
      <vt:lpstr>Understand Data Types – Dimensions &amp; Measures</vt:lpstr>
      <vt:lpstr>What is Account Dimension &amp; Hierarchy?</vt:lpstr>
      <vt:lpstr>Prediction – Types of Data Types</vt:lpstr>
      <vt:lpstr>Use Case 1</vt:lpstr>
      <vt:lpstr>What is Model</vt:lpstr>
      <vt:lpstr>Model Types </vt:lpstr>
      <vt:lpstr>Types of filters</vt:lpstr>
      <vt:lpstr>Standard Practice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500</cp:revision>
  <dcterms:created xsi:type="dcterms:W3CDTF">2016-07-10T03:33:26Z</dcterms:created>
  <dcterms:modified xsi:type="dcterms:W3CDTF">2023-05-23T03:17:08Z</dcterms:modified>
</cp:coreProperties>
</file>