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77" r:id="rId5"/>
    <p:sldId id="478" r:id="rId6"/>
    <p:sldId id="414" r:id="rId7"/>
    <p:sldId id="424" r:id="rId8"/>
    <p:sldId id="476" r:id="rId9"/>
    <p:sldId id="425"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5/23/2023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5/23/2023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mui5/saccorptraining/blob/master/day%202/SAC%20Requirement%20-%20Mobility%20Company.pdf" TargetMode="External"/><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hyperlink" Target="https://github.com/samui5/saccorptraining/blob/master/day%202/Sales_Data_Target.xls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3</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Hands on- BI Scenario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 Waterfall chart</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Stack Column Chart with Heatmaps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Dynamic page filtering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Table Control and Styling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Measure based dimension </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Filtering data based on dimension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Blending</a:t>
            </a:r>
          </a:p>
          <a:p>
            <a:pPr>
              <a:defRPr/>
            </a:pPr>
            <a:r>
              <a:rPr lang="en-US" sz="1600" dirty="0">
                <a:solidFill>
                  <a:prstClr val="black"/>
                </a:solidFill>
                <a:latin typeface="Calibri" panose="020F0502020204030204"/>
              </a:rPr>
              <a:t>	- Concept of Trellis and Chart Scaling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 updates &amp; Advance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data model using google drive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hierarchies and Basic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Update Models using Draft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Concept of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Create Reference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Conditional Formatting</a:t>
            </a: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8C3F5-2217-4384-A6F8-43DC24EC21BC}"/>
              </a:ext>
            </a:extLst>
          </p:cNvPr>
          <p:cNvSpPr/>
          <p:nvPr/>
        </p:nvSpPr>
        <p:spPr>
          <a:xfrm>
            <a:off x="1828800" y="476250"/>
            <a:ext cx="8058150" cy="542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a:extLst>
              <a:ext uri="{FF2B5EF4-FFF2-40B4-BE49-F238E27FC236}">
                <a16:creationId xmlns:a16="http://schemas.microsoft.com/office/drawing/2014/main" id="{642047F2-F940-43B9-8731-060A8B0406BF}"/>
              </a:ext>
            </a:extLst>
          </p:cNvPr>
          <p:cNvSpPr/>
          <p:nvPr/>
        </p:nvSpPr>
        <p:spPr>
          <a:xfrm>
            <a:off x="2219325" y="1676400"/>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2C8AA8-84F9-4F1B-8017-65B6F1700218}"/>
              </a:ext>
            </a:extLst>
          </p:cNvPr>
          <p:cNvSpPr/>
          <p:nvPr/>
        </p:nvSpPr>
        <p:spPr>
          <a:xfrm>
            <a:off x="6053137" y="1676400"/>
            <a:ext cx="3009900" cy="3362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FBB04D-F354-49A0-A0F9-6CA0AAB00B07}"/>
              </a:ext>
            </a:extLst>
          </p:cNvPr>
          <p:cNvSpPr/>
          <p:nvPr/>
        </p:nvSpPr>
        <p:spPr>
          <a:xfrm>
            <a:off x="6053137" y="1676399"/>
            <a:ext cx="3009900" cy="33623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ACE83D-533F-4A1F-A610-5FC4F30DC878}"/>
              </a:ext>
            </a:extLst>
          </p:cNvPr>
          <p:cNvSpPr/>
          <p:nvPr/>
        </p:nvSpPr>
        <p:spPr>
          <a:xfrm>
            <a:off x="3186112" y="2009775"/>
            <a:ext cx="1285875"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filter</a:t>
            </a:r>
          </a:p>
        </p:txBody>
      </p:sp>
      <p:sp>
        <p:nvSpPr>
          <p:cNvPr id="7" name="Oval 6">
            <a:extLst>
              <a:ext uri="{FF2B5EF4-FFF2-40B4-BE49-F238E27FC236}">
                <a16:creationId xmlns:a16="http://schemas.microsoft.com/office/drawing/2014/main" id="{616F1303-00AE-40FA-B766-3CBD5ED82064}"/>
              </a:ext>
            </a:extLst>
          </p:cNvPr>
          <p:cNvSpPr/>
          <p:nvPr/>
        </p:nvSpPr>
        <p:spPr>
          <a:xfrm>
            <a:off x="2476500"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8495246-3D17-431E-9DCF-23D352D8C200}"/>
              </a:ext>
            </a:extLst>
          </p:cNvPr>
          <p:cNvSpPr/>
          <p:nvPr/>
        </p:nvSpPr>
        <p:spPr>
          <a:xfrm>
            <a:off x="3905249"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E207EA-076B-47E9-B7C3-A35FA4310939}"/>
              </a:ext>
            </a:extLst>
          </p:cNvPr>
          <p:cNvSpPr/>
          <p:nvPr/>
        </p:nvSpPr>
        <p:spPr>
          <a:xfrm>
            <a:off x="2533649"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86CEE96-227F-40E7-916B-2E80BA25B63C}"/>
              </a:ext>
            </a:extLst>
          </p:cNvPr>
          <p:cNvSpPr/>
          <p:nvPr/>
        </p:nvSpPr>
        <p:spPr>
          <a:xfrm>
            <a:off x="3914774" y="4102893"/>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67143F-9385-4102-899B-2161F17A7492}"/>
              </a:ext>
            </a:extLst>
          </p:cNvPr>
          <p:cNvSpPr/>
          <p:nvPr/>
        </p:nvSpPr>
        <p:spPr>
          <a:xfrm>
            <a:off x="65055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12FF4B2-13D0-48E7-8C96-FA7C46923733}"/>
              </a:ext>
            </a:extLst>
          </p:cNvPr>
          <p:cNvSpPr/>
          <p:nvPr/>
        </p:nvSpPr>
        <p:spPr>
          <a:xfrm>
            <a:off x="7953375" y="3429000"/>
            <a:ext cx="7905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3E44B10-3C74-4BBE-897A-B7596FE30DBB}"/>
              </a:ext>
            </a:extLst>
          </p:cNvPr>
          <p:cNvCxnSpPr>
            <a:stCxn id="6" idx="2"/>
          </p:cNvCxnSpPr>
          <p:nvPr/>
        </p:nvCxnSpPr>
        <p:spPr>
          <a:xfrm>
            <a:off x="3829050" y="3095625"/>
            <a:ext cx="342900" cy="35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2392392-E646-4111-8D28-EFE767A11911}"/>
              </a:ext>
            </a:extLst>
          </p:cNvPr>
          <p:cNvSpPr/>
          <p:nvPr/>
        </p:nvSpPr>
        <p:spPr>
          <a:xfrm>
            <a:off x="4619625" y="1212057"/>
            <a:ext cx="1895475" cy="3750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Story Filter</a:t>
            </a:r>
          </a:p>
        </p:txBody>
      </p:sp>
    </p:spTree>
    <p:extLst>
      <p:ext uri="{BB962C8B-B14F-4D97-AF65-F5344CB8AC3E}">
        <p14:creationId xmlns:p14="http://schemas.microsoft.com/office/powerpoint/2010/main" val="42776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92511-C87D-4501-AA28-268903810C73}"/>
              </a:ext>
            </a:extLst>
          </p:cNvPr>
          <p:cNvSpPr/>
          <p:nvPr/>
        </p:nvSpPr>
        <p:spPr>
          <a:xfrm>
            <a:off x="1476375" y="9429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a:p>
            <a:pPr algn="ctr"/>
            <a:r>
              <a:rPr lang="en-US" dirty="0"/>
              <a:t>Model 1</a:t>
            </a:r>
          </a:p>
          <a:p>
            <a:pPr algn="ctr"/>
            <a:endParaRPr lang="en-US" dirty="0"/>
          </a:p>
          <a:p>
            <a:pPr algn="ctr"/>
            <a:r>
              <a:rPr lang="en-US" dirty="0"/>
              <a:t>Actual Sales Data</a:t>
            </a:r>
          </a:p>
        </p:txBody>
      </p:sp>
      <p:sp>
        <p:nvSpPr>
          <p:cNvPr id="3" name="Rectangle 2">
            <a:extLst>
              <a:ext uri="{FF2B5EF4-FFF2-40B4-BE49-F238E27FC236}">
                <a16:creationId xmlns:a16="http://schemas.microsoft.com/office/drawing/2014/main" id="{56A72DA0-41C8-490D-80FB-0180E1CD9D86}"/>
              </a:ext>
            </a:extLst>
          </p:cNvPr>
          <p:cNvSpPr/>
          <p:nvPr/>
        </p:nvSpPr>
        <p:spPr>
          <a:xfrm>
            <a:off x="6591300" y="1895475"/>
            <a:ext cx="3057525"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a:p>
            <a:pPr algn="ctr"/>
            <a:r>
              <a:rPr lang="en-US" dirty="0"/>
              <a:t>Model 2</a:t>
            </a:r>
          </a:p>
          <a:p>
            <a:pPr algn="ctr"/>
            <a:endParaRPr lang="en-US" dirty="0"/>
          </a:p>
          <a:p>
            <a:pPr algn="ctr"/>
            <a:r>
              <a:rPr lang="en-US" dirty="0"/>
              <a:t>Target Sales Data</a:t>
            </a:r>
          </a:p>
        </p:txBody>
      </p:sp>
      <p:cxnSp>
        <p:nvCxnSpPr>
          <p:cNvPr id="5" name="Connector: Elbow 4">
            <a:extLst>
              <a:ext uri="{FF2B5EF4-FFF2-40B4-BE49-F238E27FC236}">
                <a16:creationId xmlns:a16="http://schemas.microsoft.com/office/drawing/2014/main" id="{C21F0BBA-2CE2-4366-B851-19B6E82163ED}"/>
              </a:ext>
            </a:extLst>
          </p:cNvPr>
          <p:cNvCxnSpPr>
            <a:cxnSpLocks/>
          </p:cNvCxnSpPr>
          <p:nvPr/>
        </p:nvCxnSpPr>
        <p:spPr>
          <a:xfrm>
            <a:off x="4572001" y="2114550"/>
            <a:ext cx="2057400" cy="9525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D17A8E-996A-42E4-AFEA-4A3D51B6DF2E}"/>
              </a:ext>
            </a:extLst>
          </p:cNvPr>
          <p:cNvSpPr txBox="1"/>
          <p:nvPr/>
        </p:nvSpPr>
        <p:spPr>
          <a:xfrm>
            <a:off x="4857751" y="1358681"/>
            <a:ext cx="1485900" cy="1200329"/>
          </a:xfrm>
          <a:prstGeom prst="rect">
            <a:avLst/>
          </a:prstGeom>
          <a:noFill/>
        </p:spPr>
        <p:txBody>
          <a:bodyPr wrap="square" rtlCol="0">
            <a:spAutoFit/>
          </a:bodyPr>
          <a:lstStyle/>
          <a:p>
            <a:r>
              <a:rPr lang="en-US" dirty="0"/>
              <a:t>Foreign Key</a:t>
            </a:r>
          </a:p>
          <a:p>
            <a:r>
              <a:rPr lang="en-US" dirty="0"/>
              <a:t>Joins</a:t>
            </a:r>
          </a:p>
          <a:p>
            <a:endParaRPr lang="en-US" dirty="0"/>
          </a:p>
          <a:p>
            <a:r>
              <a:rPr lang="en-US" b="1" dirty="0"/>
              <a:t>Blending</a:t>
            </a:r>
          </a:p>
        </p:txBody>
      </p:sp>
      <p:sp>
        <p:nvSpPr>
          <p:cNvPr id="7" name="TextBox 6">
            <a:extLst>
              <a:ext uri="{FF2B5EF4-FFF2-40B4-BE49-F238E27FC236}">
                <a16:creationId xmlns:a16="http://schemas.microsoft.com/office/drawing/2014/main" id="{E1FE8173-FA9C-471E-A4AC-86C7B4671238}"/>
              </a:ext>
            </a:extLst>
          </p:cNvPr>
          <p:cNvSpPr txBox="1"/>
          <p:nvPr/>
        </p:nvSpPr>
        <p:spPr>
          <a:xfrm>
            <a:off x="85724" y="3790951"/>
            <a:ext cx="6924676" cy="2308324"/>
          </a:xfrm>
          <a:prstGeom prst="rect">
            <a:avLst/>
          </a:prstGeom>
          <a:noFill/>
        </p:spPr>
        <p:txBody>
          <a:bodyPr wrap="square" rtlCol="0">
            <a:spAutoFit/>
          </a:bodyPr>
          <a:lstStyle/>
          <a:p>
            <a:r>
              <a:rPr lang="en-US" dirty="0"/>
              <a:t>Products		Planned(Target)		Achieved(Actual)</a:t>
            </a:r>
          </a:p>
          <a:p>
            <a:endParaRPr lang="en-US" dirty="0"/>
          </a:p>
          <a:p>
            <a:r>
              <a:rPr lang="en-US" dirty="0"/>
              <a:t>PR1		100			30	</a:t>
            </a:r>
          </a:p>
          <a:p>
            <a:r>
              <a:rPr lang="en-US" dirty="0"/>
              <a:t>PR2		600			950</a:t>
            </a:r>
          </a:p>
          <a:p>
            <a:r>
              <a:rPr lang="en-US" dirty="0"/>
              <a:t>…</a:t>
            </a:r>
          </a:p>
          <a:p>
            <a:r>
              <a:rPr lang="en-US" dirty="0"/>
              <a:t>…</a:t>
            </a:r>
          </a:p>
          <a:p>
            <a:endParaRPr lang="en-US" dirty="0"/>
          </a:p>
          <a:p>
            <a:r>
              <a:rPr lang="en-US" dirty="0"/>
              <a:t>	</a:t>
            </a:r>
          </a:p>
        </p:txBody>
      </p:sp>
      <p:sp>
        <p:nvSpPr>
          <p:cNvPr id="8" name="TextBox 7">
            <a:extLst>
              <a:ext uri="{FF2B5EF4-FFF2-40B4-BE49-F238E27FC236}">
                <a16:creationId xmlns:a16="http://schemas.microsoft.com/office/drawing/2014/main" id="{FF0C4C50-C428-491F-BEC5-BBA3AC4C572B}"/>
              </a:ext>
            </a:extLst>
          </p:cNvPr>
          <p:cNvSpPr txBox="1"/>
          <p:nvPr/>
        </p:nvSpPr>
        <p:spPr>
          <a:xfrm>
            <a:off x="1000126" y="5400079"/>
            <a:ext cx="10687050" cy="923330"/>
          </a:xfrm>
          <a:prstGeom prst="rect">
            <a:avLst/>
          </a:prstGeom>
          <a:noFill/>
        </p:spPr>
        <p:txBody>
          <a:bodyPr wrap="square" rtlCol="0">
            <a:spAutoFit/>
          </a:bodyPr>
          <a:lstStyle/>
          <a:p>
            <a:r>
              <a:rPr lang="en-US" dirty="0"/>
              <a:t>Imagine you company has business in 35 countries, you build a chart to show order value per customer segment for entire company. Now your company want you to build the same for each country. Will you create 35 charts by coping each chart for one country?</a:t>
            </a:r>
          </a:p>
        </p:txBody>
      </p:sp>
    </p:spTree>
    <p:extLst>
      <p:ext uri="{BB962C8B-B14F-4D97-AF65-F5344CB8AC3E}">
        <p14:creationId xmlns:p14="http://schemas.microsoft.com/office/powerpoint/2010/main" val="302773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Exercise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830997"/>
          </a:xfrm>
          <a:prstGeom prst="rect">
            <a:avLst/>
          </a:prstGeom>
          <a:noFill/>
        </p:spPr>
        <p:txBody>
          <a:bodyPr wrap="square" rtlCol="0">
            <a:spAutoFit/>
          </a:bodyPr>
          <a:lstStyle/>
          <a:p>
            <a:pPr defTabSz="1218987"/>
            <a:r>
              <a:rPr lang="en-US" sz="2400" dirty="0">
                <a:solidFill>
                  <a:prstClr val="black"/>
                </a:solidFill>
                <a:latin typeface="Calibri"/>
              </a:rPr>
              <a:t>BI Extension Scenario </a:t>
            </a:r>
            <a:r>
              <a:rPr lang="en-US" sz="2400" dirty="0">
                <a:solidFill>
                  <a:prstClr val="black"/>
                </a:solidFill>
                <a:latin typeface="Calibri"/>
                <a:hlinkClick r:id="rId3"/>
              </a:rPr>
              <a:t>here</a:t>
            </a:r>
            <a:endParaRPr lang="en-US" sz="2400" dirty="0">
              <a:solidFill>
                <a:prstClr val="black"/>
              </a:solidFill>
              <a:latin typeface="Calibri"/>
            </a:endParaRPr>
          </a:p>
          <a:p>
            <a:pPr defTabSz="1218987"/>
            <a:r>
              <a:rPr lang="en-US" sz="2400" dirty="0">
                <a:solidFill>
                  <a:prstClr val="black"/>
                </a:solidFill>
                <a:latin typeface="Calibri"/>
              </a:rPr>
              <a:t>Data for blending available </a:t>
            </a:r>
            <a:r>
              <a:rPr lang="en-US" sz="2400" dirty="0">
                <a:solidFill>
                  <a:prstClr val="black"/>
                </a:solidFill>
                <a:latin typeface="Calibri"/>
                <a:hlinkClick r:id="rId4"/>
              </a:rPr>
              <a:t>here</a:t>
            </a: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7EAE837E-C4EF-418A-9208-3E45FBF4EF3A}"/>
              </a:ext>
            </a:extLst>
          </p:cNvPr>
          <p:cNvSpPr/>
          <p:nvPr/>
        </p:nvSpPr>
        <p:spPr>
          <a:xfrm>
            <a:off x="1190625" y="2543175"/>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8" name="Rectangle 7">
            <a:extLst>
              <a:ext uri="{FF2B5EF4-FFF2-40B4-BE49-F238E27FC236}">
                <a16:creationId xmlns:a16="http://schemas.microsoft.com/office/drawing/2014/main" id="{5DFA6D9B-31BC-4AD3-B9D8-8D363243EF6B}"/>
              </a:ext>
            </a:extLst>
          </p:cNvPr>
          <p:cNvSpPr/>
          <p:nvPr/>
        </p:nvSpPr>
        <p:spPr>
          <a:xfrm>
            <a:off x="8267700" y="2578297"/>
            <a:ext cx="33147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Drive</a:t>
            </a:r>
          </a:p>
          <a:p>
            <a:pPr algn="ctr"/>
            <a:r>
              <a:rPr lang="en-US" dirty="0"/>
              <a:t>(data source)</a:t>
            </a:r>
          </a:p>
        </p:txBody>
      </p:sp>
      <p:sp>
        <p:nvSpPr>
          <p:cNvPr id="4" name="Scroll: Vertical 3">
            <a:extLst>
              <a:ext uri="{FF2B5EF4-FFF2-40B4-BE49-F238E27FC236}">
                <a16:creationId xmlns:a16="http://schemas.microsoft.com/office/drawing/2014/main" id="{FE78F7FD-219D-4EDD-BD39-186F553A6A05}"/>
              </a:ext>
            </a:extLst>
          </p:cNvPr>
          <p:cNvSpPr/>
          <p:nvPr/>
        </p:nvSpPr>
        <p:spPr>
          <a:xfrm>
            <a:off x="1190625" y="5657850"/>
            <a:ext cx="876300" cy="89237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B450C71-7D10-427D-9643-6FEB73BA6A90}"/>
              </a:ext>
            </a:extLst>
          </p:cNvPr>
          <p:cNvCxnSpPr>
            <a:stCxn id="4" idx="3"/>
            <a:endCxn id="3" idx="2"/>
          </p:cNvCxnSpPr>
          <p:nvPr/>
        </p:nvCxnSpPr>
        <p:spPr>
          <a:xfrm rot="10800000" flipH="1">
            <a:off x="1957387" y="4800601"/>
            <a:ext cx="890587" cy="1303437"/>
          </a:xfrm>
          <a:prstGeom prst="bentConnector4">
            <a:avLst>
              <a:gd name="adj1" fmla="val 100535"/>
              <a:gd name="adj2" fmla="val 6711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croll: Vertical 12">
            <a:extLst>
              <a:ext uri="{FF2B5EF4-FFF2-40B4-BE49-F238E27FC236}">
                <a16:creationId xmlns:a16="http://schemas.microsoft.com/office/drawing/2014/main" id="{7E1355C7-5573-426B-A5E0-5B814D5613AF}"/>
              </a:ext>
            </a:extLst>
          </p:cNvPr>
          <p:cNvSpPr/>
          <p:nvPr/>
        </p:nvSpPr>
        <p:spPr>
          <a:xfrm>
            <a:off x="9486900" y="4354412"/>
            <a:ext cx="876300" cy="892374"/>
          </a:xfrm>
          <a:prstGeom prst="vertic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A8CA642-112A-40B4-AB87-91C81972CD81}"/>
              </a:ext>
            </a:extLst>
          </p:cNvPr>
          <p:cNvCxnSpPr>
            <a:endCxn id="3" idx="3"/>
          </p:cNvCxnSpPr>
          <p:nvPr/>
        </p:nvCxnSpPr>
        <p:spPr>
          <a:xfrm flipH="1">
            <a:off x="4505325" y="3671887"/>
            <a:ext cx="3894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26BCB7-874D-4212-8868-E88C5F64E170}"/>
              </a:ext>
            </a:extLst>
          </p:cNvPr>
          <p:cNvSpPr txBox="1"/>
          <p:nvPr/>
        </p:nvSpPr>
        <p:spPr>
          <a:xfrm>
            <a:off x="2752725" y="5657850"/>
            <a:ext cx="2266950" cy="369332"/>
          </a:xfrm>
          <a:prstGeom prst="rect">
            <a:avLst/>
          </a:prstGeom>
          <a:noFill/>
        </p:spPr>
        <p:txBody>
          <a:bodyPr wrap="square" rtlCol="0">
            <a:spAutoFit/>
          </a:bodyPr>
          <a:lstStyle/>
          <a:p>
            <a:r>
              <a:rPr lang="en-US" b="1" dirty="0"/>
              <a:t>earlier</a:t>
            </a:r>
          </a:p>
        </p:txBody>
      </p:sp>
      <p:sp>
        <p:nvSpPr>
          <p:cNvPr id="17" name="TextBox 16">
            <a:extLst>
              <a:ext uri="{FF2B5EF4-FFF2-40B4-BE49-F238E27FC236}">
                <a16:creationId xmlns:a16="http://schemas.microsoft.com/office/drawing/2014/main" id="{94AB82AF-E1DB-47F0-B79A-5AE035E5CFCB}"/>
              </a:ext>
            </a:extLst>
          </p:cNvPr>
          <p:cNvSpPr txBox="1"/>
          <p:nvPr/>
        </p:nvSpPr>
        <p:spPr>
          <a:xfrm>
            <a:off x="5857874" y="3202724"/>
            <a:ext cx="2266950" cy="369332"/>
          </a:xfrm>
          <a:prstGeom prst="rect">
            <a:avLst/>
          </a:prstGeom>
          <a:noFill/>
        </p:spPr>
        <p:txBody>
          <a:bodyPr wrap="square" rtlCol="0">
            <a:spAutoFit/>
          </a:bodyPr>
          <a:lstStyle/>
          <a:p>
            <a:r>
              <a:rPr lang="en-US" b="1" dirty="0"/>
              <a:t>Current approach</a:t>
            </a:r>
          </a:p>
        </p:txBody>
      </p:sp>
    </p:spTree>
    <p:extLst>
      <p:ext uri="{BB962C8B-B14F-4D97-AF65-F5344CB8AC3E}">
        <p14:creationId xmlns:p14="http://schemas.microsoft.com/office/powerpoint/2010/main" val="1842587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Hierarchies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0849BF03-6D6C-4336-8327-E2B7A4B55FC8}"/>
              </a:ext>
            </a:extLst>
          </p:cNvPr>
          <p:cNvSpPr txBox="1"/>
          <p:nvPr/>
        </p:nvSpPr>
        <p:spPr>
          <a:xfrm>
            <a:off x="76201" y="990600"/>
            <a:ext cx="11883395" cy="2308324"/>
          </a:xfrm>
          <a:prstGeom prst="rect">
            <a:avLst/>
          </a:prstGeom>
          <a:noFill/>
        </p:spPr>
        <p:txBody>
          <a:bodyPr wrap="square" rtlCol="0">
            <a:spAutoFit/>
          </a:bodyPr>
          <a:lstStyle/>
          <a:p>
            <a:pPr defTabSz="1218987"/>
            <a:r>
              <a:rPr lang="en-US" sz="2400" dirty="0">
                <a:solidFill>
                  <a:prstClr val="black"/>
                </a:solidFill>
                <a:latin typeface="Calibri"/>
              </a:rPr>
              <a:t>Hierarchies are tree data structure, used to represent the data dependency in a tree form, SAP analytics cloud offers 2 types of hierarchies</a:t>
            </a:r>
          </a:p>
          <a:p>
            <a:pPr marL="342900" indent="-342900" defTabSz="1218987">
              <a:buFont typeface="Arial" panose="020B0604020202020204" pitchFamily="34" charset="0"/>
              <a:buChar char="•"/>
            </a:pPr>
            <a:r>
              <a:rPr lang="en-US" sz="2400" dirty="0">
                <a:solidFill>
                  <a:prstClr val="black"/>
                </a:solidFill>
                <a:latin typeface="Calibri"/>
              </a:rPr>
              <a:t>Level-based Hierarchy- when we have more than 2 columns, we create this type of hierarchy. </a:t>
            </a:r>
            <a:r>
              <a:rPr lang="en-US" sz="2400" u="sng" dirty="0">
                <a:solidFill>
                  <a:prstClr val="black"/>
                </a:solidFill>
                <a:latin typeface="Calibri"/>
              </a:rPr>
              <a:t>The columns which are </a:t>
            </a:r>
            <a:r>
              <a:rPr lang="en-US" sz="2400" b="1" u="sng" dirty="0">
                <a:solidFill>
                  <a:prstClr val="black"/>
                </a:solidFill>
                <a:latin typeface="Calibri"/>
              </a:rPr>
              <a:t>child </a:t>
            </a:r>
            <a:r>
              <a:rPr lang="en-US" sz="2400" u="sng" dirty="0">
                <a:solidFill>
                  <a:prstClr val="black"/>
                </a:solidFill>
                <a:latin typeface="Calibri"/>
              </a:rPr>
              <a:t>nodes will be converted as a </a:t>
            </a:r>
            <a:r>
              <a:rPr lang="en-US" sz="2400" b="1" u="sng" dirty="0">
                <a:solidFill>
                  <a:prstClr val="black"/>
                </a:solidFill>
                <a:latin typeface="Calibri"/>
              </a:rPr>
              <a:t>property of parent node.</a:t>
            </a:r>
            <a:endParaRPr lang="en-US" sz="2400" u="sng" dirty="0">
              <a:solidFill>
                <a:prstClr val="black"/>
              </a:solidFill>
              <a:latin typeface="Calibri"/>
            </a:endParaRPr>
          </a:p>
          <a:p>
            <a:pPr marL="342900" indent="-342900" defTabSz="1218987">
              <a:buFont typeface="Arial" panose="020B0604020202020204" pitchFamily="34" charset="0"/>
              <a:buChar char="•"/>
            </a:pPr>
            <a:r>
              <a:rPr lang="en-US" sz="2400" dirty="0">
                <a:solidFill>
                  <a:prstClr val="black"/>
                </a:solidFill>
                <a:latin typeface="Calibri"/>
              </a:rPr>
              <a:t>Parent Child Hierarchy – when we have precisely 2 columns.</a:t>
            </a:r>
          </a:p>
        </p:txBody>
      </p:sp>
    </p:spTree>
    <p:extLst>
      <p:ext uri="{BB962C8B-B14F-4D97-AF65-F5344CB8AC3E}">
        <p14:creationId xmlns:p14="http://schemas.microsoft.com/office/powerpoint/2010/main" val="9625230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Hands-on BI Hierarchy and Model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400" y="1066801"/>
            <a:ext cx="11430000" cy="461665"/>
          </a:xfrm>
          <a:prstGeom prst="rect">
            <a:avLst/>
          </a:prstGeom>
          <a:noFill/>
        </p:spPr>
        <p:txBody>
          <a:bodyPr wrap="square" rtlCol="0">
            <a:spAutoFit/>
          </a:bodyPr>
          <a:lstStyle/>
          <a:p>
            <a:pPr defTabSz="1218987"/>
            <a:r>
              <a:rPr lang="en-US" sz="2400" dirty="0">
                <a:solidFill>
                  <a:prstClr val="black"/>
                </a:solidFill>
                <a:latin typeface="Calibri"/>
              </a:rPr>
              <a:t>BI Hierarchy and model 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3154358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Updating data in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202B2D0-B24F-4F31-B138-D79CFD59C913}"/>
              </a:ext>
            </a:extLst>
          </p:cNvPr>
          <p:cNvSpPr txBox="1"/>
          <p:nvPr/>
        </p:nvSpPr>
        <p:spPr>
          <a:xfrm>
            <a:off x="228601" y="1066800"/>
            <a:ext cx="11730995" cy="3785652"/>
          </a:xfrm>
          <a:prstGeom prst="rect">
            <a:avLst/>
          </a:prstGeom>
          <a:noFill/>
        </p:spPr>
        <p:txBody>
          <a:bodyPr wrap="square" rtlCol="0">
            <a:spAutoFit/>
          </a:bodyPr>
          <a:lstStyle/>
          <a:p>
            <a:pPr defTabSz="1218987"/>
            <a:r>
              <a:rPr lang="en-US" sz="2400" dirty="0">
                <a:solidFill>
                  <a:prstClr val="black"/>
                </a:solidFill>
                <a:latin typeface="Calibri"/>
              </a:rPr>
              <a:t>When we use acquired data model, there is a need to reload(refresh) data on timely manner. Remember any new data which is manually added will be added as draft if not scheduled.</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Using Schedule</a:t>
            </a:r>
          </a:p>
          <a:p>
            <a:pPr marL="457200" indent="-457200" defTabSz="1218987">
              <a:buFontTx/>
              <a:buAutoNum type="arabicPeriod"/>
            </a:pPr>
            <a:r>
              <a:rPr lang="en-US" sz="2400" dirty="0">
                <a:solidFill>
                  <a:prstClr val="black"/>
                </a:solidFill>
                <a:latin typeface="Calibri"/>
              </a:rPr>
              <a:t>Direct Refresh</a:t>
            </a:r>
          </a:p>
          <a:p>
            <a:pPr marL="457200" indent="-457200" defTabSz="1218987">
              <a:buFontTx/>
              <a:buAutoNum type="arabicPeriod"/>
            </a:pPr>
            <a:r>
              <a:rPr lang="en-US" sz="2400" dirty="0">
                <a:solidFill>
                  <a:prstClr val="black"/>
                </a:solidFill>
                <a:latin typeface="Calibri"/>
              </a:rPr>
              <a:t>Draft Data Source</a:t>
            </a:r>
          </a:p>
          <a:p>
            <a:pPr marL="457200" indent="-457200" defTabSz="1218987">
              <a:buFontTx/>
              <a:buAutoNum type="arabicPeriod"/>
            </a:pPr>
            <a:endParaRPr lang="en-US" sz="2400" dirty="0">
              <a:solidFill>
                <a:prstClr val="black"/>
              </a:solidFill>
              <a:latin typeface="Calibri"/>
            </a:endParaRPr>
          </a:p>
          <a:p>
            <a:pPr defTabSz="1218987"/>
            <a:r>
              <a:rPr lang="en-US" sz="2400" dirty="0">
                <a:solidFill>
                  <a:prstClr val="black"/>
                </a:solidFill>
                <a:latin typeface="Calibri"/>
              </a:rPr>
              <a:t>SAC also allows Export jobs, which means we can also bring data out of SAC which is already in a model. It will help in scenarios like when source data is by mistake removed or we want data to move back after transformation by sac to another place.</a:t>
            </a:r>
          </a:p>
        </p:txBody>
      </p:sp>
      <p:sp>
        <p:nvSpPr>
          <p:cNvPr id="7" name="TextBox 6">
            <a:extLst>
              <a:ext uri="{FF2B5EF4-FFF2-40B4-BE49-F238E27FC236}">
                <a16:creationId xmlns:a16="http://schemas.microsoft.com/office/drawing/2014/main" id="{F3603DA6-7EFA-435C-9424-1D849E01237E}"/>
              </a:ext>
            </a:extLst>
          </p:cNvPr>
          <p:cNvSpPr txBox="1"/>
          <p:nvPr/>
        </p:nvSpPr>
        <p:spPr>
          <a:xfrm>
            <a:off x="228601" y="5008840"/>
            <a:ext cx="11430000" cy="461665"/>
          </a:xfrm>
          <a:prstGeom prst="rect">
            <a:avLst/>
          </a:prstGeom>
          <a:noFill/>
        </p:spPr>
        <p:txBody>
          <a:bodyPr wrap="square" rtlCol="0">
            <a:spAutoFit/>
          </a:bodyPr>
          <a:lstStyle/>
          <a:p>
            <a:pPr defTabSz="1218987"/>
            <a:r>
              <a:rPr lang="en-US" sz="2400" dirty="0">
                <a:solidFill>
                  <a:prstClr val="black"/>
                </a:solidFill>
                <a:latin typeface="Calibri"/>
              </a:rPr>
              <a:t>Update data available </a:t>
            </a:r>
            <a:r>
              <a:rPr lang="en-US" sz="2400" dirty="0">
                <a:solidFill>
                  <a:prstClr val="black"/>
                </a:solidFill>
                <a:latin typeface="Calibri"/>
                <a:hlinkClick r:id="rId3"/>
              </a:rPr>
              <a:t>here</a:t>
            </a:r>
            <a:endParaRPr lang="en-US" sz="2400" dirty="0">
              <a:solidFill>
                <a:prstClr val="black"/>
              </a:solidFill>
              <a:latin typeface="Calibri"/>
            </a:endParaRPr>
          </a:p>
        </p:txBody>
      </p:sp>
    </p:spTree>
    <p:extLst>
      <p:ext uri="{BB962C8B-B14F-4D97-AF65-F5344CB8AC3E}">
        <p14:creationId xmlns:p14="http://schemas.microsoft.com/office/powerpoint/2010/main" val="5720302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5324</TotalTime>
  <Words>459</Words>
  <Application>Microsoft Office PowerPoint</Application>
  <PresentationFormat>Widescreen</PresentationFormat>
  <Paragraphs>94</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Hands-on BI Exercise Scenario</vt:lpstr>
      <vt:lpstr>Hierarchies</vt:lpstr>
      <vt:lpstr>Hands-on BI Hierarchy and Model Scenario</vt:lpstr>
      <vt:lpstr>Updating data in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517</cp:revision>
  <dcterms:created xsi:type="dcterms:W3CDTF">2016-07-10T03:33:26Z</dcterms:created>
  <dcterms:modified xsi:type="dcterms:W3CDTF">2023-05-23T03:17:31Z</dcterms:modified>
</cp:coreProperties>
</file>