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0"/>
  </p:notesMasterIdLst>
  <p:sldIdLst>
    <p:sldId id="256" r:id="rId3"/>
    <p:sldId id="463" r:id="rId4"/>
    <p:sldId id="323" r:id="rId5"/>
    <p:sldId id="324" r:id="rId6"/>
    <p:sldId id="477" r:id="rId7"/>
    <p:sldId id="478" r:id="rId8"/>
    <p:sldId id="504" r:id="rId9"/>
    <p:sldId id="479" r:id="rId10"/>
    <p:sldId id="480" r:id="rId11"/>
    <p:sldId id="426" r:id="rId12"/>
    <p:sldId id="505" r:id="rId13"/>
    <p:sldId id="506" r:id="rId14"/>
    <p:sldId id="507" r:id="rId15"/>
    <p:sldId id="482" r:id="rId16"/>
    <p:sldId id="462" r:id="rId17"/>
    <p:sldId id="399" r:id="rId18"/>
    <p:sldId id="4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6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5/31/2023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5/31/2023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5/31/2023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afe93e3cf1414a7b8419baad11cc066e.html#loioafe93e3cf1414a7b8419baad11cc066e__data_resultlookup" TargetMode="Externa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7</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Actions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5262979"/>
          </a:xfrm>
          <a:prstGeom prst="rect">
            <a:avLst/>
          </a:prstGeom>
          <a:noFill/>
        </p:spPr>
        <p:txBody>
          <a:bodyPr wrap="square" rtlCol="0">
            <a:spAutoFit/>
          </a:bodyPr>
          <a:lstStyle/>
          <a:p>
            <a:r>
              <a:rPr lang="en-US" sz="2800" dirty="0"/>
              <a:t>Used for automating work in SAC planning. They helps end users/planning experts to perform complex tasks with the click of a button. </a:t>
            </a:r>
          </a:p>
          <a:p>
            <a:r>
              <a:rPr lang="en-US" sz="2800" dirty="0"/>
              <a:t>e.g. if we would like to distribute, allocate, copy, calculate data in planning model, the user needs to do that manually by changing values in report, or needs to have deep understanding of SAC.</a:t>
            </a:r>
          </a:p>
          <a:p>
            <a:r>
              <a:rPr lang="en-US" sz="2800" dirty="0"/>
              <a:t>You as SAC planning consultant can automate this work with data actions. End user, will just click on a button and the work will be done.</a:t>
            </a:r>
          </a:p>
          <a:p>
            <a:endParaRPr lang="en-US" sz="2800" dirty="0"/>
          </a:p>
          <a:p>
            <a:r>
              <a:rPr lang="en-US" sz="2800" dirty="0">
                <a:hlinkClick r:id="rId3"/>
              </a:rPr>
              <a:t>https://help.sap.com/viewer/00f68c2e08b941f081002fd3691d86a7/release/en-US/afe93e3cf1414a7b8419baad11cc066e.html#loioafe93e3cf1414a7b8419baad11cc066e__data_resultlookup</a:t>
            </a:r>
            <a:endParaRPr lang="en-US" sz="2800" dirty="0"/>
          </a:p>
          <a:p>
            <a:endParaRPr lang="en-US" sz="2800" dirty="0"/>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364580" y="1585826"/>
            <a:ext cx="7630810" cy="4042813"/>
          </a:xfrm>
          <a:prstGeom prst="rect">
            <a:avLst/>
          </a:prstGeom>
        </p:spPr>
      </p:pic>
    </p:spTree>
    <p:extLst>
      <p:ext uri="{BB962C8B-B14F-4D97-AF65-F5344CB8AC3E}">
        <p14:creationId xmlns:p14="http://schemas.microsoft.com/office/powerpoint/2010/main" val="186201657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271963600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the challenges for CEO of a co?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847DEAF-8A4B-4421-83CD-0ED0A6B413D8}"/>
              </a:ext>
            </a:extLst>
          </p:cNvPr>
          <p:cNvSpPr txBox="1"/>
          <p:nvPr/>
        </p:nvSpPr>
        <p:spPr>
          <a:xfrm>
            <a:off x="152400" y="1066800"/>
            <a:ext cx="10591800" cy="2677656"/>
          </a:xfrm>
          <a:prstGeom prst="rect">
            <a:avLst/>
          </a:prstGeom>
          <a:noFill/>
        </p:spPr>
        <p:txBody>
          <a:bodyPr wrap="square" rtlCol="0">
            <a:spAutoFit/>
          </a:bodyPr>
          <a:lstStyle/>
          <a:p>
            <a:pPr marL="342900" indent="-342900" defTabSz="1218987">
              <a:buFont typeface="Arial" panose="020B0604020202020204" pitchFamily="34" charset="0"/>
              <a:buChar char="•"/>
            </a:pPr>
            <a:r>
              <a:rPr lang="en-US" sz="2400" dirty="0">
                <a:solidFill>
                  <a:prstClr val="black"/>
                </a:solidFill>
                <a:latin typeface="Calibri"/>
              </a:rPr>
              <a:t>Insight with a simple click</a:t>
            </a:r>
          </a:p>
          <a:p>
            <a:pPr marL="342900" indent="-342900" defTabSz="1218987">
              <a:buFont typeface="Arial" panose="020B0604020202020204" pitchFamily="34" charset="0"/>
              <a:buChar char="•"/>
            </a:pPr>
            <a:r>
              <a:rPr lang="en-US" sz="2400" dirty="0">
                <a:solidFill>
                  <a:prstClr val="black"/>
                </a:solidFill>
                <a:latin typeface="Calibri"/>
              </a:rPr>
              <a:t>Taking decisions</a:t>
            </a:r>
          </a:p>
          <a:p>
            <a:pPr marL="342900" indent="-342900" defTabSz="1218987">
              <a:buFont typeface="Arial" panose="020B0604020202020204" pitchFamily="34" charset="0"/>
              <a:buChar char="•"/>
            </a:pPr>
            <a:r>
              <a:rPr lang="en-US" sz="2400" dirty="0">
                <a:solidFill>
                  <a:prstClr val="black"/>
                </a:solidFill>
                <a:latin typeface="Calibri"/>
              </a:rPr>
              <a:t>Planning for future</a:t>
            </a:r>
          </a:p>
          <a:p>
            <a:pPr marL="342900" indent="-342900" defTabSz="1218987">
              <a:buFont typeface="Arial" panose="020B0604020202020204" pitchFamily="34" charset="0"/>
              <a:buChar char="•"/>
            </a:pPr>
            <a:r>
              <a:rPr lang="en-US" sz="2400" dirty="0">
                <a:solidFill>
                  <a:prstClr val="black"/>
                </a:solidFill>
                <a:latin typeface="Calibri"/>
              </a:rPr>
              <a:t>Real-time information</a:t>
            </a:r>
          </a:p>
          <a:p>
            <a:pPr marL="342900" indent="-342900" defTabSz="1218987">
              <a:buFont typeface="Arial" panose="020B0604020202020204" pitchFamily="34" charset="0"/>
              <a:buChar char="•"/>
            </a:pPr>
            <a:r>
              <a:rPr lang="en-US" sz="2400" dirty="0">
                <a:solidFill>
                  <a:prstClr val="black"/>
                </a:solidFill>
                <a:latin typeface="Calibri"/>
              </a:rPr>
              <a:t>Resource management</a:t>
            </a:r>
          </a:p>
          <a:p>
            <a:pPr marL="342900" indent="-342900" defTabSz="1218987">
              <a:buFont typeface="Arial" panose="020B0604020202020204" pitchFamily="34" charset="0"/>
              <a:buChar char="•"/>
            </a:pPr>
            <a:r>
              <a:rPr lang="en-US" sz="2400" dirty="0">
                <a:solidFill>
                  <a:prstClr val="black"/>
                </a:solidFill>
                <a:latin typeface="Calibri"/>
              </a:rPr>
              <a:t>Different perspective at same time</a:t>
            </a:r>
          </a:p>
          <a:p>
            <a:pPr marL="342900" indent="-342900" defTabSz="1218987">
              <a:buFont typeface="Arial" panose="020B0604020202020204" pitchFamily="34" charset="0"/>
              <a:buChar char="•"/>
            </a:pP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99A06142-CBDC-4EBC-8E0F-48A3D3D89F65}"/>
              </a:ext>
            </a:extLst>
          </p:cNvPr>
          <p:cNvSpPr/>
          <p:nvPr/>
        </p:nvSpPr>
        <p:spPr>
          <a:xfrm>
            <a:off x="5943600" y="1721897"/>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Transparency</a:t>
            </a:r>
          </a:p>
        </p:txBody>
      </p:sp>
      <p:sp>
        <p:nvSpPr>
          <p:cNvPr id="4" name="Rectangle 3">
            <a:extLst>
              <a:ext uri="{FF2B5EF4-FFF2-40B4-BE49-F238E27FC236}">
                <a16:creationId xmlns:a16="http://schemas.microsoft.com/office/drawing/2014/main" id="{C3222E68-3C14-4AB8-80B7-C813982D63BC}"/>
              </a:ext>
            </a:extLst>
          </p:cNvPr>
          <p:cNvSpPr/>
          <p:nvPr/>
        </p:nvSpPr>
        <p:spPr>
          <a:xfrm>
            <a:off x="838200" y="35814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Fin</a:t>
            </a:r>
          </a:p>
          <a:p>
            <a:pPr algn="ctr" defTabSz="1218987"/>
            <a:r>
              <a:rPr lang="en-US" sz="2400" dirty="0">
                <a:solidFill>
                  <a:prstClr val="white"/>
                </a:solidFill>
                <a:latin typeface="Calibri"/>
              </a:rPr>
              <a:t>S/4HANA</a:t>
            </a:r>
          </a:p>
        </p:txBody>
      </p:sp>
      <p:sp>
        <p:nvSpPr>
          <p:cNvPr id="5" name="Rectangle 4">
            <a:extLst>
              <a:ext uri="{FF2B5EF4-FFF2-40B4-BE49-F238E27FC236}">
                <a16:creationId xmlns:a16="http://schemas.microsoft.com/office/drawing/2014/main" id="{51F2106C-664E-4B80-A2A8-0E4FBD23A4F8}"/>
              </a:ext>
            </a:extLst>
          </p:cNvPr>
          <p:cNvSpPr/>
          <p:nvPr/>
        </p:nvSpPr>
        <p:spPr>
          <a:xfrm>
            <a:off x="8382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Sales</a:t>
            </a:r>
          </a:p>
          <a:p>
            <a:pPr algn="ctr" defTabSz="1218987"/>
            <a:r>
              <a:rPr lang="en-US" sz="2400" dirty="0">
                <a:solidFill>
                  <a:prstClr val="white"/>
                </a:solidFill>
                <a:latin typeface="Calibri"/>
              </a:rPr>
              <a:t>Hybris Sales Cloud</a:t>
            </a:r>
          </a:p>
        </p:txBody>
      </p:sp>
      <p:sp>
        <p:nvSpPr>
          <p:cNvPr id="6" name="Rectangle 5">
            <a:extLst>
              <a:ext uri="{FF2B5EF4-FFF2-40B4-BE49-F238E27FC236}">
                <a16:creationId xmlns:a16="http://schemas.microsoft.com/office/drawing/2014/main" id="{C84C1087-A0F9-4CE8-933B-C32B28845F2E}"/>
              </a:ext>
            </a:extLst>
          </p:cNvPr>
          <p:cNvSpPr/>
          <p:nvPr/>
        </p:nvSpPr>
        <p:spPr>
          <a:xfrm>
            <a:off x="4724400"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Procure</a:t>
            </a:r>
          </a:p>
          <a:p>
            <a:pPr algn="ctr" defTabSz="1218987"/>
            <a:r>
              <a:rPr lang="en-US" sz="2400" dirty="0">
                <a:solidFill>
                  <a:prstClr val="white"/>
                </a:solidFill>
                <a:latin typeface="Calibri"/>
              </a:rPr>
              <a:t>Ariba</a:t>
            </a:r>
          </a:p>
        </p:txBody>
      </p:sp>
      <p:sp>
        <p:nvSpPr>
          <p:cNvPr id="7" name="Rectangle 6">
            <a:extLst>
              <a:ext uri="{FF2B5EF4-FFF2-40B4-BE49-F238E27FC236}">
                <a16:creationId xmlns:a16="http://schemas.microsoft.com/office/drawing/2014/main" id="{3A114F0B-AE1A-4DE6-8036-F3D84653C361}"/>
              </a:ext>
            </a:extLst>
          </p:cNvPr>
          <p:cNvSpPr/>
          <p:nvPr/>
        </p:nvSpPr>
        <p:spPr>
          <a:xfrm>
            <a:off x="47244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Marketing</a:t>
            </a:r>
          </a:p>
          <a:p>
            <a:pPr algn="ctr" defTabSz="1218987"/>
            <a:r>
              <a:rPr lang="en-US" sz="2400" dirty="0">
                <a:solidFill>
                  <a:prstClr val="white"/>
                </a:solidFill>
                <a:latin typeface="Calibri"/>
              </a:rPr>
              <a:t>Sales Force</a:t>
            </a:r>
          </a:p>
        </p:txBody>
      </p:sp>
      <p:sp>
        <p:nvSpPr>
          <p:cNvPr id="8" name="Rectangle 7">
            <a:extLst>
              <a:ext uri="{FF2B5EF4-FFF2-40B4-BE49-F238E27FC236}">
                <a16:creationId xmlns:a16="http://schemas.microsoft.com/office/drawing/2014/main" id="{3720F555-DC7A-4F37-AEC9-2A33D8BD1023}"/>
              </a:ext>
            </a:extLst>
          </p:cNvPr>
          <p:cNvSpPr/>
          <p:nvPr/>
        </p:nvSpPr>
        <p:spPr>
          <a:xfrm>
            <a:off x="8404479"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HR</a:t>
            </a:r>
          </a:p>
          <a:p>
            <a:pPr algn="ctr" defTabSz="1218987"/>
            <a:r>
              <a:rPr lang="en-US" sz="2400" dirty="0">
                <a:solidFill>
                  <a:prstClr val="white"/>
                </a:solidFill>
                <a:latin typeface="Calibri"/>
              </a:rPr>
              <a:t>SuccessFactors</a:t>
            </a:r>
          </a:p>
        </p:txBody>
      </p:sp>
      <p:sp>
        <p:nvSpPr>
          <p:cNvPr id="10" name="Rectangle 9">
            <a:extLst>
              <a:ext uri="{FF2B5EF4-FFF2-40B4-BE49-F238E27FC236}">
                <a16:creationId xmlns:a16="http://schemas.microsoft.com/office/drawing/2014/main" id="{32AACD0B-0128-4B55-A979-CD8FF65743C8}"/>
              </a:ext>
            </a:extLst>
          </p:cNvPr>
          <p:cNvSpPr/>
          <p:nvPr/>
        </p:nvSpPr>
        <p:spPr>
          <a:xfrm>
            <a:off x="8400256"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Travel</a:t>
            </a:r>
          </a:p>
          <a:p>
            <a:pPr algn="ctr" defTabSz="1218987"/>
            <a:r>
              <a:rPr lang="en-US" sz="2400" dirty="0">
                <a:solidFill>
                  <a:prstClr val="white"/>
                </a:solidFill>
                <a:latin typeface="Calibri"/>
              </a:rPr>
              <a:t>Concur</a:t>
            </a:r>
          </a:p>
        </p:txBody>
      </p:sp>
      <p:cxnSp>
        <p:nvCxnSpPr>
          <p:cNvPr id="16" name="Straight Connector 15">
            <a:extLst>
              <a:ext uri="{FF2B5EF4-FFF2-40B4-BE49-F238E27FC236}">
                <a16:creationId xmlns:a16="http://schemas.microsoft.com/office/drawing/2014/main" id="{25866A6C-2BB0-4999-AC35-5AC5FD33C5D4}"/>
              </a:ext>
            </a:extLst>
          </p:cNvPr>
          <p:cNvCxnSpPr>
            <a:stCxn id="4" idx="3"/>
            <a:endCxn id="6" idx="1"/>
          </p:cNvCxnSpPr>
          <p:nvPr/>
        </p:nvCxnSpPr>
        <p:spPr>
          <a:xfrm flipV="1">
            <a:off x="3581400" y="3989572"/>
            <a:ext cx="1143000" cy="1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E1801-1AD0-4009-963F-C8CEE98D905B}"/>
              </a:ext>
            </a:extLst>
          </p:cNvPr>
          <p:cNvCxnSpPr>
            <a:stCxn id="4" idx="2"/>
            <a:endCxn id="5" idx="0"/>
          </p:cNvCxnSpPr>
          <p:nvPr/>
        </p:nvCxnSpPr>
        <p:spPr>
          <a:xfrm>
            <a:off x="2209800" y="4419601"/>
            <a:ext cx="0" cy="49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1EB6B-D5BB-41DB-9CFD-846A9D8AE33C}"/>
              </a:ext>
            </a:extLst>
          </p:cNvPr>
          <p:cNvCxnSpPr>
            <a:stCxn id="5" idx="3"/>
            <a:endCxn id="7" idx="1"/>
          </p:cNvCxnSpPr>
          <p:nvPr/>
        </p:nvCxnSpPr>
        <p:spPr>
          <a:xfrm>
            <a:off x="3581400" y="5336931"/>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F86968-0EEB-47E7-8091-59F0A190FE2A}"/>
              </a:ext>
            </a:extLst>
          </p:cNvPr>
          <p:cNvCxnSpPr>
            <a:stCxn id="6" idx="3"/>
            <a:endCxn id="8" idx="1"/>
          </p:cNvCxnSpPr>
          <p:nvPr/>
        </p:nvCxnSpPr>
        <p:spPr>
          <a:xfrm>
            <a:off x="7467601" y="3989572"/>
            <a:ext cx="936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1FA805-333B-4381-90E5-F320239D5FAE}"/>
              </a:ext>
            </a:extLst>
          </p:cNvPr>
          <p:cNvCxnSpPr>
            <a:stCxn id="7" idx="3"/>
            <a:endCxn id="10" idx="1"/>
          </p:cNvCxnSpPr>
          <p:nvPr/>
        </p:nvCxnSpPr>
        <p:spPr>
          <a:xfrm>
            <a:off x="7467600" y="5336931"/>
            <a:ext cx="932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87495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80841119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7</a:t>
            </a:r>
          </a:p>
        </p:txBody>
      </p:sp>
    </p:spTree>
    <p:extLst>
      <p:ext uri="{BB962C8B-B14F-4D97-AF65-F5344CB8AC3E}">
        <p14:creationId xmlns:p14="http://schemas.microsoft.com/office/powerpoint/2010/main" val="3867772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7</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Allocation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VDT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Type of VDT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Create from Blank Model</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Desig</a:t>
            </a:r>
            <a:r>
              <a:rPr lang="en-US" sz="1600" dirty="0">
                <a:solidFill>
                  <a:prstClr val="black"/>
                </a:solidFill>
                <a:latin typeface="Calibri" panose="020F0502020204030204"/>
              </a:rPr>
              <a:t>n VDT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New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Data Actions and Collaboration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Introduction to Data Actions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Type</a:t>
            </a:r>
            <a:r>
              <a:rPr lang="en-US" sz="1600" dirty="0">
                <a:solidFill>
                  <a:prstClr val="black"/>
                </a:solidFill>
                <a:latin typeface="Calibri" panose="020F0502020204030204"/>
              </a:rPr>
              <a:t>s of data actions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Copy Data 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Scripted Data action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Collaboration</a:t>
            </a: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646331"/>
          </a:xfrm>
          <a:prstGeom prst="rect">
            <a:avLst/>
          </a:prstGeom>
          <a:noFill/>
        </p:spPr>
        <p:txBody>
          <a:bodyPr wrap="square" rtlCol="0">
            <a:spAutoFit/>
          </a:bodyPr>
          <a:lstStyle/>
          <a:p>
            <a:r>
              <a:rPr lang="en-US" dirty="0"/>
              <a:t>An allocation is a distribution but based on a condition. We perform allocation by spreading/distributing data across account dimensions in proportion to a condition is met.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131845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Objects of an 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CD61165-8249-C206-1E13-9C3A836D818D}"/>
              </a:ext>
            </a:extLst>
          </p:cNvPr>
          <p:cNvSpPr/>
          <p:nvPr/>
        </p:nvSpPr>
        <p:spPr>
          <a:xfrm>
            <a:off x="191344"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Allocation</a:t>
            </a:r>
          </a:p>
        </p:txBody>
      </p:sp>
      <p:sp>
        <p:nvSpPr>
          <p:cNvPr id="7" name="Rectangle 6">
            <a:extLst>
              <a:ext uri="{FF2B5EF4-FFF2-40B4-BE49-F238E27FC236}">
                <a16:creationId xmlns:a16="http://schemas.microsoft.com/office/drawing/2014/main" id="{ADBF44D4-C60D-6771-3B3E-48103B0BC5D7}"/>
              </a:ext>
            </a:extLst>
          </p:cNvPr>
          <p:cNvSpPr/>
          <p:nvPr/>
        </p:nvSpPr>
        <p:spPr>
          <a:xfrm>
            <a:off x="4439816"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a:t>
            </a:r>
          </a:p>
        </p:txBody>
      </p:sp>
      <p:sp>
        <p:nvSpPr>
          <p:cNvPr id="8" name="Rectangle 7">
            <a:extLst>
              <a:ext uri="{FF2B5EF4-FFF2-40B4-BE49-F238E27FC236}">
                <a16:creationId xmlns:a16="http://schemas.microsoft.com/office/drawing/2014/main" id="{F5567A9B-2F4A-CE2D-E80F-3C318A874F92}"/>
              </a:ext>
            </a:extLst>
          </p:cNvPr>
          <p:cNvSpPr/>
          <p:nvPr/>
        </p:nvSpPr>
        <p:spPr>
          <a:xfrm>
            <a:off x="9157220"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a:t>
            </a:r>
          </a:p>
        </p:txBody>
      </p:sp>
      <p:cxnSp>
        <p:nvCxnSpPr>
          <p:cNvPr id="10" name="Straight Connector 9">
            <a:extLst>
              <a:ext uri="{FF2B5EF4-FFF2-40B4-BE49-F238E27FC236}">
                <a16:creationId xmlns:a16="http://schemas.microsoft.com/office/drawing/2014/main" id="{0B067D2D-E174-3B71-08AE-A77173836538}"/>
              </a:ext>
            </a:extLst>
          </p:cNvPr>
          <p:cNvCxnSpPr>
            <a:stCxn id="6" idx="3"/>
            <a:endCxn id="7" idx="1"/>
          </p:cNvCxnSpPr>
          <p:nvPr/>
        </p:nvCxnSpPr>
        <p:spPr>
          <a:xfrm>
            <a:off x="2711624" y="2672916"/>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2F877D-C565-84DC-219C-1CB65241982D}"/>
              </a:ext>
            </a:extLst>
          </p:cNvPr>
          <p:cNvCxnSpPr>
            <a:stCxn id="7" idx="3"/>
          </p:cNvCxnSpPr>
          <p:nvPr/>
        </p:nvCxnSpPr>
        <p:spPr>
          <a:xfrm>
            <a:off x="6960096" y="2672916"/>
            <a:ext cx="230425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32610E-94D9-7B1A-17FC-8B8126707318}"/>
              </a:ext>
            </a:extLst>
          </p:cNvPr>
          <p:cNvSpPr txBox="1"/>
          <p:nvPr/>
        </p:nvSpPr>
        <p:spPr>
          <a:xfrm>
            <a:off x="2783632" y="2276872"/>
            <a:ext cx="1512168" cy="338554"/>
          </a:xfrm>
          <a:prstGeom prst="rect">
            <a:avLst/>
          </a:prstGeom>
          <a:noFill/>
        </p:spPr>
        <p:txBody>
          <a:bodyPr wrap="square" rtlCol="0">
            <a:spAutoFit/>
          </a:bodyPr>
          <a:lstStyle/>
          <a:p>
            <a:r>
              <a:rPr lang="en-US" sz="1600" dirty="0"/>
              <a:t>1	*</a:t>
            </a:r>
          </a:p>
        </p:txBody>
      </p:sp>
      <p:sp>
        <p:nvSpPr>
          <p:cNvPr id="14" name="TextBox 13">
            <a:extLst>
              <a:ext uri="{FF2B5EF4-FFF2-40B4-BE49-F238E27FC236}">
                <a16:creationId xmlns:a16="http://schemas.microsoft.com/office/drawing/2014/main" id="{090F4F27-CC8A-6824-8569-CFE3777B19FB}"/>
              </a:ext>
            </a:extLst>
          </p:cNvPr>
          <p:cNvSpPr txBox="1"/>
          <p:nvPr/>
        </p:nvSpPr>
        <p:spPr>
          <a:xfrm>
            <a:off x="7302574" y="2334362"/>
            <a:ext cx="1512168" cy="338554"/>
          </a:xfrm>
          <a:prstGeom prst="rect">
            <a:avLst/>
          </a:prstGeom>
          <a:noFill/>
        </p:spPr>
        <p:txBody>
          <a:bodyPr wrap="square" rtlCol="0">
            <a:spAutoFit/>
          </a:bodyPr>
          <a:lstStyle/>
          <a:p>
            <a:r>
              <a:rPr lang="en-US" sz="1600" dirty="0"/>
              <a:t>1	*</a:t>
            </a:r>
          </a:p>
        </p:txBody>
      </p:sp>
    </p:spTree>
    <p:extLst>
      <p:ext uri="{BB962C8B-B14F-4D97-AF65-F5344CB8AC3E}">
        <p14:creationId xmlns:p14="http://schemas.microsoft.com/office/powerpoint/2010/main" val="164260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D6914F32-8274-4735-A49B-FAC8B0205D00}"/>
              </a:ext>
            </a:extLst>
          </p:cNvPr>
          <p:cNvSpPr txBox="1"/>
          <p:nvPr/>
        </p:nvSpPr>
        <p:spPr>
          <a:xfrm>
            <a:off x="0" y="1033358"/>
            <a:ext cx="11838298" cy="1754326"/>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(VDTs) allow visualizing the composition of a KPI and its contributing factors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A VDT shows how a KPI is calculated from other KPIs and drivers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SAC, a value driver tree can be used to visualize existing data but also to simulate the impact of driver</a:t>
            </a:r>
          </a:p>
          <a:p>
            <a:pPr algn="l"/>
            <a:r>
              <a:rPr lang="en-US" sz="1800" b="0" i="0" u="none" strike="noStrike" baseline="0" dirty="0">
                <a:solidFill>
                  <a:srgbClr val="000000"/>
                </a:solidFill>
                <a:latin typeface="Arial" panose="020B0604020202020204" pitchFamily="34" charset="0"/>
              </a:rPr>
              <a:t>changes in real time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planning, the VDT component can be used to create and simulate different scenarios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are provided as standard story widgets and can be seamlessly integrated into SAC stories</a:t>
            </a:r>
            <a:endParaRPr lang="en-US" dirty="0"/>
          </a:p>
        </p:txBody>
      </p:sp>
      <p:pic>
        <p:nvPicPr>
          <p:cNvPr id="4" name="Picture 3">
            <a:extLst>
              <a:ext uri="{FF2B5EF4-FFF2-40B4-BE49-F238E27FC236}">
                <a16:creationId xmlns:a16="http://schemas.microsoft.com/office/drawing/2014/main" id="{5499DF36-176E-4FFF-8611-971DBE2F6F0F}"/>
              </a:ext>
            </a:extLst>
          </p:cNvPr>
          <p:cNvPicPr>
            <a:picLocks noChangeAspect="1"/>
          </p:cNvPicPr>
          <p:nvPr/>
        </p:nvPicPr>
        <p:blipFill>
          <a:blip r:embed="rId3"/>
          <a:stretch>
            <a:fillRect/>
          </a:stretch>
        </p:blipFill>
        <p:spPr>
          <a:xfrm>
            <a:off x="2335742" y="3249945"/>
            <a:ext cx="7651143" cy="2530059"/>
          </a:xfrm>
          <a:prstGeom prst="rect">
            <a:avLst/>
          </a:prstGeom>
        </p:spPr>
      </p:pic>
    </p:spTree>
    <p:extLst>
      <p:ext uri="{BB962C8B-B14F-4D97-AF65-F5344CB8AC3E}">
        <p14:creationId xmlns:p14="http://schemas.microsoft.com/office/powerpoint/2010/main" val="2209499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8D55796D-C2F3-41BD-904A-B6EAA148FFE5}"/>
              </a:ext>
            </a:extLst>
          </p:cNvPr>
          <p:cNvSpPr txBox="1"/>
          <p:nvPr/>
        </p:nvSpPr>
        <p:spPr>
          <a:xfrm>
            <a:off x="111967" y="1013705"/>
            <a:ext cx="11735661" cy="1754326"/>
          </a:xfrm>
          <a:prstGeom prst="rect">
            <a:avLst/>
          </a:prstGeom>
          <a:noFill/>
        </p:spPr>
        <p:txBody>
          <a:bodyPr wrap="square">
            <a:spAutoFit/>
          </a:bodyPr>
          <a:lstStyle/>
          <a:p>
            <a:pPr algn="l"/>
            <a:r>
              <a:rPr lang="en-US" sz="1800" b="0" i="0" u="none" strike="noStrike" baseline="0" dirty="0">
                <a:solidFill>
                  <a:srgbClr val="000000"/>
                </a:solidFill>
                <a:latin typeface="ArialMT"/>
              </a:rPr>
              <a:t>A value driver tree is a standard widget in the story</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VDT widgets can be configured like any other story widget by adding a new component and then using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 VDT is based on a data model. The nodes of the tree correspond to KPIs defined in the account dimension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You can automatically generate a value driver tree from an existing model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Alternatively, you can start building the tree from scratch, defining the nodes manually</a:t>
            </a:r>
            <a:endParaRPr lang="en-US" dirty="0"/>
          </a:p>
        </p:txBody>
      </p:sp>
      <p:pic>
        <p:nvPicPr>
          <p:cNvPr id="4" name="Picture 3">
            <a:extLst>
              <a:ext uri="{FF2B5EF4-FFF2-40B4-BE49-F238E27FC236}">
                <a16:creationId xmlns:a16="http://schemas.microsoft.com/office/drawing/2014/main" id="{B4CD400E-40F8-4ECA-B716-5D0B00216F34}"/>
              </a:ext>
            </a:extLst>
          </p:cNvPr>
          <p:cNvPicPr>
            <a:picLocks noChangeAspect="1"/>
          </p:cNvPicPr>
          <p:nvPr/>
        </p:nvPicPr>
        <p:blipFill>
          <a:blip r:embed="rId3"/>
          <a:stretch>
            <a:fillRect/>
          </a:stretch>
        </p:blipFill>
        <p:spPr>
          <a:xfrm>
            <a:off x="4024757" y="2971978"/>
            <a:ext cx="3579692" cy="3269285"/>
          </a:xfrm>
          <a:prstGeom prst="rect">
            <a:avLst/>
          </a:prstGeom>
        </p:spPr>
      </p:pic>
    </p:spTree>
    <p:extLst>
      <p:ext uri="{BB962C8B-B14F-4D97-AF65-F5344CB8AC3E}">
        <p14:creationId xmlns:p14="http://schemas.microsoft.com/office/powerpoint/2010/main" val="25193980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Use case 2</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631216"/>
          </a:xfrm>
          <a:prstGeom prst="rect">
            <a:avLst/>
          </a:prstGeom>
          <a:noFill/>
        </p:spPr>
        <p:txBody>
          <a:bodyPr wrap="square" rtlCol="0">
            <a:spAutoFit/>
          </a:bodyPr>
          <a:lstStyle/>
          <a:p>
            <a:r>
              <a:rPr lang="en-US" sz="2000" dirty="0"/>
              <a:t>We would like observe the impact of market growth, price index, growth rate on our net revenue. VDT is just a representation of account dimensions connected together. All the calculations related to VDT are going to be done inside the MODEL.</a:t>
            </a:r>
          </a:p>
          <a:p>
            <a:r>
              <a:rPr lang="en-US" sz="2000" dirty="0"/>
              <a:t>Gross Sales = Quantity (~</a:t>
            </a:r>
            <a:r>
              <a:rPr lang="en-US" sz="2000" dirty="0" err="1"/>
              <a:t>MarketGrowth</a:t>
            </a:r>
            <a:r>
              <a:rPr lang="en-US" sz="2000" dirty="0"/>
              <a:t>, ~</a:t>
            </a:r>
            <a:r>
              <a:rPr lang="en-US" sz="2000" dirty="0" err="1"/>
              <a:t>SalesAmbition</a:t>
            </a:r>
            <a:r>
              <a:rPr lang="en-US" sz="2000" dirty="0"/>
              <a:t>) X Price (~</a:t>
            </a:r>
            <a:r>
              <a:rPr lang="en-US" sz="2000" dirty="0" err="1"/>
              <a:t>PriceIndex</a:t>
            </a:r>
            <a:r>
              <a:rPr lang="en-US" sz="2000" dirty="0"/>
              <a:t>)</a:t>
            </a:r>
          </a:p>
          <a:p>
            <a:r>
              <a:rPr lang="en-US" sz="2000" dirty="0"/>
              <a:t>Net Sales = gross Sales – Discount (~Discount %)</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863C26D-A1FC-D92E-D6E6-955579174CFC}"/>
              </a:ext>
            </a:extLst>
          </p:cNvPr>
          <p:cNvSpPr/>
          <p:nvPr/>
        </p:nvSpPr>
        <p:spPr>
          <a:xfrm>
            <a:off x="9034453" y="2348880"/>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 Index</a:t>
            </a:r>
          </a:p>
        </p:txBody>
      </p:sp>
      <p:sp>
        <p:nvSpPr>
          <p:cNvPr id="7" name="Rectangle 6">
            <a:extLst>
              <a:ext uri="{FF2B5EF4-FFF2-40B4-BE49-F238E27FC236}">
                <a16:creationId xmlns:a16="http://schemas.microsoft.com/office/drawing/2014/main" id="{DDD3B674-1701-F277-D24B-E2BF55EC82B3}"/>
              </a:ext>
            </a:extLst>
          </p:cNvPr>
          <p:cNvSpPr/>
          <p:nvPr/>
        </p:nvSpPr>
        <p:spPr>
          <a:xfrm>
            <a:off x="5663952" y="234888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a:t>
            </a:r>
          </a:p>
        </p:txBody>
      </p:sp>
      <p:cxnSp>
        <p:nvCxnSpPr>
          <p:cNvPr id="9" name="Straight Arrow Connector 8">
            <a:extLst>
              <a:ext uri="{FF2B5EF4-FFF2-40B4-BE49-F238E27FC236}">
                <a16:creationId xmlns:a16="http://schemas.microsoft.com/office/drawing/2014/main" id="{8E301BA3-E852-0040-51BD-92D8BFEDCCA5}"/>
              </a:ext>
            </a:extLst>
          </p:cNvPr>
          <p:cNvCxnSpPr>
            <a:stCxn id="6" idx="1"/>
            <a:endCxn id="7" idx="3"/>
          </p:cNvCxnSpPr>
          <p:nvPr/>
        </p:nvCxnSpPr>
        <p:spPr>
          <a:xfrm flipH="1">
            <a:off x="7752185" y="2708920"/>
            <a:ext cx="1282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E23FB4-B0F0-B094-6516-D9519E69AE94}"/>
              </a:ext>
            </a:extLst>
          </p:cNvPr>
          <p:cNvSpPr/>
          <p:nvPr/>
        </p:nvSpPr>
        <p:spPr>
          <a:xfrm>
            <a:off x="9034453" y="3677093"/>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Growth Rate</a:t>
            </a:r>
          </a:p>
        </p:txBody>
      </p:sp>
      <p:sp>
        <p:nvSpPr>
          <p:cNvPr id="11" name="Rectangle 10">
            <a:extLst>
              <a:ext uri="{FF2B5EF4-FFF2-40B4-BE49-F238E27FC236}">
                <a16:creationId xmlns:a16="http://schemas.microsoft.com/office/drawing/2014/main" id="{903EE491-E8D6-CF95-96F5-90C4C0E5F5D8}"/>
              </a:ext>
            </a:extLst>
          </p:cNvPr>
          <p:cNvSpPr/>
          <p:nvPr/>
        </p:nvSpPr>
        <p:spPr>
          <a:xfrm>
            <a:off x="9034453" y="4747535"/>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Sales Ambition %</a:t>
            </a:r>
          </a:p>
        </p:txBody>
      </p:sp>
      <p:sp>
        <p:nvSpPr>
          <p:cNvPr id="12" name="Rectangle 11">
            <a:extLst>
              <a:ext uri="{FF2B5EF4-FFF2-40B4-BE49-F238E27FC236}">
                <a16:creationId xmlns:a16="http://schemas.microsoft.com/office/drawing/2014/main" id="{BFFA1D87-2984-2F7B-E73F-647F6AEBD96C}"/>
              </a:ext>
            </a:extLst>
          </p:cNvPr>
          <p:cNvSpPr/>
          <p:nvPr/>
        </p:nvSpPr>
        <p:spPr>
          <a:xfrm>
            <a:off x="5647365" y="4209615"/>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Quantity</a:t>
            </a:r>
          </a:p>
        </p:txBody>
      </p:sp>
      <p:cxnSp>
        <p:nvCxnSpPr>
          <p:cNvPr id="14" name="Connector: Elbow 13">
            <a:extLst>
              <a:ext uri="{FF2B5EF4-FFF2-40B4-BE49-F238E27FC236}">
                <a16:creationId xmlns:a16="http://schemas.microsoft.com/office/drawing/2014/main" id="{AC794AE6-BA63-C9D1-AD3F-781F4B3520EE}"/>
              </a:ext>
            </a:extLst>
          </p:cNvPr>
          <p:cNvCxnSpPr>
            <a:stCxn id="10" idx="1"/>
          </p:cNvCxnSpPr>
          <p:nvPr/>
        </p:nvCxnSpPr>
        <p:spPr>
          <a:xfrm rot="10800000" flipV="1">
            <a:off x="7735597" y="4037133"/>
            <a:ext cx="1298856"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6269A7-3B82-B072-9F19-410DF1F24616}"/>
              </a:ext>
            </a:extLst>
          </p:cNvPr>
          <p:cNvCxnSpPr>
            <a:stCxn id="11" idx="1"/>
            <a:endCxn id="12" idx="3"/>
          </p:cNvCxnSpPr>
          <p:nvPr/>
        </p:nvCxnSpPr>
        <p:spPr>
          <a:xfrm rot="10800000">
            <a:off x="7735597" y="4569655"/>
            <a:ext cx="1298856" cy="537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95B1FD-E0E9-F9D1-403F-1E5F7760AC61}"/>
              </a:ext>
            </a:extLst>
          </p:cNvPr>
          <p:cNvSpPr/>
          <p:nvPr/>
        </p:nvSpPr>
        <p:spPr>
          <a:xfrm>
            <a:off x="2625741" y="319832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Gross Sales</a:t>
            </a:r>
          </a:p>
        </p:txBody>
      </p:sp>
      <p:cxnSp>
        <p:nvCxnSpPr>
          <p:cNvPr id="19" name="Connector: Elbow 18">
            <a:extLst>
              <a:ext uri="{FF2B5EF4-FFF2-40B4-BE49-F238E27FC236}">
                <a16:creationId xmlns:a16="http://schemas.microsoft.com/office/drawing/2014/main" id="{BDDE6B24-CA8A-1982-0F5C-DBE0EE83D65A}"/>
              </a:ext>
            </a:extLst>
          </p:cNvPr>
          <p:cNvCxnSpPr>
            <a:stCxn id="7" idx="1"/>
          </p:cNvCxnSpPr>
          <p:nvPr/>
        </p:nvCxnSpPr>
        <p:spPr>
          <a:xfrm rot="10800000" flipV="1">
            <a:off x="4713975" y="2708920"/>
            <a:ext cx="949979"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CD04F-280C-8756-69C0-E07CF52A1674}"/>
              </a:ext>
            </a:extLst>
          </p:cNvPr>
          <p:cNvCxnSpPr>
            <a:stCxn id="12" idx="1"/>
            <a:endCxn id="17" idx="3"/>
          </p:cNvCxnSpPr>
          <p:nvPr/>
        </p:nvCxnSpPr>
        <p:spPr>
          <a:xfrm rot="10800000">
            <a:off x="4713973" y="3558362"/>
            <a:ext cx="933392" cy="1011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F9208A0-0F03-C55C-583B-8022F23137BB}"/>
              </a:ext>
            </a:extLst>
          </p:cNvPr>
          <p:cNvSpPr/>
          <p:nvPr/>
        </p:nvSpPr>
        <p:spPr>
          <a:xfrm>
            <a:off x="748112" y="4418755"/>
            <a:ext cx="144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Net Sales</a:t>
            </a:r>
          </a:p>
        </p:txBody>
      </p:sp>
      <p:cxnSp>
        <p:nvCxnSpPr>
          <p:cNvPr id="24" name="Connector: Elbow 23">
            <a:extLst>
              <a:ext uri="{FF2B5EF4-FFF2-40B4-BE49-F238E27FC236}">
                <a16:creationId xmlns:a16="http://schemas.microsoft.com/office/drawing/2014/main" id="{FB6A6970-DA9E-EC68-6FB5-410C1EFA4978}"/>
              </a:ext>
            </a:extLst>
          </p:cNvPr>
          <p:cNvCxnSpPr>
            <a:stCxn id="17" idx="2"/>
          </p:cNvCxnSpPr>
          <p:nvPr/>
        </p:nvCxnSpPr>
        <p:spPr>
          <a:xfrm rot="5400000">
            <a:off x="2606150" y="3505947"/>
            <a:ext cx="651255" cy="1476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8A97739-BDEB-DA88-4999-84AF8A6235DC}"/>
              </a:ext>
            </a:extLst>
          </p:cNvPr>
          <p:cNvSpPr/>
          <p:nvPr/>
        </p:nvSpPr>
        <p:spPr>
          <a:xfrm>
            <a:off x="5647365" y="5868563"/>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a:t>
            </a:r>
          </a:p>
        </p:txBody>
      </p:sp>
      <p:sp>
        <p:nvSpPr>
          <p:cNvPr id="26" name="Rectangle 25">
            <a:extLst>
              <a:ext uri="{FF2B5EF4-FFF2-40B4-BE49-F238E27FC236}">
                <a16:creationId xmlns:a16="http://schemas.microsoft.com/office/drawing/2014/main" id="{A48BA698-B682-0071-0A53-7D121C1127FF}"/>
              </a:ext>
            </a:extLst>
          </p:cNvPr>
          <p:cNvSpPr/>
          <p:nvPr/>
        </p:nvSpPr>
        <p:spPr>
          <a:xfrm>
            <a:off x="9034453" y="5877272"/>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 %</a:t>
            </a:r>
          </a:p>
        </p:txBody>
      </p:sp>
      <p:cxnSp>
        <p:nvCxnSpPr>
          <p:cNvPr id="28" name="Straight Arrow Connector 27">
            <a:extLst>
              <a:ext uri="{FF2B5EF4-FFF2-40B4-BE49-F238E27FC236}">
                <a16:creationId xmlns:a16="http://schemas.microsoft.com/office/drawing/2014/main" id="{086954D1-421B-BAFB-2B9F-070579BA1E39}"/>
              </a:ext>
            </a:extLst>
          </p:cNvPr>
          <p:cNvCxnSpPr>
            <a:stCxn id="26" idx="1"/>
            <a:endCxn id="25" idx="3"/>
          </p:cNvCxnSpPr>
          <p:nvPr/>
        </p:nvCxnSpPr>
        <p:spPr>
          <a:xfrm flipH="1" flipV="1">
            <a:off x="7735597" y="6228604"/>
            <a:ext cx="1298856"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4EE0BA-7FEA-D848-5110-251E44FFC0F1}"/>
              </a:ext>
            </a:extLst>
          </p:cNvPr>
          <p:cNvCxnSpPr>
            <a:stCxn id="25" idx="1"/>
            <a:endCxn id="22" idx="3"/>
          </p:cNvCxnSpPr>
          <p:nvPr/>
        </p:nvCxnSpPr>
        <p:spPr>
          <a:xfrm rot="10800000">
            <a:off x="2193696" y="4778795"/>
            <a:ext cx="3453671" cy="1449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65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346597252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1835090677"/>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4872</TotalTime>
  <Words>1039</Words>
  <Application>Microsoft Office PowerPoint</Application>
  <PresentationFormat>Widescreen</PresentationFormat>
  <Paragraphs>140</Paragraphs>
  <Slides>17</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17</vt:i4>
      </vt:variant>
    </vt:vector>
  </HeadingPairs>
  <TitlesOfParts>
    <vt:vector size="30" baseType="lpstr">
      <vt:lpstr>Arial</vt:lpstr>
      <vt:lpstr>Arial Rounded MT Bold</vt:lpstr>
      <vt:lpstr>ArialMT</vt:lpstr>
      <vt:lpstr>Calibri</vt:lpstr>
      <vt:lpstr>Calibri Light</vt:lpstr>
      <vt:lpstr>CIDFont+F2</vt:lpstr>
      <vt:lpstr>CIDFont+F6</vt:lpstr>
      <vt:lpstr>Cooper Black</vt:lpstr>
      <vt:lpstr>Patua One</vt:lpstr>
      <vt:lpstr>SymbolMT</vt:lpstr>
      <vt:lpstr>Wingdings-Regular</vt:lpstr>
      <vt:lpstr>Office Theme</vt:lpstr>
      <vt:lpstr>1_Office Theme</vt:lpstr>
      <vt:lpstr>PowerPoint Presentation</vt:lpstr>
      <vt:lpstr>PowerPoint Presentation</vt:lpstr>
      <vt:lpstr>PowerPoint Presentation</vt:lpstr>
      <vt:lpstr>PowerPoint Presentation</vt:lpstr>
      <vt:lpstr>VDT</vt:lpstr>
      <vt:lpstr>VDT</vt:lpstr>
      <vt:lpstr>PowerPoint Presentation</vt:lpstr>
      <vt:lpstr>VDT – Node Config</vt:lpstr>
      <vt:lpstr>VDT</vt:lpstr>
      <vt:lpstr>Data Actions</vt:lpstr>
      <vt:lpstr>Requirement 1: Copy Data Action</vt:lpstr>
      <vt:lpstr>Requirement 2: Auto calculate headcounts based on Scripting based actions</vt:lpstr>
      <vt:lpstr>What are all the challenges for CEO of a co?</vt:lpstr>
      <vt:lpstr>Collaboration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536</cp:revision>
  <dcterms:created xsi:type="dcterms:W3CDTF">2016-07-10T03:33:26Z</dcterms:created>
  <dcterms:modified xsi:type="dcterms:W3CDTF">2023-05-31T15:48:00Z</dcterms:modified>
</cp:coreProperties>
</file>