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6" r:id="rId2"/>
    <p:sldId id="4122" r:id="rId3"/>
    <p:sldId id="277" r:id="rId4"/>
    <p:sldId id="4746" r:id="rId5"/>
    <p:sldId id="4750" r:id="rId6"/>
    <p:sldId id="4751" r:id="rId7"/>
    <p:sldId id="4758" r:id="rId8"/>
    <p:sldId id="4781" r:id="rId9"/>
    <p:sldId id="4782" r:id="rId10"/>
    <p:sldId id="4783" r:id="rId11"/>
    <p:sldId id="4784" r:id="rId12"/>
    <p:sldId id="282" r:id="rId13"/>
    <p:sldId id="280" r:id="rId14"/>
    <p:sldId id="4711"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40" autoAdjust="0"/>
    <p:restoredTop sz="95033" autoAdjust="0"/>
  </p:normalViewPr>
  <p:slideViewPr>
    <p:cSldViewPr>
      <p:cViewPr varScale="1">
        <p:scale>
          <a:sx n="82" d="100"/>
          <a:sy n="82" d="100"/>
        </p:scale>
        <p:origin x="941"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8T14:23:08.653"/>
    </inkml:context>
    <inkml:brush xml:id="br0">
      <inkml:brushProperty name="width" value="0.05" units="cm"/>
      <inkml:brushProperty name="height" value="0.05" units="cm"/>
      <inkml:brushProperty name="color" value="#FFFFFF"/>
    </inkml:brush>
  </inkml:definitions>
  <inkml:trace contextRef="#ctx0" brushRef="#br0">64 18 24575,'0'-1'0,"0"1"0,0 0 0,0-1 0,0 1 0,0-1 0,0 1 0,1-1 0,-1 1 0,0-1 0,0 1 0,0-1 0,0 1 0,1 0 0,-1-1 0,0 1 0,0-1 0,1 1 0,-1 0 0,0-1 0,1 1 0,-1 0 0,0-1 0,1 1 0,0 0 0,-1 0 0,0 0 0,0 0 0,0 0 0,1 0 0,-1 0 0,0 0 0,0 0 0,1 0 0,-1 0 0,0 0 0,0 0 0,0 0 0,1 0 0,-1 0 0,0 0 0,0 0 0,0 1 0,1-1 0,-1 0 0,0 0 0,0 0 0,0 0 0,1 0 0,-1 1 0,0-1 0,0 0 0,0 0 0,0 0 0,0 1 0,0-1 0,0 0 0,0 0 0,1 1 0,-1-1 0,0 0 0,0 0 0,0 0 0,0 1 0,0-1 0,0 0 0,0 0 0,0 1 0,0-1 0,0 0 0,-1 0 0,1 1 0,1 0 0,-1 1 0,0 0 0,0-1 0,1 1 0,-1 0 0,-1 0 0,1-1 0,0 1 0,0 0 0,-1-1 0,1 1 0,0-1 0,-1 1 0,0 0 0,1-1 0,-1 1 0,0-1 0,0 1 0,0-1 0,0 0 0,0 1 0,0-1 0,0 0 0,0 0 0,-1 0 0,1 0 0,0 0 0,-1 0 0,1 0 0,-1 0 0,1 0 0,-1-1 0,0 1 0,1-1 0,-1 1 0,1-1 0,-1 1 0,-2-1 0,-2-2 0,13-2 0,15-3 0,21 9 0,-42-2 0,0 0 0,0 1 0,0-1 0,0 0 0,0 0 0,0 1 0,0-1 0,-1 1 0,1-1 0,0 1 0,0-1 0,0 1 0,-1-1 0,1 1 0,0 0 0,1 1 0,-2-2 0,0 1 0,0 0 0,0-1 0,0 1 0,0 0 0,0-1 0,-1 1 0,1 0 0,0-1 0,0 1 0,0 0 0,-1-1 0,1 1 0,0-1 0,-1 1 0,1-1 0,0 1 0,-1 0 0,1-1 0,-1 1 0,1-1 0,-1 0 0,1 1 0,-1-1 0,1 1 0,-1-1 0,0 0 0,0 1 0,-1 0 0,0 0 0,0 0 0,0 0 0,0 0 0,-1 0 0,1-1 0,0 1 0,0-1 0,-1 1 0,1-1 0,0 0 0,0 0 0,-1 0 0,1 0 0,0 0 0,-1-1 0,1 1 0,-4-2 0,5 2 0,0 0 0,0-1 0,0 1 0,1-1 0,-1 1 0,0 0 0,0-1 0,1 0 0,-1 1 0,0-1 0,1 1 0,-1-1 0,0 0 0,1 1 0,-1-1 0,1 0 0,-1 0 0,1 1 0,-1-1 0,1 0 0,0 0 0,-1 0 0,1 0 0,0 1 0,0-1 0,0 0 0,-1 0 0,1 0 0,0 0 0,0 0 0,0 0 0,1 0 0,-1 0 0,0 1 0,0-1 0,0 0 0,1 0 0,-1 0 0,0 0 0,1 0 0,-1 1 0,1-1 0,-1 0 0,1 0 0,-1 1 0,1-1 0,-1 0 0,1 1 0,1-2 0,-1 1 0,0-1 0,0 1 0,0 0 0,1-1 0,-1 1 0,0 0 0,1 0 0,-1 0 0,1 0 0,0 0 0,-1 0 0,1 0 0,0 1 0,0-1 0,-1 0 0,1 1 0,0 0 0,0-1 0,0 1 0,0 0 0,-1 0 0,1 0 0,0 0 0,0 0 0,0 0 0,0 1 0,-1-1 0,4 1 0,-5 0 0,1-1 0,0 0 0,-1 1 0,1-1 0,0 1 0,-1-1 0,1 1 0,0-1 0,-1 1 0,1-1 0,-1 1 0,1 0 0,-1-1 0,0 1 0,1 0 0,-1-1 0,1 1 0,-1 0 0,0 0 0,0-1 0,0 1 0,1 0 0,-1 0 0,0 1 0,0-1 0,-1 1 0,1 0 0,0-1 0,-1 1 0,0 0 0,1-1 0,-1 1 0,0-1 0,0 1 0,0-1 0,0 1 0,0-1 0,0 0 0,0 1 0,0-1 0,-2 2 0,-1-1 0,1 0 0,0 0 0,-1 0 0,1 0 0,-1 0 0,0-1 0,0 1 0,1-1 0,-1 0 0,0-1 0,0 1 0,0 0 0,0-1 0,0 0 0,0 0 0,0 0 0,0-1 0,-4 0 0,6 1 0,1-1 0,-1 1 0,1-1 0,-1 1 0,1-1 0,-1 1 0,1-1 0,0 0 0,-1 0 0,1 0 0,0 0 0,-1 0 0,1 0 0,0 0 0,0 0 0,0 0 0,0-1 0,-1-1 0,1 1 0,1 0 0,-1 0 0,1 0 0,0 1 0,0-1 0,-1 0 0,1 0 0,1 0 0,-1 0 0,0 1 0,0-1 0,1 0 0,-1 0 0,1 1 0,-1-1 0,1 0 0,0 0 0,0 1 0,0-1 0,1-1 0,0 0-68,-1 1 0,1 0-1,0-1 1,0 1 0,-1 0 0,1 0-1,1 0 1,-1 1 0,0-1 0,0 1-1,1-1 1,-1 1 0,0-1 0,1 1-1,0 0 1,-1 0 0,1 1-1,0-1 1,3 0 0,10 1-6758</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1-22T09:46:40.284"/>
    </inkml:context>
    <inkml:brush xml:id="br0">
      <inkml:brushProperty name="width" value="0.05292" units="cm"/>
      <inkml:brushProperty name="height" value="0.05292" units="cm"/>
      <inkml:brushProperty name="color" value="#FF0000"/>
    </inkml:brush>
  </inkml:definitions>
  <inkml:trace contextRef="#ctx0" brushRef="#br0">18308 2505 0,'0'70'31,"0"1"-15,0-18-16,0 35 15,0-18-15,0-34 16,18 70 0,-18-71-16,0 0 15,0 18 1,0-35-16,0-1 31,0-34 0,0-89 1,0 53-32,0-35 15,18 17-15,-18 18 16,17 0-16,36-52 16,-53 52-16,0 17 15,0-34 1,18 17-16,-18 35 15,0-17 1,0 17-16,17-17 16,19 35-1,-19 0 1,19 0 0,34 0-1,18 53 1,-17 35-1,-36-53-15,18 89 16,-18-89 0,-17 18-1,-18-18-15,0 18 16,0 18 0,0-36-16,0-17 15,0 35 1,0-36-16,0 19 15,0 17 1,0-36 0,-70-34 62,17-36-63</inkml:trace>
  <inkml:trace contextRef="#ctx0" brushRef="#br0" timeOffset="449.47">18308 2699 0,'71'-36'31,"88"19"0,-71-1-15,0 1 0,-53 17-1,18-36 1,-35 36-16,0 0 15,17 0 1,-18-17 15</inkml:trace>
  <inkml:trace contextRef="#ctx0" brushRef="#br0" timeOffset="1915.85">19084 2522 0,'18'141'16,"-36"-282"-16,54 371 15,-36-195 1,17 18-16,-17 17 31,0-52-31,0 35 31,0 0-15,0-35 0,0-1-1,0-105 63,0-71-62,0 106-16,0-35 16,0 53-1,0-36-15,0 1 16,0 52-1,0 0-15,0-34 32,0-1-1,0 35-15,0-35-1,18 53 16,70-18-15,-17 18-16,-36 0 31,-35 18-15,18 17-16,-18-17 16,0 88-1,0-53-15,0 0 16,0-18 15,0 0-31,0 0 31,0 1-15,-36-1 0,-17 0-1,18-35 1,-18 0-16,-17 0 15,34 0 1,19 0-16,-1 0 47,18-53-31,18 18-1,17 35 1,0-35 15,-17 35-15,0 0-16,17 35 31,0 18-15,-17-18-16,-1 1 15,1 16 1,-18-16-16,35 17 15,-17-36 1,0 1-16,-18 0 16,17-1-1,19-17 17,-1 18-17,-18-18 1,19 0-16,-1 0 15,0-18 95,-35 1-95,0-1 17</inkml:trace>
  <inkml:trace contextRef="#ctx0" brushRef="#br0" timeOffset="4024.14">19543 1623 0,'-18'-18'63,"18"0"-47,-105-17-1,52-18 1,35 53-16,-105-17 31,34 17-31,19 0 16,-18 0-1,-1 0-15,-16 35 16,52-17 0,35-1-16,-53 36 15,19 53 1,16-18-1,-70 71 1,36 0 0,-18-1-1,52-122-15,-16 34 16,34 36 0,0-35-16,-35 70 15,53-88 1,0 17-16,0 71 31,0-123-15,0 123-1,0-53 1,0 18 0,124 35-1,-1-53 1,1 1-1,17-54 1,0 18 0,18-53-1,-71 0-15,0 0 16,124 0 0,-124 0-16,18-18 15,194-35 16,-212-17-15,0-1 0,-17-70-1,-19 0 1,-34-18 0,0 18-1,-18 70-15,17 1 16,-17-71-1,0 53-15,0 35 16,-17-141 0,-1 123-16,0-17 15,-17-36 1,-18 72 0,36-1 15,-1 35-31,-17-35 0,-36 0 31,-35 0-15,53 0-16,-35 18 31,-35-36-15,70 71-16,-53-52 15,-17 34 1,105 18-16,0 0 15,-17 0 1,17 0 62</inkml:trace>
  <inkml:trace contextRef="#ctx0" brushRef="#br0" timeOffset="8955.62">4992 4480 0,'229'0'47,"141"0"-32,177 0 1,35 0 0,-106 0-1,-17 0 1,-18 0 0,35 18 15,18-18-16,-18 0 1,-246 0-16,-1 0 16,-18 0-16,-17 0 15,230 0 1,-248 0-16,230 0 16,0 0-1,17 0 1,-70 35-1,-54-35 1,-87 0 0,-35 0-1,-19 0 1,-70 0 0,36 0-16,405 0 31,-335 0-16,159 0 1,-194 0-16,-18 0 16,53 0-1,-106 0 1,-18 0 0,-52 0-1,17 0 63</inkml:trace>
  <inkml:trace contextRef="#ctx0" brushRef="#br0" timeOffset="9675.62">15151 4198 0,'-17'0'15,"17"35"16,88 18-15,18 0 0,-18 0-1,0 0-15,-70-35 16,17-1-16,-18-17 16,1 0-16,0 0 15,52 53 1,-52-35 15,-36 17 47,1-35-62,-1 18-16,-35-18 15,-53 17 1,71 1-16,-18 0 16,-70 17-1,52 18-15,53-36 16,-123 89 0,106-70-1,17-19 1</inkml:trace>
  <inkml:trace contextRef="#ctx0" brushRef="#br0" timeOffset="11907.03">15504 5133 0,'-18'-18'47,"-17"18"-32,-18-17-15,0-1 16,-17 18-16,17 0 16,17 0-1,-69 0 1,52 0-16,17 0 16,-87 0-1,35 0-15,-89 0 16,19 0-1,-36 0 1,35 0 0,-18 0-1,1 0 1,-18 0 0,71 0 15,87 0-31,1 0 15,-71 0 1,36 0-16,34 0 16,-158 0-1,53 0 1,-17 0 0,16 0-1,-16 0 1,34 0-1,1 0 1,-1 0 0,36 0-1,18 0 1,-1 0-16,53 0 16,-35 0-16,-105 0 31,70 0-16,-71 0 1,71 0 0,-18 0-1,-35 0 1,35 0 0,-18 0-1,36 0 1,-35 0-1,17 0 1,35 0-16,18 0 16,0 0-16,-17 0 15,-54 0 17,72 0-32,-19 0 0,0 0 15,-105 0 1,0 0-1,-71 0 1,53 0 0,-53 0-1,35-35 1,89 17 0,-18 18-1,88 0 1,-53 0-1,35 0-15,-17 0 16,-88 0 0,87 0-1,-16 0 1,-1-18 15,18 18-15,-53 0-1,-1 0 1,1 0 0,36 0-1,52 0-15,0 0 16,17 0-16,-17 0 16,-70 0-1,52 0-15,-17 0 16,18 0-1,-1 0 1,18 0 0,-17 0-1,-18 0 17,-71 0-17,0 0 1,124 0-16,-36 0 15,-17 0 1,17 0-16,1 0 16,-36 0-1,0 0 1,18 0 0,18 0-1,34 0 1,-17 0-1,18 0 1,17 0 0,1 0-1,-36 0-15,-88 0 32,105 0-17,-16 0 1,-1 0 31,17 0-16,-17 0-15,18 0-1</inkml:trace>
  <inkml:trace contextRef="#ctx0" brushRef="#br0" timeOffset="12699.13">4674 4762 0,'0'36'46,"-18"-19"-30,-17 19-16,-18-1 31,-17 0-15,17-35-16,0 0 16,-18 53-1,54-35 79,17-1-47,53 36-32,-18-53-15,35 53 16,54 53 0,-89-71-16,36 36 15,-36-71 1</inkml:trace>
  <inkml:trace contextRef="#ctx0" brushRef="#br0" timeOffset="14645.05">3034 6932 0,'0'18'31,"17"140"-15,1-16 0,0 16-1,17 54 17,-35 35-17,0-124-15,0-34 16,0 87-1,-18-53-15,18-52 16,-17 0-16,17-19 16,-36 19-16,36-53 15,-17 35-15,17 17 16,-36 89 0,36-71-1,0-17 1,0-1-1,-52 18 1,52 1 0,-36 52-1,36-106 1,0 18-16,0-35 31,0 17-31,0-18 16,0 1-1,0 17-15,0-17 16,0 53 0,0-54-16,0 18 15,0-17 1,0 0 78</inkml:trace>
  <inkml:trace contextRef="#ctx0" brushRef="#br0" timeOffset="15254.92">2593 9578 0,'70'53'15,"-140"-106"-15,158 106 16,-53 35-16,-17-53 16,17 1-1,-17-1 1,-1-35-1,19 35 1,-19-35 0,1 0 15,17 0-15,18 0-16,-18-18 15,124-87 1,-53 34-1,-53-17 1,-35 35 0,-1 35 15,1 18-15,-18-17 15</inkml:trace>
  <inkml:trace contextRef="#ctx0" brushRef="#br0" timeOffset="16156.08">5150 10936 0,'0'0'0,"53"0"0,35 53 15,54 70 1,52 107-1,0-71 1,-89-89 0,-34-52-16,-71-1 15,18-17-15,-18-105 78,0 69-62</inkml:trace>
  <inkml:trace contextRef="#ctx0" brushRef="#br0" timeOffset="16589.3">5909 10795 0,'-106'194'16,"71"-106"-1,176-370-15,-371 670 0,178-353 16,34 18-16,-70 53 31,35-53-31,18-18 16,-36 18 0,18 18-16,18-36 15,-18 36 1,18-19-16,35-34 31,53 0 32,35-89-63</inkml:trace>
  <inkml:trace contextRef="#ctx0" brushRef="#br0" timeOffset="17357.03">6526 10777 0,'0'-17'16,"-18"-1"15,-123-17 0,106 35-15,-18 0 0,36 0-1,-54 0 1,53 53-1,18 17 1,0-34 0,0-1-1,0 0-15,36-35 16,69 53 0,-34-35-16,-18-1 15,0 1 1,-36 17-1,1-17 1,-18 35 0,0 0 15,0-36-31,0 19 16,0-19-1,-35 36 1,0-35-16,17-18 15,-88 17 1,18 1-16,70-18 16,-70 0-1,70 0 32</inkml:trace>
  <inkml:trace contextRef="#ctx0" brushRef="#br0" timeOffset="18160.25">6791 10742 0,'17'35'15,"1"18"1,-18 18 0,18 52-1,17 18 1,-17-70-16,-1 0 16,18 34-1,-17-69-15,0-1 31,52-35-15,36-35 0,-53-71 15,0-18-15,-35 1-1,34 35-15,-52 52 16,0-52-1,0 53-15,-17-18 16,-1 18 0,-17 17-1</inkml:trace>
  <inkml:trace contextRef="#ctx0" brushRef="#br0" timeOffset="18640.32">7496 10813 0,'0'0'0,"18"211"31,17-140-31,-35-1 16,18 89 0,-18-106-1,0-18 1,0-17 15,-18-71 32,18-194-48,0 35 1,0 36-1,18 70 1,-1 89-16</inkml:trace>
  <inkml:trace contextRef="#ctx0" brushRef="#br0" timeOffset="18909.45">7655 10548 0,'0'0'16,"53"0"-16,0 106 15,0 35 1,-36-53-16,-17-17 16,18-1-16,-18-52 15,35 52-15,-35-52 16,18 0-16,-18-1 16</inkml:trace>
  <inkml:trace contextRef="#ctx0" brushRef="#br0" timeOffset="19267">7531 10936 0,'89'-53'16,"-178"106"-16,248-141 15,-106 70-15,18-17 16,-36 17 0,-17 1-16</inkml:trace>
  <inkml:trace contextRef="#ctx0" brushRef="#br0" timeOffset="20040.32">8043 10636 0,'0'0'16,"18"71"0,-18-1-16,0-34 15,17 122 1,1-87-1,-18-36 1,0-17 0,0-89 93,0-105-93,0 105-1,0-34 1,0-37 0,0 72-1,0 52 1,18 1 15,17 17 0,0 0-15,18 0-16,-18 0 16,1 0-16,-19 0 15,18 17 1,36 89-16,-71-35 15,53 17 1,-53-35 15,18-53-15,-18 17 62,-71-17-62,53 0-16,-17 0 15</inkml:trace>
  <inkml:trace contextRef="#ctx0" brushRef="#br0" timeOffset="20408.6">8149 10760 0,'53'-18'78,"70"-52"-62,-88 52-16,107-53 15,-37 54 1,-105-1 0,-35 18 46,17 18-46,-17 17-16,-18-17 0</inkml:trace>
  <inkml:trace contextRef="#ctx0" brushRef="#br0" timeOffset="24331.19">3369 13600 0,'0'0'0,"0"105"16,0 1 0,18 18 15,-1-18-31,-17-18 0,53 35 15,-35 389 17,-18-371-32,17-18 15,1 71 1,-18-141-16,35 53 16,-35 35-1,0-123 1,0 123-1,0-123 1,0-1 0</inkml:trace>
  <inkml:trace contextRef="#ctx0" brushRef="#br0" timeOffset="24893.67">3263 15452 0,'0'35'31,"53"88"0,0-70-15,35 53 0,-70-71-1,17-35 1,-17 0 0,17 0-1,0 0 1,18 0-16,-53-17 15,18-1-15,17-70 16,36-71 0,-19 106-16,-16-17 15,34-36 1</inkml:trace>
  <inkml:trace contextRef="#ctx0" brushRef="#br0" timeOffset="25371.87">5327 15734 0,'17'141'15,"-34"-282"-15,105 388 16,-70-177-16,52 71 16,-17 159-1,-18-123 1,-17-89-1,-18 0 1,0-70 0,0-89 62</inkml:trace>
  <inkml:trace contextRef="#ctx0" brushRef="#br0" timeOffset="25828.98">5909 15981 0,'0'0'0,"70"35"16,-70 0-16,18 54 16,53 105-1,-71-53 1,17-35 0,-17-18-1,-17-88 79,-19 0-94</inkml:trace>
  <inkml:trace contextRef="#ctx0" brushRef="#br0" timeOffset="26509.74">5768 15946 0,'0'0'0,"123"-36"15,-88 1 1,54 35 0,122-71-16,-158 71 15,141-35 16,-159 35-15,-17 0 0,0 35-16,-1 36 15,36 105 1,-35-140 0,0-1-16,-1 35 0,1-52 15,-18 17 1,0 1-1,-106 34 1,-35-34 0,70 16-1,18-52-15,-88 36 16,53-36 0,18 35-16,-124 0 31,88 36-31,18-54 15,-54 19 1,107-36 0,88 0 77,-18 0-93</inkml:trace>
  <inkml:trace contextRef="#ctx0" brushRef="#br0" timeOffset="27443.28">7143 15928 0,'18'141'47,"35"18"-32,-53-106 1,0-18 15,18-17-15,-36-36 46,-17-123-46,17-18-16,-17 71 15,17-124 1,18 142 0,0 34-1,0 1 1,18 0 0,-1 17-1,1 1-15,0-1 31,105 18-15,-88 0-16,1 0 16,17 0-1,-36 0-15,1 0 16,0 88 0,-1-53-1,-17 1 1,0-1-1,-35 18 1,-53-35 0,0-1-1,17-17 1,36 35-16,-18-35 16,-18 0-16,54 0 15</inkml:trace>
  <inkml:trace contextRef="#ctx0" brushRef="#br0" timeOffset="29228.18">1958 16686 0,'53'0'63,"300"0"-48,35 0 1,17 18 0,-246 0-1,17-1 1,-17 36-16,-71-53 15,-17 0-15,-36 0 16,0 0 0</inkml:trace>
  <inkml:trace contextRef="#ctx0" brushRef="#br0" timeOffset="29897.19">4057 16404 0,'17'0'31,"19"71"-15,-19-18 0,19-18-16,-36 0 15,0-17 16,0 17-15,17-17 31,71-195-31,-17 54-16,0-18 15,17 17-15,18-34 16,17 16-16,-52 90 15,17-19 1,-88 53-16,35 18 16,-17 0 62</inkml:trace>
  <inkml:trace contextRef="#ctx0" brushRef="#br0" timeOffset="32575.16">1146 15840 0,'0'-53'47,"0"-141"-31,-35 35-1,18-17 1,-1-18 0,-53 0-1,54 17 1,17 18-1,0 71 1,-18-35-16,-17 17 16,35 35-16,0 1 15,0 17 1,0 0-16,0 0 0,0 18 16,0-18-16,0-18 15,0 18 1,0 18-1,0 17 1</inkml:trace>
  <inkml:trace contextRef="#ctx0" brushRef="#br0" timeOffset="33252.98">723 14093 0,'-17'0'63,"17"-52"-48,35 16-15,-35 1 16,88-106 0,-17 53-1,-36 35 1,18 0-1,-36 35 1,1 1 0,0 17 31,52 123-16,-17-17-16,-18-36-15,-17-17 16,53 141 0,-54-105-1,-17-1 1,18-18 0</inkml:trace>
  <inkml:trace contextRef="#ctx0" brushRef="#br0" timeOffset="34296.07">423 14817 0,'-88'0'78,"35"17"-31,53 1-32,0 17-15,-17 0 16,17 36 0,0-18-1,0-18 1,70 1 0,18-19-1,-52 1 1,-19-18-1,1 17 1,0 1 0,-18 17 15,0 18 0,-18-35-31,-35 0 16,-18 17-1,36-35-15,-18 0 16,36 0 15,-1 0-15,0-18 0,18 1-1,0-1 16</inkml:trace>
  <inkml:trace contextRef="#ctx0" brushRef="#br0" timeOffset="36055.89">1958 10125 0,'-35'17'15,"-36"-87"1,71-36 0,-35-123-1,35 105-15,0-35 16,-71-105 0,54 105-16,-36-123 15,53 17 1,0 54-1,0-1 1,0 53 0,0 36 15,0 35-31,0 35 31,0 35-31,0-70 16,0 35-16,0 0 15,0-35-15,0 0 16,35-89 0,-35 142-1,18-18 1</inkml:trace>
  <inkml:trace contextRef="#ctx0" brushRef="#br0" timeOffset="37088.85">265 9631 0,'88'0'47,"53"0"-31,53-18-1,-88 18 1,-89 0-1</inkml:trace>
  <inkml:trace contextRef="#ctx0" brushRef="#br0" timeOffset="37658.93">617 9596 0,'-17'0'15,"17"35"1,0 18 0,0-36-16,0 124 31,0-52-31,0-1 16,0-35-1,0-18 1,-18-17 78,-52-54-79,-1-52 1,0 0-1,54 88 95</inkml:trace>
  <inkml:trace contextRef="#ctx0" brushRef="#br0" timeOffset="38580.48">776 9772 0,'0'18'15,"0"123"1,0-124-1,0 36-15,18-17 16,-1-1 0,1-18 15,17-17 16,53-52-32,-52-19 1,17-17 0,-36 35-1,-17 18 1,0 17 31,36 18-16,-19 53-15,-17-36-1,0 54 1,18 17 0,35-52-1,-36-19 1,1-17-1,0 0 17,-18-53-17,0 0-15,17 18 16,1-88 0,17 70-16,-35-18 31,0 36-16</inkml:trace>
  <inkml:trace contextRef="#ctx0" brushRef="#br0" timeOffset="39034.94">1411 9613 0,'88'0'78,"-35"0"-62</inkml:trace>
  <inkml:trace contextRef="#ctx0" brushRef="#br0" timeOffset="39415.67">1464 9648 0,'0'0'16,"18"106"-1,-18-53 1,0-18-16,0 107 31,0-125-15</inkml:trace>
  <inkml:trace contextRef="#ctx0" brushRef="#br0" timeOffset="41498.68">4039 6032 0,'53'0'16,"194"0"15,-18 0-15,159 0 0,-176 0-16,194 0 15,-1 0 1,-17 0-1,-17 36 1,-142-36 0,-88 0-1,-70 0 1,-1 0 0,1 0-16,-18 0 15,35 17-15,35 36 16,107-35-1,-142-18 1,229 0-16,18 0 31,-158 0-15,-107 0 0,-52 0-1,0 0 32,88 0-31,-36 0-16,36 18 15,17-1 1,-70-17-16,35 0 16,71 0-1,-106 0-15,106 0 16</inkml:trace>
  <inkml:trace contextRef="#ctx0" brushRef="#br0" timeOffset="42515.83">10689 6015 0,'0'0'0,"-18"0"16,0 0-16,124 0 125,141 0-109,194 0-1,35 0 1,71 0-1,18 0 1,-19 0 0,-69 0-1,-89 35 1,-124-35 0,-193 0-16,-54 0 46,19 0-14,52 0-17,-18 0 1,1 0 0,35 0-1,-36 0 1,-52 0 15,17 0 16,36 0-31,-54 0-1,1 0 1</inkml:trace>
  <inkml:trace contextRef="#ctx0" brushRef="#br0" timeOffset="43067.12">15257 5909 0,'0'18'46,"106"-1"-30,-89 1 0,54 0-1,17-1 1,-88 1 0,18-1-1,-18 1 1,0 35-1,0-18 1,-18 1 0,-52 34-1,-160 1 1,36-18 0,106-18-1</inkml:trace>
  <inkml:trace contextRef="#ctx0" brushRef="#br0" timeOffset="44285.71">15610 6632 0,'35'-17'156,"-53"17"-46,-52 0-95,17 0 1,-35 0-1,70 0 1</inkml:trace>
  <inkml:trace contextRef="#ctx0" brushRef="#br0" timeOffset="46379.65">17815 9701 0,'0'0'0,"17"194"16,36 177-1,-35-230 1,17-18-16,18 195 15,-35-230 1,17 0 0,18 177-1,-53-89 1,0 18 0,0-106-16,0 1 15,0-1-15,0-18 16,0 19-1,0-54-15,0 18 16,0-36-16,-18 36 16,0-17-16,-17 17 15,18-36-15,-1 18 16,-53 71 0,54-70-16,-36-1 15,-18 71 1,1-71 15,17 18-15,-53 0-1,0-18 1,-53 36 0,-35-1-1,89-52-15,-19-1 16,-17 19-16,-35-36 15,-160 0 1,125 0-16,-1 70 16,-246-52-1,281-18-15,-123 0 16,-582 18 0,371-18-1,-18 0 1,53 0 15,70 0-15,177 0-16,17 53 15,0-53-15,36 0 16,35 0-16,-18 17 16,-17 18-16,52-17 15,-229-18 1,142 0-16,-19 0 15,-440 0 1,194 0 0,35 0-1,35 0 1,-17 0 0,141 0-1,-71 0 1,230 0-1,34 0 1,-69 18 0,122-1-16,-17-17 15,-17 0-15,52 0 0,-123-17 32,-88-36-17,-18 0 1,35 53-1,36 0 1,35 0 0,106 0-1,-36 0-15,0 0 16,-17 0 0,35-18-1,53 1 1,-35 17 15,-36 0 0,54-18 1,-1 18-17,-17 0 16</inkml:trace>
  <inkml:trace contextRef="#ctx0" brushRef="#br0" timeOffset="50087.88">15398 6579 0,'-18'0'47,"-52"0"-31,-36 0 0,-70 0-1,-124-35 1,-35 35-1,194 0-15,17 0 16,-52 0 0,52 18-16,-34 17 15,-125 35 1,160-52-16,-54-18 16,89 18-16,-159-1 15,53 36 16,0-53-15,-53 0 0,142 18-16,-37 0 15,-210-18 1,-36 0 0,211 17-16,1-17 15,-71 0 1,106 0-16,17 0 15,-175 0 1,175 0-16,-193 0 16,-71 0-1,70 0 1,-17 0 0,247 0-1,0 0-15,17 0 16,18 0-16,-106 0 31,18 0-15,-35 0-16,88 0 15,-124 0 1,89 0-16,-19 0 16,-140 0-1,194 0 1,-71 0-1,53 0 1,-35-35 0,0 17-1,18 1 1,35 17 0,-18-18-16,88 18 15,-35 0 1,18 0-16,0 0 15,-124 0 1,71 0-16,-18-35 16,-53 17-1,89 0-15,-107 1 16,36-18 0,71 17-1,-19 18 1,1-18-1,-53 1 1,106 17-16,-36 0 16,18 0-16,-35 0 15,53 0 1,-18 0-16,35 0 16</inkml:trace>
  <inkml:trace contextRef="#ctx0" brushRef="#br0" timeOffset="50666.11">4216 6526 0,'0'0'0,"-53"36"16,-18-1-16,18 0 15,0 0 1,18-17-16,17-18 62,18 35-46,0 1-16,0-1 31,18 18 0,52-35-15,19 17 0,-54-18-16,18 1 15,0 0 1,0-1-16,-36 1 16,1-18-1</inkml:trace>
  <inkml:trace contextRef="#ctx0" brushRef="#br0" timeOffset="52886.21">3863 7250 0,'53'0'15,"105"-53"1,54 53 0,194 0-1,-177 0-15,-17 0 16,229 0-1,-36 17 1,-211 19-16,-17 34 16,228 54-1,-281-89-15,211 53 16,0 18 0,71 0 15,-159-18-16,-141-53 1,-89 0 0,36 1-16,-35-19 15,-1 107 1,1-36 0,17 18-16,-35-18 15,36 124 1,-19-106-16,18 17 15,89 336 1,17-124 0,-53 0-1,-70 35 1,-18-17 0,0-53 15,0 18-16,0-1 1,0 18 0,35-158-16,18 17 15,-53 0-15,53 17 16,-53 354 0,0-248-1,0-17 1,0-35-1,0 35 1,0-124 0,0-17-16,0 35 15,0 247 1,0-283 0,0 230 15,0-211-16,18-71-15,-18-53 16,53 141 0,-36-124-1,1 1 1,-18-1 0,53-17-1,-53 0 1,17 0-1,36 18 1,-35-36 0,0-35-1,17 35-15,53-35 32,-17 0-32,34 0 0,460 0 31,-1-35-16,-17 0 1,53 35 0,-53 0-1,-54 0 1,72 0 0,-336 0-16,0 0 15,265 0 1,-247 0-16,18 0 15,229 0 1,-230 0-16,1 0 16,458 0-1,-194-36 1,0 36 0,-88 0 15,53 0-16,35 0 1,71 0 0,-300 0-16,17 0 15,36 0-15,-53 0 16,17 0-16,-34 0 16,598-17-1,-616-19 1,511-34-1,-423 17 1,-53 18 0,-53 35-1,-71 0 1,-53 0 0,-34 0-1,34 0-15,-17 0 16,176 0-1,-176 0-15,-18 0 16,89-18 0,-125-17-16,37 35 15,34 0 1,1 0-16,52 0 16,36 0-1,-36 0 1,-105 0-1,-54-18 48,1 18-47,-1-18 30,1 18-14,70-17-17,-70-1 17,0 1 14,-18-1-30</inkml:trace>
  <inkml:trace contextRef="#ctx0" brushRef="#br0" timeOffset="53660.37">26528 16281 0,'141'0'47,"35"53"-16,-70 0 0,-71-36-31,-17 1 16,0-18-16,-1 17 15,1 1 17,-18 17 61,-53 36-77,-71-1-16,-105 107 31,141-124-15,88-36 0,0 1-1,0 0 95,0-1-95</inkml:trace>
  <inkml:trace contextRef="#ctx0" brushRef="#br0" timeOffset="56648.44">20866 4868 0,'18'0'47,"17"0"-31,0 0-16,36 53 31,-18 18-16,-18-36-15,0 53 16,36-17 0,-54-36-16,1-35 15</inkml:trace>
  <inkml:trace contextRef="#ctx0" brushRef="#br0" timeOffset="57187.43">21130 4833 0,'0'0'0,"-52"35"16,16 36-16,1-36 15,-36 89 1,36-36 0,35-53-16,-17 0 15,52-35 110,18 0-125</inkml:trace>
  <inkml:trace contextRef="#ctx0" brushRef="#br0" timeOffset="58064.21">21519 4868 0,'0'-35'31,"17"0"-16,-17 17 1,0 0 0,-53 18 15,-17 0-15,-1 0-1,53 36 1,1-36-1,17 17 1,0 1 15,0 0 1,0-1-17,0 19 1,35-1-1,18-17 1,-35-1 0,-1 1-1,-17 17 17,0 0-17,0-17 1,0 17-1,0-17 1,0 0-16,-35-1 16,0-17 62,-1 0-63</inkml:trace>
  <inkml:trace contextRef="#ctx0" brushRef="#br0" timeOffset="58426.39">21607 5009 0,'0'0'0</inkml:trace>
  <inkml:trace contextRef="#ctx0" brushRef="#br0" timeOffset="59423.68">22048 4851 0,'-18'0'16,"0"-18"-16,54 36 15,-89-54-15,35 36 16,0 0 0,-34 0-1,16 0 1,19 18-1,-1-18 1,0 18-16,18-1 31,0 1-15,0 17 0,0 1-1,0 16 1,0-34-1,53-18 17,0 0-17,-18 0-15,18 0 16,-17-18 0,-36 1-16,17-1 15,1-52 1,0 52-1,-18 53 126,0 1-125,17-1-16,1-18 15,17 72 1,-35-54 0,18-17 62</inkml:trace>
  <inkml:trace contextRef="#ctx0" brushRef="#br0" timeOffset="60322.49">22330 4992 0,'0'0'0,"0"35"16,53 159 15,-53-35-15,0-106 0,0 35-1,0-123 79,0-89-78,0 54-16,0 17 15,0 0-15,-18 0 16,18 18-1,-17 17-15,17-17 16,0-1-16,0 19 16,0-1-16,0 1 15,0-19 1,0 1 0,0 0 15,0 17-16,35 0 1,0 18 0,-17 0-1,17 18 17,0 123-17,-35-70 1,0-36 15,0 0-31,0 1 16,-35-36 15,0 0-31,-18 17 31,18 18-15,17-35-1,36-70 48,-1 52-47</inkml:trace>
  <inkml:trace contextRef="#ctx0" brushRef="#br0" timeOffset="61284.53">22683 4868 0,'0'0'16,"35"177"0,-35-107-1,0-34-15,0-1 16,0 35-16,0 1 15,0-53 1,0 17-16,0-18 16,0 19 15,0-19 16,0-70 0,0-52-32,-18 34-15,18 1 16,-35-1-16,35 18 16,0 0-16,-18 0 15,18 18 1,-17-18-16,17 35 15,0-35 1,0 18 31,17 18-31,1-1-16,17 18 15,-35-18-15,36 18 16,-19 0-16,1 0 15,-1 0-15,36 0 32,-35 88-17,-18-52-15,18 17 16,-1-36 0,-17 19-1,0-19 1,-17-17 15,-19 0-15,-17 0-1,36 0 1,-18 0 0</inkml:trace>
  <inkml:trace contextRef="#ctx0" brushRef="#br0" timeOffset="70629.25">20707 2364 0,'18'70'94,"-1"-35"-78,19 18-1,-36-17 1,0-19 0,17-17-1,19 0 32,-1-17-16,35-36-31,1-53 16,176-212 0,-18 71-1,-123 71 1,35 17 0,-106 124-1,-17 17 16</inkml:trace>
  <inkml:trace contextRef="#ctx0" brushRef="#br0" timeOffset="71627.45">23529 4586 0,'53'0'32,"0"35"-17,18 71 1,-18-18-1,-18 18 1,-35-70 0,17-1-1,19-53 32,70-105-16,-54 52-31,-16 18 16,211-229 0,-89 88-1,-69 106 1,-19 35 0,1 35-1,-36 18 16,-17 0 63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11/24/2023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11/24/2023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11/24/2023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4.png"/><Relationship Id="rId4" Type="http://schemas.openxmlformats.org/officeDocument/2006/relationships/hyperlink" Target="http://www.dribbble.com/"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jpeg"/><Relationship Id="rId7" Type="http://schemas.openxmlformats.org/officeDocument/2006/relationships/image" Target="../media/image19.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8.tiff"/><Relationship Id="rId5" Type="http://schemas.openxmlformats.org/officeDocument/2006/relationships/image" Target="../media/image17.tiff"/><Relationship Id="rId4" Type="http://schemas.openxmlformats.org/officeDocument/2006/relationships/image" Target="../media/image16.tiff"/><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creativecommons.org/licenses/by/3.0/" TargetMode="External"/><Relationship Id="rId13" Type="http://schemas.openxmlformats.org/officeDocument/2006/relationships/customXml" Target="../ink/ink2.xml"/><Relationship Id="rId3" Type="http://schemas.openxmlformats.org/officeDocument/2006/relationships/hyperlink" Target="http://commons.wikimedia.org/wiki/File:User_icon_2.svg" TargetMode="External"/><Relationship Id="rId7" Type="http://schemas.openxmlformats.org/officeDocument/2006/relationships/hyperlink" Target="https://www.flickr.com/photos/jeepersmedia/14765960308/" TargetMode="External"/><Relationship Id="rId12" Type="http://schemas.openxmlformats.org/officeDocument/2006/relationships/image" Target="../media/image200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customXml" Target="../ink/ink1.xml"/><Relationship Id="rId5" Type="http://schemas.openxmlformats.org/officeDocument/2006/relationships/hyperlink" Target="https://pixabay.com/illustrations/icon-business-user-business-icons-1740415/" TargetMode="External"/><Relationship Id="rId10" Type="http://schemas.openxmlformats.org/officeDocument/2006/relationships/hyperlink" Target="https://openclipart.org/detail/22037/notes-by-agone" TargetMode="External"/><Relationship Id="rId4" Type="http://schemas.openxmlformats.org/officeDocument/2006/relationships/image" Target="../media/image5.png"/><Relationship Id="rId9" Type="http://schemas.openxmlformats.org/officeDocument/2006/relationships/image" Target="../media/image7.png"/><Relationship Id="rId1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github.com/soyuztechnologies/BTP_Architect_Training/blob/master/Day%203/04approuter.zi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Extension Suite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13</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BTP Cloud Transport Management</a:t>
            </a:r>
          </a:p>
        </p:txBody>
      </p:sp>
      <p:sp>
        <p:nvSpPr>
          <p:cNvPr id="4" name="TextBox 3">
            <a:extLst>
              <a:ext uri="{FF2B5EF4-FFF2-40B4-BE49-F238E27FC236}">
                <a16:creationId xmlns:a16="http://schemas.microsoft.com/office/drawing/2014/main" id="{0FB489AD-CEEC-BC34-2ACB-E705A5DF5CF8}"/>
              </a:ext>
            </a:extLst>
          </p:cNvPr>
          <p:cNvSpPr txBox="1"/>
          <p:nvPr/>
        </p:nvSpPr>
        <p:spPr>
          <a:xfrm>
            <a:off x="160869" y="909378"/>
            <a:ext cx="11734248" cy="2584650"/>
          </a:xfrm>
          <a:prstGeom prst="rect">
            <a:avLst/>
          </a:prstGeom>
          <a:noFill/>
        </p:spPr>
        <p:txBody>
          <a:bodyPr wrap="square">
            <a:spAutoFit/>
          </a:bodyPr>
          <a:lstStyle/>
          <a:p>
            <a:pPr defTabSz="1218621"/>
            <a:r>
              <a:rPr lang="en-US" sz="1799" dirty="0">
                <a:solidFill>
                  <a:prstClr val="white"/>
                </a:solidFill>
                <a:latin typeface="72" panose="020B0503030000000003" pitchFamily="34" charset="0"/>
              </a:rPr>
              <a:t>SAP Cloud Transport Management service lets you manage software deliverables between accounts of different environments (such as Neo and Cloud Foundry), by transporting them across various runtimes. This includes application artifacts as well as their respective application-specific content.</a:t>
            </a:r>
          </a:p>
          <a:p>
            <a:pPr defTabSz="1218621"/>
            <a:endParaRPr lang="en-US" sz="1799" dirty="0">
              <a:solidFill>
                <a:prstClr val="white"/>
              </a:solidFill>
              <a:latin typeface="72" panose="020B0503030000000003" pitchFamily="34" charset="0"/>
            </a:endParaRPr>
          </a:p>
          <a:p>
            <a:pPr defTabSz="1218621"/>
            <a:r>
              <a:rPr lang="en-US" sz="1799" dirty="0">
                <a:solidFill>
                  <a:prstClr val="white"/>
                </a:solidFill>
                <a:latin typeface="72" panose="020B0503030000000003" pitchFamily="34" charset="0"/>
              </a:rPr>
              <a:t>SAP Cloud Transport Management service adds transparency to the audit trail of changes so that you get information about who performed which changes in your production environment, and when they did it. At the same time, the service enables a separation of concerns: For example, a developer of an application or of SAP Cloud content artifacts can trigger the transport of changes in a development subaccount, while the resulting import into the test, and production subaccount is handled by a central operations team.</a:t>
            </a:r>
          </a:p>
        </p:txBody>
      </p:sp>
      <p:pic>
        <p:nvPicPr>
          <p:cNvPr id="2050" name="Picture 2">
            <a:extLst>
              <a:ext uri="{FF2B5EF4-FFF2-40B4-BE49-F238E27FC236}">
                <a16:creationId xmlns:a16="http://schemas.microsoft.com/office/drawing/2014/main" id="{8BE2A52D-ABCC-621B-75E1-4E49BDC93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842" y="3760957"/>
            <a:ext cx="5385393" cy="2756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39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SAP BTP Cloud Transport</a:t>
            </a:r>
          </a:p>
        </p:txBody>
      </p:sp>
      <p:pic>
        <p:nvPicPr>
          <p:cNvPr id="4098" name="Picture 2" descr="Moving Freight into the Future: Cloud-Based TMS Systems">
            <a:extLst>
              <a:ext uri="{FF2B5EF4-FFF2-40B4-BE49-F238E27FC236}">
                <a16:creationId xmlns:a16="http://schemas.microsoft.com/office/drawing/2014/main" id="{C4B91D97-475C-72AE-FC63-629B325B95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8822" y="1125344"/>
            <a:ext cx="5233890" cy="5227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492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6</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60,000+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3453886" y="134076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3453886" y="3096490"/>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3453886" y="4852213"/>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4118572" y="1593781"/>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Implementing App Router</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4118572" y="3349500"/>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243564"/>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Git and Webhook</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4118572" y="5105223"/>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243563"/>
              <a:ext cx="2236930" cy="319585"/>
            </a:xfrm>
            <a:prstGeom prst="rect">
              <a:avLst/>
            </a:prstGeom>
            <a:noFill/>
          </p:spPr>
          <p:txBody>
            <a:bodyPr wrap="square" lIns="0" tIns="0" rIns="0" bIns="0" rtlCol="0" anchor="ctr">
              <a:spAutoFit/>
            </a:bodyPr>
            <a:lstStyle/>
            <a:p>
              <a:pPr marL="0" algn="l" rtl="0" eaLnBrk="1" latinLnBrk="0" hangingPunct="1">
                <a:spcBef>
                  <a:spcPts val="0"/>
                </a:spcBef>
                <a:spcAft>
                  <a:spcPts val="0"/>
                </a:spcAft>
              </a:pPr>
              <a:r>
                <a:rPr lang="en-US" sz="1800" kern="12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CI/CD Service in BTP</a:t>
              </a:r>
              <a:endParaRPr lang="en-US" sz="1400" dirty="0">
                <a:effectLst/>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13</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Challenges in Current Approach</a:t>
            </a:r>
          </a:p>
        </p:txBody>
      </p:sp>
      <p:sp>
        <p:nvSpPr>
          <p:cNvPr id="3" name="TextBox 2">
            <a:extLst>
              <a:ext uri="{FF2B5EF4-FFF2-40B4-BE49-F238E27FC236}">
                <a16:creationId xmlns:a16="http://schemas.microsoft.com/office/drawing/2014/main" id="{FC796D8E-6200-6FFF-317A-54B3F37144BC}"/>
              </a:ext>
            </a:extLst>
          </p:cNvPr>
          <p:cNvSpPr txBox="1"/>
          <p:nvPr/>
        </p:nvSpPr>
        <p:spPr>
          <a:xfrm>
            <a:off x="191294" y="837387"/>
            <a:ext cx="11806237" cy="3416320"/>
          </a:xfrm>
          <a:prstGeom prst="rect">
            <a:avLst/>
          </a:prstGeom>
          <a:noFill/>
        </p:spPr>
        <p:txBody>
          <a:bodyPr wrap="square" rtlCol="0">
            <a:spAutoFit/>
          </a:bodyPr>
          <a:lstStyle/>
          <a:p>
            <a:pPr marL="342797" indent="-342797">
              <a:buFontTx/>
              <a:buChar char="-"/>
              <a:defRPr/>
            </a:pPr>
            <a:r>
              <a:rPr lang="en-US" sz="1800" kern="0" dirty="0">
                <a:solidFill>
                  <a:prstClr val="white"/>
                </a:solidFill>
                <a:latin typeface="Segoe UI"/>
              </a:rPr>
              <a:t>Did you notice, that we need to first pass lots of technical details from service key</a:t>
            </a:r>
          </a:p>
          <a:p>
            <a:pPr marL="342797" indent="-342797">
              <a:buFontTx/>
              <a:buChar char="-"/>
              <a:defRPr/>
            </a:pPr>
            <a:r>
              <a:rPr lang="en-IN" sz="1800" kern="0" dirty="0">
                <a:solidFill>
                  <a:prstClr val="white"/>
                </a:solidFill>
                <a:latin typeface="Segoe UI"/>
              </a:rPr>
              <a:t>Pass all the info in correct manner to postman to obtain token</a:t>
            </a:r>
          </a:p>
          <a:p>
            <a:pPr marL="342797" indent="-342797">
              <a:buFontTx/>
              <a:buChar char="-"/>
              <a:defRPr/>
            </a:pPr>
            <a:r>
              <a:rPr lang="en-IN" sz="1800" kern="0" dirty="0">
                <a:solidFill>
                  <a:prstClr val="white"/>
                </a:solidFill>
                <a:latin typeface="Segoe UI"/>
              </a:rPr>
              <a:t>Once the token expired, we need to reobtain again and again</a:t>
            </a:r>
          </a:p>
          <a:p>
            <a:pPr marL="342797" indent="-342797">
              <a:buFontTx/>
              <a:buChar char="-"/>
              <a:defRPr/>
            </a:pPr>
            <a:r>
              <a:rPr lang="en-IN" sz="1800" kern="0" dirty="0">
                <a:solidFill>
                  <a:prstClr val="white"/>
                </a:solidFill>
                <a:latin typeface="Segoe UI"/>
              </a:rPr>
              <a:t>Our </a:t>
            </a:r>
            <a:r>
              <a:rPr lang="en-IN" sz="1800" b="1" kern="0" dirty="0">
                <a:solidFill>
                  <a:prstClr val="white"/>
                </a:solidFill>
                <a:latin typeface="Segoe UI"/>
              </a:rPr>
              <a:t>end user </a:t>
            </a:r>
            <a:r>
              <a:rPr lang="en-IN" sz="1800" kern="0" dirty="0">
                <a:solidFill>
                  <a:prstClr val="white"/>
                </a:solidFill>
                <a:latin typeface="Segoe UI"/>
              </a:rPr>
              <a:t>do not know all this. Automate the XSUAA JWT token processing.</a:t>
            </a:r>
          </a:p>
          <a:p>
            <a:pPr marL="342797" indent="-342797">
              <a:buFontTx/>
              <a:buChar char="-"/>
              <a:defRPr/>
            </a:pPr>
            <a:r>
              <a:rPr lang="en-IN" sz="1800" kern="0" dirty="0">
                <a:solidFill>
                  <a:prstClr val="white"/>
                </a:solidFill>
                <a:latin typeface="Segoe UI"/>
              </a:rPr>
              <a:t>In our app, we will have multiple microservices, like java, sap ui5, node app, </a:t>
            </a:r>
            <a:r>
              <a:rPr lang="en-IN" sz="1800" kern="0" dirty="0" err="1">
                <a:solidFill>
                  <a:prstClr val="white"/>
                </a:solidFill>
                <a:latin typeface="Segoe UI"/>
              </a:rPr>
              <a:t>xsuaa</a:t>
            </a:r>
            <a:r>
              <a:rPr lang="en-IN" sz="1800" kern="0" dirty="0">
                <a:solidFill>
                  <a:prstClr val="white"/>
                </a:solidFill>
                <a:latin typeface="Segoe UI"/>
              </a:rPr>
              <a:t>…</a:t>
            </a:r>
          </a:p>
          <a:p>
            <a:pPr marL="342797" indent="-342797">
              <a:buFontTx/>
              <a:buChar char="-"/>
              <a:defRPr/>
            </a:pPr>
            <a:r>
              <a:rPr lang="en-IN" sz="1800" kern="0" dirty="0">
                <a:solidFill>
                  <a:prstClr val="white"/>
                </a:solidFill>
                <a:latin typeface="Segoe UI"/>
              </a:rPr>
              <a:t>Each service produce one end point e.g. /vendors, /index.html, /customers, they all logically belongs to same app. Will you give 3 </a:t>
            </a:r>
            <a:r>
              <a:rPr lang="en-IN" sz="1800" kern="0" dirty="0" err="1">
                <a:solidFill>
                  <a:prstClr val="white"/>
                </a:solidFill>
                <a:latin typeface="Segoe UI"/>
              </a:rPr>
              <a:t>url</a:t>
            </a:r>
            <a:r>
              <a:rPr lang="en-IN" sz="1800" kern="0" dirty="0">
                <a:solidFill>
                  <a:prstClr val="white"/>
                </a:solidFill>
                <a:latin typeface="Segoe UI"/>
              </a:rPr>
              <a:t> to our user to access these apps?</a:t>
            </a:r>
          </a:p>
          <a:p>
            <a:pPr marL="342797" indent="-342797">
              <a:buFontTx/>
              <a:buChar char="-"/>
              <a:defRPr/>
            </a:pPr>
            <a:r>
              <a:rPr lang="en-IN" sz="1800" kern="0" dirty="0">
                <a:solidFill>
                  <a:prstClr val="white"/>
                </a:solidFill>
                <a:latin typeface="Segoe UI"/>
              </a:rPr>
              <a:t>These microservices also needs to communicate with each other. Provided we give a single end point to access our entire app to end user.</a:t>
            </a:r>
          </a:p>
          <a:p>
            <a:pPr marL="342797" indent="-342797">
              <a:buFontTx/>
              <a:buChar char="-"/>
              <a:defRPr/>
            </a:pPr>
            <a:r>
              <a:rPr lang="en-IN" sz="1800" kern="0" dirty="0">
                <a:solidFill>
                  <a:prstClr val="white"/>
                </a:solidFill>
                <a:latin typeface="Segoe UI"/>
              </a:rPr>
              <a:t>We want to complete redirect mechanism to let user go to login screen, authenticate on IDP and exchange of all the tokens should be seamless behind the scenes.</a:t>
            </a:r>
          </a:p>
          <a:p>
            <a:pPr marL="342797" indent="-342797">
              <a:buFontTx/>
              <a:buChar char="-"/>
              <a:defRPr/>
            </a:pPr>
            <a:r>
              <a:rPr lang="en-IN" sz="1800" kern="0" dirty="0">
                <a:solidFill>
                  <a:prstClr val="white"/>
                </a:solidFill>
                <a:latin typeface="Segoe UI"/>
              </a:rPr>
              <a:t>We need a </a:t>
            </a:r>
            <a:r>
              <a:rPr lang="en-IN" sz="1800" b="1" kern="0" dirty="0">
                <a:solidFill>
                  <a:prstClr val="white"/>
                </a:solidFill>
                <a:latin typeface="Segoe UI"/>
              </a:rPr>
              <a:t>single entry </a:t>
            </a:r>
            <a:r>
              <a:rPr lang="en-IN" sz="1800" kern="0" dirty="0">
                <a:solidFill>
                  <a:prstClr val="white"/>
                </a:solidFill>
                <a:latin typeface="Segoe UI"/>
              </a:rPr>
              <a:t>point for entire app, </a:t>
            </a:r>
            <a:r>
              <a:rPr lang="en-IN" sz="1800" kern="0" dirty="0" err="1">
                <a:solidFill>
                  <a:prstClr val="white"/>
                </a:solidFill>
                <a:latin typeface="Segoe UI"/>
              </a:rPr>
              <a:t>forwardAuth</a:t>
            </a:r>
            <a:r>
              <a:rPr lang="en-IN" sz="1800" kern="0" dirty="0">
                <a:solidFill>
                  <a:prstClr val="white"/>
                </a:solidFill>
                <a:latin typeface="Segoe UI"/>
              </a:rPr>
              <a:t> tokens should be done automatic.</a:t>
            </a:r>
          </a:p>
        </p:txBody>
      </p:sp>
      <p:sp>
        <p:nvSpPr>
          <p:cNvPr id="4" name="Rectangle 3">
            <a:extLst>
              <a:ext uri="{FF2B5EF4-FFF2-40B4-BE49-F238E27FC236}">
                <a16:creationId xmlns:a16="http://schemas.microsoft.com/office/drawing/2014/main" id="{150E049D-A442-373C-AC02-8012B77C7E77}"/>
              </a:ext>
            </a:extLst>
          </p:cNvPr>
          <p:cNvSpPr/>
          <p:nvPr/>
        </p:nvSpPr>
        <p:spPr>
          <a:xfrm>
            <a:off x="3070864" y="4569660"/>
            <a:ext cx="5327204" cy="863871"/>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1600" kern="0" dirty="0">
                <a:solidFill>
                  <a:prstClr val="white"/>
                </a:solidFill>
                <a:latin typeface="Segoe UI"/>
              </a:rPr>
              <a:t>Application router</a:t>
            </a:r>
          </a:p>
          <a:p>
            <a:pPr algn="ctr">
              <a:defRPr/>
            </a:pPr>
            <a:r>
              <a:rPr lang="en-US" sz="1600" kern="0" dirty="0">
                <a:solidFill>
                  <a:prstClr val="white"/>
                </a:solidFill>
                <a:latin typeface="Segoe UI"/>
              </a:rPr>
              <a:t>(Provide single entry point, exchange auth token,</a:t>
            </a:r>
          </a:p>
          <a:p>
            <a:pPr algn="ctr">
              <a:defRPr/>
            </a:pPr>
            <a:r>
              <a:rPr lang="en-US" sz="1600" kern="0" dirty="0">
                <a:solidFill>
                  <a:prstClr val="white"/>
                </a:solidFill>
                <a:latin typeface="Segoe UI"/>
              </a:rPr>
              <a:t>Communicate between microservices, like a facade)</a:t>
            </a:r>
          </a:p>
        </p:txBody>
      </p:sp>
      <p:sp>
        <p:nvSpPr>
          <p:cNvPr id="5" name="Smiley Face 4">
            <a:extLst>
              <a:ext uri="{FF2B5EF4-FFF2-40B4-BE49-F238E27FC236}">
                <a16:creationId xmlns:a16="http://schemas.microsoft.com/office/drawing/2014/main" id="{ED52A723-E120-C2D3-AF27-A7F5275D1592}"/>
              </a:ext>
            </a:extLst>
          </p:cNvPr>
          <p:cNvSpPr/>
          <p:nvPr/>
        </p:nvSpPr>
        <p:spPr>
          <a:xfrm>
            <a:off x="551240" y="4569660"/>
            <a:ext cx="575914" cy="503925"/>
          </a:xfrm>
          <a:prstGeom prst="smileyFace">
            <a:avLst/>
          </a:prstGeom>
          <a:solidFill>
            <a:srgbClr val="38C6C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algn="ctr">
              <a:defRPr/>
            </a:pPr>
            <a:endParaRPr lang="en-US" sz="2399" kern="0" dirty="0">
              <a:solidFill>
                <a:prstClr val="white"/>
              </a:solidFill>
              <a:latin typeface="Segoe UI"/>
            </a:endParaRPr>
          </a:p>
        </p:txBody>
      </p:sp>
      <p:cxnSp>
        <p:nvCxnSpPr>
          <p:cNvPr id="6" name="Connector: Elbow 5">
            <a:extLst>
              <a:ext uri="{FF2B5EF4-FFF2-40B4-BE49-F238E27FC236}">
                <a16:creationId xmlns:a16="http://schemas.microsoft.com/office/drawing/2014/main" id="{4D211C58-732F-B6F2-EA91-BBD27364F9F8}"/>
              </a:ext>
            </a:extLst>
          </p:cNvPr>
          <p:cNvCxnSpPr>
            <a:stCxn id="5" idx="6"/>
            <a:endCxn id="4" idx="1"/>
          </p:cNvCxnSpPr>
          <p:nvPr/>
        </p:nvCxnSpPr>
        <p:spPr>
          <a:xfrm>
            <a:off x="1127154" y="4821622"/>
            <a:ext cx="1943710" cy="179973"/>
          </a:xfrm>
          <a:prstGeom prst="bentConnector3">
            <a:avLst/>
          </a:prstGeom>
          <a:noFill/>
          <a:ln w="9525" cap="flat" cmpd="sng" algn="ctr">
            <a:solidFill>
              <a:schemeClr val="bg1"/>
            </a:solidFill>
            <a:prstDash val="solid"/>
            <a:tailEnd type="triangle"/>
          </a:ln>
          <a:effectLst/>
        </p:spPr>
      </p:cxnSp>
      <p:sp>
        <p:nvSpPr>
          <p:cNvPr id="7" name="TextBox 6">
            <a:extLst>
              <a:ext uri="{FF2B5EF4-FFF2-40B4-BE49-F238E27FC236}">
                <a16:creationId xmlns:a16="http://schemas.microsoft.com/office/drawing/2014/main" id="{B508CAFA-0D77-5FB6-FFEA-74B15D948AC0}"/>
              </a:ext>
            </a:extLst>
          </p:cNvPr>
          <p:cNvSpPr txBox="1"/>
          <p:nvPr/>
        </p:nvSpPr>
        <p:spPr>
          <a:xfrm>
            <a:off x="1551735" y="4506861"/>
            <a:ext cx="1176870" cy="461417"/>
          </a:xfrm>
          <a:prstGeom prst="rect">
            <a:avLst/>
          </a:prstGeom>
          <a:noFill/>
        </p:spPr>
        <p:txBody>
          <a:bodyPr wrap="square" rtlCol="0">
            <a:spAutoFit/>
          </a:bodyPr>
          <a:lstStyle/>
          <a:p>
            <a:pPr>
              <a:defRPr/>
            </a:pPr>
            <a:r>
              <a:rPr lang="en-US" sz="2399" b="1" kern="0" dirty="0" err="1">
                <a:solidFill>
                  <a:prstClr val="white"/>
                </a:solidFill>
                <a:latin typeface="Segoe UI"/>
              </a:rPr>
              <a:t>url</a:t>
            </a:r>
            <a:endParaRPr lang="en-US" sz="2399" b="1" kern="0" dirty="0">
              <a:solidFill>
                <a:prstClr val="white"/>
              </a:solidFill>
              <a:latin typeface="Segoe UI"/>
            </a:endParaRPr>
          </a:p>
        </p:txBody>
      </p:sp>
      <p:sp>
        <p:nvSpPr>
          <p:cNvPr id="8" name="Rectangle 7">
            <a:extLst>
              <a:ext uri="{FF2B5EF4-FFF2-40B4-BE49-F238E27FC236}">
                <a16:creationId xmlns:a16="http://schemas.microsoft.com/office/drawing/2014/main" id="{7A027F3B-16BC-4EBD-1929-1FB9B9D8263A}"/>
              </a:ext>
            </a:extLst>
          </p:cNvPr>
          <p:cNvSpPr/>
          <p:nvPr/>
        </p:nvSpPr>
        <p:spPr>
          <a:xfrm>
            <a:off x="3070863" y="5865466"/>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Java</a:t>
            </a:r>
          </a:p>
          <a:p>
            <a:pPr algn="ctr">
              <a:defRPr/>
            </a:pPr>
            <a:r>
              <a:rPr lang="en-US" sz="1800" kern="0" dirty="0">
                <a:solidFill>
                  <a:prstClr val="white"/>
                </a:solidFill>
                <a:latin typeface="Segoe UI"/>
              </a:rPr>
              <a:t>/</a:t>
            </a:r>
            <a:r>
              <a:rPr lang="en-US" sz="1800" kern="0" dirty="0" err="1">
                <a:solidFill>
                  <a:prstClr val="white"/>
                </a:solidFill>
                <a:latin typeface="Segoe UI"/>
              </a:rPr>
              <a:t>Anubhav.svc</a:t>
            </a:r>
            <a:endParaRPr lang="en-US" sz="1800" kern="0" dirty="0">
              <a:solidFill>
                <a:prstClr val="white"/>
              </a:solidFill>
              <a:latin typeface="Segoe UI"/>
            </a:endParaRPr>
          </a:p>
        </p:txBody>
      </p:sp>
      <p:sp>
        <p:nvSpPr>
          <p:cNvPr id="9" name="Rectangle 8">
            <a:extLst>
              <a:ext uri="{FF2B5EF4-FFF2-40B4-BE49-F238E27FC236}">
                <a16:creationId xmlns:a16="http://schemas.microsoft.com/office/drawing/2014/main" id="{BE7A687B-65C1-D483-3BDB-F2A80C69C337}"/>
              </a:ext>
            </a:extLst>
          </p:cNvPr>
          <p:cNvSpPr/>
          <p:nvPr/>
        </p:nvSpPr>
        <p:spPr>
          <a:xfrm>
            <a:off x="4918521" y="5877301"/>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UI5 App</a:t>
            </a:r>
          </a:p>
          <a:p>
            <a:pPr algn="ctr">
              <a:defRPr/>
            </a:pPr>
            <a:r>
              <a:rPr lang="en-US" sz="2000" kern="0" dirty="0">
                <a:solidFill>
                  <a:prstClr val="white"/>
                </a:solidFill>
                <a:latin typeface="Segoe UI"/>
              </a:rPr>
              <a:t>/index.html</a:t>
            </a:r>
          </a:p>
        </p:txBody>
      </p:sp>
      <p:sp>
        <p:nvSpPr>
          <p:cNvPr id="10" name="Rectangle 9">
            <a:extLst>
              <a:ext uri="{FF2B5EF4-FFF2-40B4-BE49-F238E27FC236}">
                <a16:creationId xmlns:a16="http://schemas.microsoft.com/office/drawing/2014/main" id="{7735C6B4-D300-0754-D47C-612609044B7E}"/>
              </a:ext>
            </a:extLst>
          </p:cNvPr>
          <p:cNvSpPr/>
          <p:nvPr/>
        </p:nvSpPr>
        <p:spPr>
          <a:xfrm>
            <a:off x="6766179" y="5882708"/>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Node</a:t>
            </a:r>
          </a:p>
          <a:p>
            <a:pPr algn="ctr">
              <a:defRPr/>
            </a:pPr>
            <a:r>
              <a:rPr lang="en-US" sz="2000" kern="0" dirty="0">
                <a:solidFill>
                  <a:prstClr val="white"/>
                </a:solidFill>
                <a:latin typeface="Segoe UI"/>
              </a:rPr>
              <a:t>/customer</a:t>
            </a:r>
          </a:p>
        </p:txBody>
      </p:sp>
      <p:sp>
        <p:nvSpPr>
          <p:cNvPr id="11" name="Arrow: U-Turn 10">
            <a:extLst>
              <a:ext uri="{FF2B5EF4-FFF2-40B4-BE49-F238E27FC236}">
                <a16:creationId xmlns:a16="http://schemas.microsoft.com/office/drawing/2014/main" id="{E4B8BD5C-48FD-A35A-0B18-BD7062293ABD}"/>
              </a:ext>
            </a:extLst>
          </p:cNvPr>
          <p:cNvSpPr/>
          <p:nvPr/>
        </p:nvSpPr>
        <p:spPr>
          <a:xfrm>
            <a:off x="4357055" y="5454742"/>
            <a:ext cx="1403790"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2" name="Arrow: U-Turn 11">
            <a:extLst>
              <a:ext uri="{FF2B5EF4-FFF2-40B4-BE49-F238E27FC236}">
                <a16:creationId xmlns:a16="http://schemas.microsoft.com/office/drawing/2014/main" id="{EF56615D-E0AA-8001-F926-EFE113DA1DC8}"/>
              </a:ext>
            </a:extLst>
          </p:cNvPr>
          <p:cNvSpPr/>
          <p:nvPr/>
        </p:nvSpPr>
        <p:spPr>
          <a:xfrm>
            <a:off x="6394452" y="5458737"/>
            <a:ext cx="1403790"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3" name="Arrow: U-Turn 12">
            <a:extLst>
              <a:ext uri="{FF2B5EF4-FFF2-40B4-BE49-F238E27FC236}">
                <a16:creationId xmlns:a16="http://schemas.microsoft.com/office/drawing/2014/main" id="{1BB3AC61-254F-0D4F-D268-3CE08494DF47}"/>
              </a:ext>
            </a:extLst>
          </p:cNvPr>
          <p:cNvSpPr/>
          <p:nvPr/>
        </p:nvSpPr>
        <p:spPr>
          <a:xfrm flipH="1">
            <a:off x="3403197" y="5470725"/>
            <a:ext cx="1655753"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4" name="Arrow: U-Turn 13">
            <a:extLst>
              <a:ext uri="{FF2B5EF4-FFF2-40B4-BE49-F238E27FC236}">
                <a16:creationId xmlns:a16="http://schemas.microsoft.com/office/drawing/2014/main" id="{0A3C6A81-904C-67EA-C3E0-196F54E4957F}"/>
              </a:ext>
            </a:extLst>
          </p:cNvPr>
          <p:cNvSpPr/>
          <p:nvPr/>
        </p:nvSpPr>
        <p:spPr>
          <a:xfrm flipH="1">
            <a:off x="5205592" y="5495173"/>
            <a:ext cx="2132065"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5" name="Rectangle 14">
            <a:extLst>
              <a:ext uri="{FF2B5EF4-FFF2-40B4-BE49-F238E27FC236}">
                <a16:creationId xmlns:a16="http://schemas.microsoft.com/office/drawing/2014/main" id="{A4F8EA13-DC47-5B7A-30A8-1765E352D908}"/>
              </a:ext>
            </a:extLst>
          </p:cNvPr>
          <p:cNvSpPr/>
          <p:nvPr/>
        </p:nvSpPr>
        <p:spPr>
          <a:xfrm>
            <a:off x="9909842" y="4876096"/>
            <a:ext cx="1727742" cy="594629"/>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err="1">
                <a:solidFill>
                  <a:prstClr val="white"/>
                </a:solidFill>
                <a:latin typeface="Segoe UI"/>
              </a:rPr>
              <a:t>xsuaa</a:t>
            </a:r>
            <a:endParaRPr lang="en-US" sz="2399" kern="0" dirty="0">
              <a:solidFill>
                <a:prstClr val="white"/>
              </a:solidFill>
              <a:latin typeface="Segoe UI"/>
            </a:endParaRPr>
          </a:p>
        </p:txBody>
      </p:sp>
      <p:cxnSp>
        <p:nvCxnSpPr>
          <p:cNvPr id="16" name="Straight Arrow Connector 15">
            <a:extLst>
              <a:ext uri="{FF2B5EF4-FFF2-40B4-BE49-F238E27FC236}">
                <a16:creationId xmlns:a16="http://schemas.microsoft.com/office/drawing/2014/main" id="{60134498-0A01-D1F1-3812-5EB05D8E51B8}"/>
              </a:ext>
            </a:extLst>
          </p:cNvPr>
          <p:cNvCxnSpPr>
            <a:stCxn id="4" idx="3"/>
          </p:cNvCxnSpPr>
          <p:nvPr/>
        </p:nvCxnSpPr>
        <p:spPr>
          <a:xfrm>
            <a:off x="8398068" y="5001595"/>
            <a:ext cx="1511774" cy="0"/>
          </a:xfrm>
          <a:prstGeom prst="straightConnector1">
            <a:avLst/>
          </a:prstGeom>
          <a:noFill/>
          <a:ln w="9525" cap="flat" cmpd="sng" algn="ctr">
            <a:solidFill>
              <a:schemeClr val="bg1"/>
            </a:solidFill>
            <a:prstDash val="solid"/>
            <a:tailEnd type="triangle"/>
          </a:ln>
          <a:effectLst/>
        </p:spPr>
      </p:cxnSp>
      <p:cxnSp>
        <p:nvCxnSpPr>
          <p:cNvPr id="17" name="Straight Arrow Connector 16">
            <a:extLst>
              <a:ext uri="{FF2B5EF4-FFF2-40B4-BE49-F238E27FC236}">
                <a16:creationId xmlns:a16="http://schemas.microsoft.com/office/drawing/2014/main" id="{468F7DE8-70C0-0093-4FE0-0EB19E88027A}"/>
              </a:ext>
            </a:extLst>
          </p:cNvPr>
          <p:cNvCxnSpPr>
            <a:cxnSpLocks/>
            <a:stCxn id="15" idx="1"/>
          </p:cNvCxnSpPr>
          <p:nvPr/>
        </p:nvCxnSpPr>
        <p:spPr>
          <a:xfrm flipH="1">
            <a:off x="8421932" y="5173411"/>
            <a:ext cx="1487910" cy="0"/>
          </a:xfrm>
          <a:prstGeom prst="straightConnector1">
            <a:avLst/>
          </a:prstGeom>
          <a:noFill/>
          <a:ln w="9525" cap="flat" cmpd="sng" algn="ctr">
            <a:solidFill>
              <a:schemeClr val="bg1"/>
            </a:solidFill>
            <a:prstDash val="solid"/>
            <a:tailEnd type="triangle"/>
          </a:ln>
          <a:effectLst/>
        </p:spPr>
      </p:cxnSp>
    </p:spTree>
    <p:extLst>
      <p:ext uri="{BB962C8B-B14F-4D97-AF65-F5344CB8AC3E}">
        <p14:creationId xmlns:p14="http://schemas.microsoft.com/office/powerpoint/2010/main" val="3227290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grpId="0" nodeType="click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circle(in)">
                                      <p:cBhvr>
                                        <p:cTn id="70" dur="2000"/>
                                        <p:tgtEl>
                                          <p:spTgt spid="4"/>
                                        </p:tgtEl>
                                      </p:cBhvr>
                                    </p:animEffect>
                                  </p:childTnLst>
                                </p:cTn>
                              </p:par>
                              <p:par>
                                <p:cTn id="71" presetID="6" presetClass="entr" presetSubtype="16" fill="hold" grpId="0" nodeType="with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circle(in)">
                                      <p:cBhvr>
                                        <p:cTn id="73" dur="2000"/>
                                        <p:tgtEl>
                                          <p:spTgt spid="5"/>
                                        </p:tgtEl>
                                      </p:cBhvr>
                                    </p:animEffect>
                                  </p:childTnLst>
                                </p:cTn>
                              </p:par>
                              <p:par>
                                <p:cTn id="74" presetID="6" presetClass="entr" presetSubtype="16" fill="hold" nodeType="with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circle(in)">
                                      <p:cBhvr>
                                        <p:cTn id="76" dur="2000"/>
                                        <p:tgtEl>
                                          <p:spTgt spid="6"/>
                                        </p:tgtEl>
                                      </p:cBhvr>
                                    </p:animEffect>
                                  </p:childTnLst>
                                </p:cTn>
                              </p:par>
                              <p:par>
                                <p:cTn id="77" presetID="6" presetClass="entr" presetSubtype="16" fill="hold" grpId="0" nodeType="with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circle(in)">
                                      <p:cBhvr>
                                        <p:cTn id="79" dur="2000"/>
                                        <p:tgtEl>
                                          <p:spTgt spid="7"/>
                                        </p:tgtEl>
                                      </p:cBhvr>
                                    </p:animEffect>
                                  </p:childTnLst>
                                </p:cTn>
                              </p:par>
                              <p:par>
                                <p:cTn id="80" presetID="6" presetClass="entr" presetSubtype="16" fill="hold" grpId="0" nodeType="with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circle(in)">
                                      <p:cBhvr>
                                        <p:cTn id="82" dur="2000"/>
                                        <p:tgtEl>
                                          <p:spTgt spid="8"/>
                                        </p:tgtEl>
                                      </p:cBhvr>
                                    </p:animEffect>
                                  </p:childTnLst>
                                </p:cTn>
                              </p:par>
                              <p:par>
                                <p:cTn id="83" presetID="6" presetClass="entr" presetSubtype="16" fill="hold" grpId="0" nodeType="with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circle(in)">
                                      <p:cBhvr>
                                        <p:cTn id="85" dur="2000"/>
                                        <p:tgtEl>
                                          <p:spTgt spid="9"/>
                                        </p:tgtEl>
                                      </p:cBhvr>
                                    </p:animEffect>
                                  </p:childTnLst>
                                </p:cTn>
                              </p:par>
                              <p:par>
                                <p:cTn id="86" presetID="6" presetClass="entr" presetSubtype="16" fill="hold" grpId="0" nodeType="withEffect">
                                  <p:stCondLst>
                                    <p:cond delay="0"/>
                                  </p:stCondLst>
                                  <p:childTnLst>
                                    <p:set>
                                      <p:cBhvr>
                                        <p:cTn id="87" dur="1" fill="hold">
                                          <p:stCondLst>
                                            <p:cond delay="0"/>
                                          </p:stCondLst>
                                        </p:cTn>
                                        <p:tgtEl>
                                          <p:spTgt spid="10"/>
                                        </p:tgtEl>
                                        <p:attrNameLst>
                                          <p:attrName>style.visibility</p:attrName>
                                        </p:attrNameLst>
                                      </p:cBhvr>
                                      <p:to>
                                        <p:strVal val="visible"/>
                                      </p:to>
                                    </p:set>
                                    <p:animEffect transition="in" filter="circle(in)">
                                      <p:cBhvr>
                                        <p:cTn id="88" dur="2000"/>
                                        <p:tgtEl>
                                          <p:spTgt spid="10"/>
                                        </p:tgtEl>
                                      </p:cBhvr>
                                    </p:animEffect>
                                  </p:childTnLst>
                                </p:cTn>
                              </p:par>
                              <p:par>
                                <p:cTn id="89" presetID="6" presetClass="entr" presetSubtype="16" fill="hold" grpId="0" nodeType="with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circle(in)">
                                      <p:cBhvr>
                                        <p:cTn id="91" dur="2000"/>
                                        <p:tgtEl>
                                          <p:spTgt spid="11"/>
                                        </p:tgtEl>
                                      </p:cBhvr>
                                    </p:animEffect>
                                  </p:childTnLst>
                                </p:cTn>
                              </p:par>
                              <p:par>
                                <p:cTn id="92" presetID="6" presetClass="entr" presetSubtype="16" fill="hold" grpId="0" nodeType="withEffect">
                                  <p:stCondLst>
                                    <p:cond delay="0"/>
                                  </p:stCondLst>
                                  <p:childTnLst>
                                    <p:set>
                                      <p:cBhvr>
                                        <p:cTn id="93" dur="1" fill="hold">
                                          <p:stCondLst>
                                            <p:cond delay="0"/>
                                          </p:stCondLst>
                                        </p:cTn>
                                        <p:tgtEl>
                                          <p:spTgt spid="12"/>
                                        </p:tgtEl>
                                        <p:attrNameLst>
                                          <p:attrName>style.visibility</p:attrName>
                                        </p:attrNameLst>
                                      </p:cBhvr>
                                      <p:to>
                                        <p:strVal val="visible"/>
                                      </p:to>
                                    </p:set>
                                    <p:animEffect transition="in" filter="circle(in)">
                                      <p:cBhvr>
                                        <p:cTn id="94" dur="2000"/>
                                        <p:tgtEl>
                                          <p:spTgt spid="12"/>
                                        </p:tgtEl>
                                      </p:cBhvr>
                                    </p:animEffect>
                                  </p:childTnLst>
                                </p:cTn>
                              </p:par>
                              <p:par>
                                <p:cTn id="95" presetID="6" presetClass="entr" presetSubtype="16" fill="hold" grpId="0" nodeType="with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circle(in)">
                                      <p:cBhvr>
                                        <p:cTn id="97" dur="2000"/>
                                        <p:tgtEl>
                                          <p:spTgt spid="13"/>
                                        </p:tgtEl>
                                      </p:cBhvr>
                                    </p:animEffect>
                                  </p:childTnLst>
                                </p:cTn>
                              </p:par>
                              <p:par>
                                <p:cTn id="98" presetID="6" presetClass="entr" presetSubtype="16" fill="hold" grpId="0" nodeType="withEffect">
                                  <p:stCondLst>
                                    <p:cond delay="0"/>
                                  </p:stCondLst>
                                  <p:childTnLst>
                                    <p:set>
                                      <p:cBhvr>
                                        <p:cTn id="99" dur="1" fill="hold">
                                          <p:stCondLst>
                                            <p:cond delay="0"/>
                                          </p:stCondLst>
                                        </p:cTn>
                                        <p:tgtEl>
                                          <p:spTgt spid="14"/>
                                        </p:tgtEl>
                                        <p:attrNameLst>
                                          <p:attrName>style.visibility</p:attrName>
                                        </p:attrNameLst>
                                      </p:cBhvr>
                                      <p:to>
                                        <p:strVal val="visible"/>
                                      </p:to>
                                    </p:set>
                                    <p:animEffect transition="in" filter="circle(in)">
                                      <p:cBhvr>
                                        <p:cTn id="100" dur="2000"/>
                                        <p:tgtEl>
                                          <p:spTgt spid="14"/>
                                        </p:tgtEl>
                                      </p:cBhvr>
                                    </p:animEffect>
                                  </p:childTnLst>
                                </p:cTn>
                              </p:par>
                              <p:par>
                                <p:cTn id="101" presetID="6" presetClass="entr" presetSubtype="16" fill="hold" grpId="0" nodeType="withEffect">
                                  <p:stCondLst>
                                    <p:cond delay="0"/>
                                  </p:stCondLst>
                                  <p:childTnLst>
                                    <p:set>
                                      <p:cBhvr>
                                        <p:cTn id="102" dur="1" fill="hold">
                                          <p:stCondLst>
                                            <p:cond delay="0"/>
                                          </p:stCondLst>
                                        </p:cTn>
                                        <p:tgtEl>
                                          <p:spTgt spid="15"/>
                                        </p:tgtEl>
                                        <p:attrNameLst>
                                          <p:attrName>style.visibility</p:attrName>
                                        </p:attrNameLst>
                                      </p:cBhvr>
                                      <p:to>
                                        <p:strVal val="visible"/>
                                      </p:to>
                                    </p:set>
                                    <p:animEffect transition="in" filter="circle(in)">
                                      <p:cBhvr>
                                        <p:cTn id="103" dur="2000"/>
                                        <p:tgtEl>
                                          <p:spTgt spid="15"/>
                                        </p:tgtEl>
                                      </p:cBhvr>
                                    </p:animEffect>
                                  </p:childTnLst>
                                </p:cTn>
                              </p:par>
                              <p:par>
                                <p:cTn id="104" presetID="6" presetClass="entr" presetSubtype="16" fill="hold" nodeType="withEffect">
                                  <p:stCondLst>
                                    <p:cond delay="0"/>
                                  </p:stCondLst>
                                  <p:childTnLst>
                                    <p:set>
                                      <p:cBhvr>
                                        <p:cTn id="105" dur="1" fill="hold">
                                          <p:stCondLst>
                                            <p:cond delay="0"/>
                                          </p:stCondLst>
                                        </p:cTn>
                                        <p:tgtEl>
                                          <p:spTgt spid="16"/>
                                        </p:tgtEl>
                                        <p:attrNameLst>
                                          <p:attrName>style.visibility</p:attrName>
                                        </p:attrNameLst>
                                      </p:cBhvr>
                                      <p:to>
                                        <p:strVal val="visible"/>
                                      </p:to>
                                    </p:set>
                                    <p:animEffect transition="in" filter="circle(in)">
                                      <p:cBhvr>
                                        <p:cTn id="106" dur="2000"/>
                                        <p:tgtEl>
                                          <p:spTgt spid="16"/>
                                        </p:tgtEl>
                                      </p:cBhvr>
                                    </p:animEffect>
                                  </p:childTnLst>
                                </p:cTn>
                              </p:par>
                              <p:par>
                                <p:cTn id="107" presetID="6" presetClass="entr" presetSubtype="16" fill="hold" nodeType="withEffect">
                                  <p:stCondLst>
                                    <p:cond delay="0"/>
                                  </p:stCondLst>
                                  <p:childTnLst>
                                    <p:set>
                                      <p:cBhvr>
                                        <p:cTn id="108" dur="1" fill="hold">
                                          <p:stCondLst>
                                            <p:cond delay="0"/>
                                          </p:stCondLst>
                                        </p:cTn>
                                        <p:tgtEl>
                                          <p:spTgt spid="17"/>
                                        </p:tgtEl>
                                        <p:attrNameLst>
                                          <p:attrName>style.visibility</p:attrName>
                                        </p:attrNameLst>
                                      </p:cBhvr>
                                      <p:to>
                                        <p:strVal val="visible"/>
                                      </p:to>
                                    </p:set>
                                    <p:animEffect transition="in" filter="circle(in)">
                                      <p:cBhvr>
                                        <p:cTn id="109"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8" grpId="0" animBg="1"/>
      <p:bldP spid="9" grpId="0" animBg="1"/>
      <p:bldP spid="10" grpId="0" animBg="1"/>
      <p:bldP spid="11" grpId="0" animBg="1"/>
      <p:bldP spid="12" grpId="0" animBg="1"/>
      <p:bldP spid="13" grpId="0" animBg="1"/>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Introduction to App Router</a:t>
            </a:r>
          </a:p>
        </p:txBody>
      </p:sp>
      <p:sp>
        <p:nvSpPr>
          <p:cNvPr id="3" name="TextBox 2">
            <a:extLst>
              <a:ext uri="{FF2B5EF4-FFF2-40B4-BE49-F238E27FC236}">
                <a16:creationId xmlns:a16="http://schemas.microsoft.com/office/drawing/2014/main" id="{DA9125C8-EE73-BED6-16B3-BB424E7483AB}"/>
              </a:ext>
            </a:extLst>
          </p:cNvPr>
          <p:cNvSpPr txBox="1"/>
          <p:nvPr/>
        </p:nvSpPr>
        <p:spPr>
          <a:xfrm>
            <a:off x="161034" y="909378"/>
            <a:ext cx="11806237" cy="4521599"/>
          </a:xfrm>
          <a:prstGeom prst="rect">
            <a:avLst/>
          </a:prstGeom>
          <a:noFill/>
        </p:spPr>
        <p:txBody>
          <a:bodyPr wrap="square" rtlCol="0">
            <a:spAutoFit/>
          </a:bodyPr>
          <a:lstStyle/>
          <a:p>
            <a:pPr marL="342797" indent="-342797" defTabSz="1218621">
              <a:buFont typeface="Arial" panose="020B0604020202020204" pitchFamily="34" charset="0"/>
              <a:buChar char="•"/>
            </a:pPr>
            <a:r>
              <a:rPr lang="en-US" sz="2399" dirty="0">
                <a:solidFill>
                  <a:prstClr val="white"/>
                </a:solidFill>
                <a:latin typeface="Segoe UI"/>
              </a:rPr>
              <a:t>It is a Node JS Application </a:t>
            </a:r>
          </a:p>
          <a:p>
            <a:pPr marL="342797" indent="-342797" defTabSz="1218621">
              <a:buFont typeface="Arial" panose="020B0604020202020204" pitchFamily="34" charset="0"/>
              <a:buChar char="•"/>
            </a:pPr>
            <a:r>
              <a:rPr lang="en-US" sz="2399" dirty="0">
                <a:solidFill>
                  <a:prstClr val="white"/>
                </a:solidFill>
                <a:latin typeface="Segoe UI"/>
              </a:rPr>
              <a:t>It is used to automate the process of authentication, authorization with XSUAA to do token exchange</a:t>
            </a:r>
          </a:p>
          <a:p>
            <a:pPr marL="342797" indent="-342797" defTabSz="1218621">
              <a:buFont typeface="Arial" panose="020B0604020202020204" pitchFamily="34" charset="0"/>
              <a:buChar char="•"/>
            </a:pPr>
            <a:r>
              <a:rPr lang="en-US" sz="2399" dirty="0">
                <a:solidFill>
                  <a:prstClr val="white"/>
                </a:solidFill>
                <a:latin typeface="Segoe UI"/>
              </a:rPr>
              <a:t>It sits in the middle of IDP and XSUAA, it will redirect the request to our microservice to </a:t>
            </a:r>
            <a:r>
              <a:rPr lang="en-US" sz="2399" dirty="0" err="1">
                <a:solidFill>
                  <a:prstClr val="white"/>
                </a:solidFill>
                <a:latin typeface="Segoe UI"/>
              </a:rPr>
              <a:t>xsuaa</a:t>
            </a:r>
            <a:r>
              <a:rPr lang="en-US" sz="2399" dirty="0">
                <a:solidFill>
                  <a:prstClr val="white"/>
                </a:solidFill>
                <a:latin typeface="Segoe UI"/>
              </a:rPr>
              <a:t>, and eventually to </a:t>
            </a:r>
            <a:r>
              <a:rPr lang="en-US" sz="2399" dirty="0" err="1">
                <a:solidFill>
                  <a:prstClr val="white"/>
                </a:solidFill>
                <a:latin typeface="Segoe UI"/>
              </a:rPr>
              <a:t>idp</a:t>
            </a:r>
            <a:endParaRPr lang="en-US" sz="2399" dirty="0">
              <a:solidFill>
                <a:prstClr val="white"/>
              </a:solidFill>
              <a:latin typeface="Segoe UI"/>
            </a:endParaRPr>
          </a:p>
          <a:p>
            <a:pPr marL="342797" indent="-342797" defTabSz="1218621">
              <a:buFont typeface="Arial" panose="020B0604020202020204" pitchFamily="34" charset="0"/>
              <a:buChar char="•"/>
            </a:pPr>
            <a:r>
              <a:rPr lang="en-US" sz="2399" dirty="0">
                <a:solidFill>
                  <a:prstClr val="white"/>
                </a:solidFill>
                <a:latin typeface="Segoe UI"/>
              </a:rPr>
              <a:t>IDP sends the login screen to the user, user authenticates, which is taken to XSUAA, XSUAA issues JWT Token, this JWT token is presented to </a:t>
            </a:r>
            <a:r>
              <a:rPr lang="en-US" sz="2399" dirty="0" err="1">
                <a:solidFill>
                  <a:prstClr val="white"/>
                </a:solidFill>
                <a:latin typeface="Segoe UI"/>
              </a:rPr>
              <a:t>api</a:t>
            </a:r>
            <a:r>
              <a:rPr lang="en-US" sz="2399" dirty="0">
                <a:solidFill>
                  <a:prstClr val="white"/>
                </a:solidFill>
                <a:latin typeface="Segoe UI"/>
              </a:rPr>
              <a:t> end points</a:t>
            </a:r>
          </a:p>
          <a:p>
            <a:pPr marL="342797" indent="-342797" defTabSz="1218621">
              <a:buFont typeface="Arial" panose="020B0604020202020204" pitchFamily="34" charset="0"/>
              <a:buChar char="•"/>
            </a:pPr>
            <a:r>
              <a:rPr lang="en-US" sz="2399" dirty="0">
                <a:solidFill>
                  <a:prstClr val="white"/>
                </a:solidFill>
                <a:latin typeface="Segoe UI"/>
              </a:rPr>
              <a:t>App Router takes the JWT token from XSUAA and gives it to our microservices and even exchange this token to multiple microservices inside</a:t>
            </a:r>
          </a:p>
          <a:p>
            <a:pPr marL="342797" indent="-342797" defTabSz="1218621">
              <a:buFont typeface="Arial" panose="020B0604020202020204" pitchFamily="34" charset="0"/>
              <a:buChar char="•"/>
            </a:pPr>
            <a:r>
              <a:rPr lang="en-US" sz="2399" dirty="0">
                <a:solidFill>
                  <a:prstClr val="white"/>
                </a:solidFill>
                <a:latin typeface="Segoe UI"/>
              </a:rPr>
              <a:t>It Serves as a single entry point for the entire app.</a:t>
            </a:r>
          </a:p>
          <a:p>
            <a:pPr marL="342797" indent="-342797" defTabSz="1218621">
              <a:buFont typeface="Arial" panose="020B0604020202020204" pitchFamily="34" charset="0"/>
              <a:buChar char="•"/>
            </a:pPr>
            <a:r>
              <a:rPr lang="en-IN" sz="2399" dirty="0">
                <a:solidFill>
                  <a:prstClr val="white"/>
                </a:solidFill>
                <a:latin typeface="Segoe UI"/>
              </a:rPr>
              <a:t>To tell app router about our multiple microservices so that it can re-direct, we need to create a configuration file named as </a:t>
            </a:r>
            <a:r>
              <a:rPr lang="en-IN" sz="2399" b="1" dirty="0" err="1">
                <a:solidFill>
                  <a:prstClr val="white"/>
                </a:solidFill>
                <a:latin typeface="Segoe UI"/>
              </a:rPr>
              <a:t>xs-app.json</a:t>
            </a:r>
            <a:r>
              <a:rPr lang="en-IN" sz="2399" dirty="0">
                <a:solidFill>
                  <a:prstClr val="white"/>
                </a:solidFill>
                <a:latin typeface="Segoe UI"/>
              </a:rPr>
              <a:t> which contains the details.</a:t>
            </a:r>
          </a:p>
        </p:txBody>
      </p:sp>
    </p:spTree>
    <p:extLst>
      <p:ext uri="{BB962C8B-B14F-4D97-AF65-F5344CB8AC3E}">
        <p14:creationId xmlns:p14="http://schemas.microsoft.com/office/powerpoint/2010/main" val="307056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200" dirty="0"/>
              <a:t>Real World Example</a:t>
            </a:r>
          </a:p>
        </p:txBody>
      </p:sp>
      <p:sp>
        <p:nvSpPr>
          <p:cNvPr id="3" name="Rectangle 2">
            <a:extLst>
              <a:ext uri="{FF2B5EF4-FFF2-40B4-BE49-F238E27FC236}">
                <a16:creationId xmlns:a16="http://schemas.microsoft.com/office/drawing/2014/main" id="{C2EA533E-B375-495B-C297-1E34514386FD}"/>
              </a:ext>
            </a:extLst>
          </p:cNvPr>
          <p:cNvSpPr/>
          <p:nvPr/>
        </p:nvSpPr>
        <p:spPr>
          <a:xfrm>
            <a:off x="10028249" y="2829492"/>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Loan</a:t>
            </a:r>
          </a:p>
        </p:txBody>
      </p:sp>
      <p:sp>
        <p:nvSpPr>
          <p:cNvPr id="4" name="Rectangle 3">
            <a:extLst>
              <a:ext uri="{FF2B5EF4-FFF2-40B4-BE49-F238E27FC236}">
                <a16:creationId xmlns:a16="http://schemas.microsoft.com/office/drawing/2014/main" id="{6936DB1B-5BB2-1C6B-1C9A-FD527662AD3B}"/>
              </a:ext>
            </a:extLst>
          </p:cNvPr>
          <p:cNvSpPr/>
          <p:nvPr/>
        </p:nvSpPr>
        <p:spPr>
          <a:xfrm>
            <a:off x="10028249" y="346482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Credit Card</a:t>
            </a:r>
          </a:p>
        </p:txBody>
      </p:sp>
      <p:sp>
        <p:nvSpPr>
          <p:cNvPr id="5" name="Rectangle 4">
            <a:extLst>
              <a:ext uri="{FF2B5EF4-FFF2-40B4-BE49-F238E27FC236}">
                <a16:creationId xmlns:a16="http://schemas.microsoft.com/office/drawing/2014/main" id="{579C15EF-FC9E-DC26-ADB2-5A8A7913CF1E}"/>
              </a:ext>
            </a:extLst>
          </p:cNvPr>
          <p:cNvSpPr/>
          <p:nvPr/>
        </p:nvSpPr>
        <p:spPr>
          <a:xfrm>
            <a:off x="10028249" y="410015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Deposit</a:t>
            </a:r>
          </a:p>
        </p:txBody>
      </p:sp>
      <p:sp>
        <p:nvSpPr>
          <p:cNvPr id="6" name="Rectangle 5">
            <a:extLst>
              <a:ext uri="{FF2B5EF4-FFF2-40B4-BE49-F238E27FC236}">
                <a16:creationId xmlns:a16="http://schemas.microsoft.com/office/drawing/2014/main" id="{92356AC6-451F-9EFC-F182-E64D4AF591B1}"/>
              </a:ext>
            </a:extLst>
          </p:cNvPr>
          <p:cNvSpPr/>
          <p:nvPr/>
        </p:nvSpPr>
        <p:spPr>
          <a:xfrm>
            <a:off x="10053820" y="4735484"/>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Draft/Cheque</a:t>
            </a:r>
          </a:p>
        </p:txBody>
      </p:sp>
      <p:sp>
        <p:nvSpPr>
          <p:cNvPr id="7" name="Rectangle 6">
            <a:extLst>
              <a:ext uri="{FF2B5EF4-FFF2-40B4-BE49-F238E27FC236}">
                <a16:creationId xmlns:a16="http://schemas.microsoft.com/office/drawing/2014/main" id="{BD111B6E-46C2-C252-ED42-B0E715054D58}"/>
              </a:ext>
            </a:extLst>
          </p:cNvPr>
          <p:cNvSpPr/>
          <p:nvPr/>
        </p:nvSpPr>
        <p:spPr>
          <a:xfrm>
            <a:off x="10053964" y="5366291"/>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FD</a:t>
            </a:r>
          </a:p>
        </p:txBody>
      </p:sp>
      <p:sp>
        <p:nvSpPr>
          <p:cNvPr id="8" name="Rectangle 7">
            <a:extLst>
              <a:ext uri="{FF2B5EF4-FFF2-40B4-BE49-F238E27FC236}">
                <a16:creationId xmlns:a16="http://schemas.microsoft.com/office/drawing/2014/main" id="{6F713BAD-A756-CE90-30A2-C455D59C0ACA}"/>
              </a:ext>
            </a:extLst>
          </p:cNvPr>
          <p:cNvSpPr/>
          <p:nvPr/>
        </p:nvSpPr>
        <p:spPr>
          <a:xfrm>
            <a:off x="10053820" y="602061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Locker</a:t>
            </a:r>
          </a:p>
        </p:txBody>
      </p:sp>
      <p:pic>
        <p:nvPicPr>
          <p:cNvPr id="9" name="Picture 8" descr="Icon&#10;&#10;Description automatically generated">
            <a:extLst>
              <a:ext uri="{FF2B5EF4-FFF2-40B4-BE49-F238E27FC236}">
                <a16:creationId xmlns:a16="http://schemas.microsoft.com/office/drawing/2014/main" id="{070111FB-6C2D-B285-7982-7544388F451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37645" y="1353879"/>
            <a:ext cx="1083615" cy="1083615"/>
          </a:xfrm>
          <a:prstGeom prst="rect">
            <a:avLst/>
          </a:prstGeom>
          <a:ln>
            <a:solidFill>
              <a:schemeClr val="bg1"/>
            </a:solidFill>
          </a:ln>
        </p:spPr>
      </p:pic>
      <p:sp>
        <p:nvSpPr>
          <p:cNvPr id="10" name="TextBox 9">
            <a:extLst>
              <a:ext uri="{FF2B5EF4-FFF2-40B4-BE49-F238E27FC236}">
                <a16:creationId xmlns:a16="http://schemas.microsoft.com/office/drawing/2014/main" id="{1DC93980-FD63-3685-BA93-DA4037E2A56F}"/>
              </a:ext>
            </a:extLst>
          </p:cNvPr>
          <p:cNvSpPr txBox="1"/>
          <p:nvPr/>
        </p:nvSpPr>
        <p:spPr>
          <a:xfrm>
            <a:off x="335272" y="1032062"/>
            <a:ext cx="1295806" cy="307777"/>
          </a:xfrm>
          <a:prstGeom prst="rect">
            <a:avLst/>
          </a:prstGeom>
          <a:noFill/>
          <a:ln>
            <a:solidFill>
              <a:schemeClr val="bg1"/>
            </a:solidFill>
          </a:ln>
        </p:spPr>
        <p:txBody>
          <a:bodyPr wrap="square" rtlCol="0">
            <a:spAutoFit/>
          </a:bodyPr>
          <a:lstStyle/>
          <a:p>
            <a:pPr defTabSz="1218621"/>
            <a:r>
              <a:rPr lang="en-US" sz="1400" b="1" dirty="0">
                <a:solidFill>
                  <a:prstClr val="white"/>
                </a:solidFill>
                <a:latin typeface="Segoe UI"/>
              </a:rPr>
              <a:t>Customer</a:t>
            </a:r>
          </a:p>
        </p:txBody>
      </p:sp>
      <p:cxnSp>
        <p:nvCxnSpPr>
          <p:cNvPr id="11" name="Straight Arrow Connector 10">
            <a:extLst>
              <a:ext uri="{FF2B5EF4-FFF2-40B4-BE49-F238E27FC236}">
                <a16:creationId xmlns:a16="http://schemas.microsoft.com/office/drawing/2014/main" id="{4957B6AB-C7CA-2A1B-233F-9F9C7D532060}"/>
              </a:ext>
            </a:extLst>
          </p:cNvPr>
          <p:cNvCxnSpPr>
            <a:cxnSpLocks/>
          </p:cNvCxnSpPr>
          <p:nvPr/>
        </p:nvCxnSpPr>
        <p:spPr>
          <a:xfrm flipV="1">
            <a:off x="1455662" y="1629270"/>
            <a:ext cx="4169229"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Icon&#10;&#10;Description automatically generated">
            <a:extLst>
              <a:ext uri="{FF2B5EF4-FFF2-40B4-BE49-F238E27FC236}">
                <a16:creationId xmlns:a16="http://schemas.microsoft.com/office/drawing/2014/main" id="{4B0383D5-7DD1-02CF-EEBC-88D4D498629D}"/>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flipH="1">
            <a:off x="5590487" y="1235015"/>
            <a:ext cx="1655753" cy="2289552"/>
          </a:xfrm>
          <a:prstGeom prst="rect">
            <a:avLst/>
          </a:prstGeom>
          <a:ln>
            <a:solidFill>
              <a:schemeClr val="bg1"/>
            </a:solidFill>
          </a:ln>
        </p:spPr>
      </p:pic>
      <p:sp>
        <p:nvSpPr>
          <p:cNvPr id="13" name="Oval 12">
            <a:extLst>
              <a:ext uri="{FF2B5EF4-FFF2-40B4-BE49-F238E27FC236}">
                <a16:creationId xmlns:a16="http://schemas.microsoft.com/office/drawing/2014/main" id="{82548D8D-B1BC-D516-A585-B01B1881E525}"/>
              </a:ext>
            </a:extLst>
          </p:cNvPr>
          <p:cNvSpPr/>
          <p:nvPr/>
        </p:nvSpPr>
        <p:spPr>
          <a:xfrm>
            <a:off x="2710918" y="140746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1</a:t>
            </a:r>
          </a:p>
        </p:txBody>
      </p:sp>
      <p:cxnSp>
        <p:nvCxnSpPr>
          <p:cNvPr id="14" name="Straight Arrow Connector 13">
            <a:extLst>
              <a:ext uri="{FF2B5EF4-FFF2-40B4-BE49-F238E27FC236}">
                <a16:creationId xmlns:a16="http://schemas.microsoft.com/office/drawing/2014/main" id="{4B39DA18-89FF-2842-5B78-64BDA3DF7C96}"/>
              </a:ext>
            </a:extLst>
          </p:cNvPr>
          <p:cNvCxnSpPr/>
          <p:nvPr/>
        </p:nvCxnSpPr>
        <p:spPr>
          <a:xfrm flipH="1">
            <a:off x="1455660" y="1773247"/>
            <a:ext cx="413482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descr="A picture containing text, parking, machine, meter&#10;&#10;Description automatically generated">
            <a:extLst>
              <a:ext uri="{FF2B5EF4-FFF2-40B4-BE49-F238E27FC236}">
                <a16:creationId xmlns:a16="http://schemas.microsoft.com/office/drawing/2014/main" id="{BBC0DADA-D9A2-DA21-95E2-18E03C3AFF15}"/>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33824" y="3730119"/>
            <a:ext cx="1711332" cy="1231691"/>
          </a:xfrm>
          <a:prstGeom prst="rect">
            <a:avLst/>
          </a:prstGeom>
          <a:ln>
            <a:solidFill>
              <a:schemeClr val="bg1"/>
            </a:solidFill>
          </a:ln>
        </p:spPr>
      </p:pic>
      <p:sp>
        <p:nvSpPr>
          <p:cNvPr id="16" name="TextBox 15">
            <a:extLst>
              <a:ext uri="{FF2B5EF4-FFF2-40B4-BE49-F238E27FC236}">
                <a16:creationId xmlns:a16="http://schemas.microsoft.com/office/drawing/2014/main" id="{D38F7EAB-F03E-4A39-6E1E-14A442C77DC0}"/>
              </a:ext>
            </a:extLst>
          </p:cNvPr>
          <p:cNvSpPr txBox="1"/>
          <p:nvPr/>
        </p:nvSpPr>
        <p:spPr>
          <a:xfrm>
            <a:off x="1331345" y="6857107"/>
            <a:ext cx="9526138" cy="215444"/>
          </a:xfrm>
          <a:prstGeom prst="rect">
            <a:avLst/>
          </a:prstGeom>
          <a:noFill/>
          <a:ln>
            <a:solidFill>
              <a:schemeClr val="bg1"/>
            </a:solidFill>
          </a:ln>
        </p:spPr>
        <p:txBody>
          <a:bodyPr wrap="square" rtlCol="0">
            <a:spAutoFit/>
          </a:bodyPr>
          <a:lstStyle/>
          <a:p>
            <a:pPr defTabSz="1218621"/>
            <a:r>
              <a:rPr lang="en-US" sz="800">
                <a:solidFill>
                  <a:prstClr val="black"/>
                </a:solidFill>
                <a:latin typeface="Segoe UI"/>
                <a:hlinkClick r:id="rId7" tooltip="https://www.flickr.com/photos/jeepersmedia/14765960308/"/>
              </a:rPr>
              <a:t>This Photo</a:t>
            </a:r>
            <a:r>
              <a:rPr lang="en-US" sz="800">
                <a:solidFill>
                  <a:prstClr val="black"/>
                </a:solidFill>
                <a:latin typeface="Segoe UI"/>
              </a:rPr>
              <a:t> by Unknown Author is licensed under </a:t>
            </a:r>
            <a:r>
              <a:rPr lang="en-US" sz="800">
                <a:solidFill>
                  <a:prstClr val="black"/>
                </a:solidFill>
                <a:latin typeface="Segoe UI"/>
                <a:hlinkClick r:id="rId8" tooltip="https://creativecommons.org/licenses/by/3.0/"/>
              </a:rPr>
              <a:t>CC BY</a:t>
            </a:r>
            <a:endParaRPr lang="en-US" sz="800">
              <a:solidFill>
                <a:prstClr val="black"/>
              </a:solidFill>
              <a:latin typeface="Segoe UI"/>
            </a:endParaRPr>
          </a:p>
        </p:txBody>
      </p:sp>
      <p:cxnSp>
        <p:nvCxnSpPr>
          <p:cNvPr id="17" name="Straight Arrow Connector 16">
            <a:extLst>
              <a:ext uri="{FF2B5EF4-FFF2-40B4-BE49-F238E27FC236}">
                <a16:creationId xmlns:a16="http://schemas.microsoft.com/office/drawing/2014/main" id="{B5A2B9F5-841F-1EDB-859C-2C5C4A5C5C4D}"/>
              </a:ext>
            </a:extLst>
          </p:cNvPr>
          <p:cNvCxnSpPr>
            <a:stCxn id="9" idx="2"/>
            <a:endCxn id="15" idx="0"/>
          </p:cNvCxnSpPr>
          <p:nvPr/>
        </p:nvCxnSpPr>
        <p:spPr>
          <a:xfrm>
            <a:off x="879453" y="2437494"/>
            <a:ext cx="10038" cy="129262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985EF3C-623F-4F13-28C8-8E3CB3B1508E}"/>
              </a:ext>
            </a:extLst>
          </p:cNvPr>
          <p:cNvSpPr/>
          <p:nvPr/>
        </p:nvSpPr>
        <p:spPr>
          <a:xfrm>
            <a:off x="33824" y="5714346"/>
            <a:ext cx="1711332" cy="40374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a:t>
            </a:r>
          </a:p>
        </p:txBody>
      </p:sp>
      <p:cxnSp>
        <p:nvCxnSpPr>
          <p:cNvPr id="19" name="Straight Arrow Connector 18">
            <a:extLst>
              <a:ext uri="{FF2B5EF4-FFF2-40B4-BE49-F238E27FC236}">
                <a16:creationId xmlns:a16="http://schemas.microsoft.com/office/drawing/2014/main" id="{07E0C267-9B09-10B0-9791-36B97BFC1EBE}"/>
              </a:ext>
            </a:extLst>
          </p:cNvPr>
          <p:cNvCxnSpPr>
            <a:stCxn id="15" idx="2"/>
            <a:endCxn id="18" idx="0"/>
          </p:cNvCxnSpPr>
          <p:nvPr/>
        </p:nvCxnSpPr>
        <p:spPr>
          <a:xfrm>
            <a:off x="889490" y="4961810"/>
            <a:ext cx="0" cy="75253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21E8ADA-FBDB-0223-EDFA-0297C75D10B6}"/>
              </a:ext>
            </a:extLst>
          </p:cNvPr>
          <p:cNvCxnSpPr/>
          <p:nvPr/>
        </p:nvCxnSpPr>
        <p:spPr>
          <a:xfrm flipV="1">
            <a:off x="695218" y="4961811"/>
            <a:ext cx="0" cy="69243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AC01570-9A95-69A1-4B28-816A639DDD18}"/>
              </a:ext>
            </a:extLst>
          </p:cNvPr>
          <p:cNvCxnSpPr/>
          <p:nvPr/>
        </p:nvCxnSpPr>
        <p:spPr>
          <a:xfrm flipV="1">
            <a:off x="695218" y="2379793"/>
            <a:ext cx="0" cy="13503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C261E608-4361-CED8-02D4-02A054BCDE60}"/>
              </a:ext>
            </a:extLst>
          </p:cNvPr>
          <p:cNvSpPr/>
          <p:nvPr/>
        </p:nvSpPr>
        <p:spPr>
          <a:xfrm>
            <a:off x="767208" y="2822672"/>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2</a:t>
            </a:r>
          </a:p>
        </p:txBody>
      </p:sp>
      <p:sp>
        <p:nvSpPr>
          <p:cNvPr id="23" name="Oval 22">
            <a:extLst>
              <a:ext uri="{FF2B5EF4-FFF2-40B4-BE49-F238E27FC236}">
                <a16:creationId xmlns:a16="http://schemas.microsoft.com/office/drawing/2014/main" id="{B82C6420-EF79-3831-013D-B5E561219E1F}"/>
              </a:ext>
            </a:extLst>
          </p:cNvPr>
          <p:cNvSpPr/>
          <p:nvPr/>
        </p:nvSpPr>
        <p:spPr>
          <a:xfrm>
            <a:off x="767208" y="506962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3</a:t>
            </a:r>
          </a:p>
        </p:txBody>
      </p:sp>
      <p:sp>
        <p:nvSpPr>
          <p:cNvPr id="24" name="Oval 23">
            <a:extLst>
              <a:ext uri="{FF2B5EF4-FFF2-40B4-BE49-F238E27FC236}">
                <a16:creationId xmlns:a16="http://schemas.microsoft.com/office/drawing/2014/main" id="{6FC0A25E-C437-DE46-D027-B5EEDF3E96D1}"/>
              </a:ext>
            </a:extLst>
          </p:cNvPr>
          <p:cNvSpPr/>
          <p:nvPr/>
        </p:nvSpPr>
        <p:spPr>
          <a:xfrm>
            <a:off x="353831" y="2497591"/>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4</a:t>
            </a:r>
          </a:p>
        </p:txBody>
      </p:sp>
      <p:cxnSp>
        <p:nvCxnSpPr>
          <p:cNvPr id="25" name="Straight Arrow Connector 24">
            <a:extLst>
              <a:ext uri="{FF2B5EF4-FFF2-40B4-BE49-F238E27FC236}">
                <a16:creationId xmlns:a16="http://schemas.microsoft.com/office/drawing/2014/main" id="{809305B0-C4D4-BBB5-2BA2-513DB9C20447}"/>
              </a:ext>
            </a:extLst>
          </p:cNvPr>
          <p:cNvCxnSpPr>
            <a:cxnSpLocks/>
          </p:cNvCxnSpPr>
          <p:nvPr/>
        </p:nvCxnSpPr>
        <p:spPr>
          <a:xfrm flipV="1">
            <a:off x="1455662" y="2157385"/>
            <a:ext cx="4169229"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9FEABC96-1E27-2553-2C0E-81F675867AD1}"/>
              </a:ext>
            </a:extLst>
          </p:cNvPr>
          <p:cNvSpPr/>
          <p:nvPr/>
        </p:nvSpPr>
        <p:spPr>
          <a:xfrm>
            <a:off x="2710918" y="1935578"/>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5</a:t>
            </a:r>
          </a:p>
        </p:txBody>
      </p:sp>
      <p:cxnSp>
        <p:nvCxnSpPr>
          <p:cNvPr id="27" name="Straight Arrow Connector 26">
            <a:extLst>
              <a:ext uri="{FF2B5EF4-FFF2-40B4-BE49-F238E27FC236}">
                <a16:creationId xmlns:a16="http://schemas.microsoft.com/office/drawing/2014/main" id="{98E5881B-F0FD-D913-199F-D4A478F6245D}"/>
              </a:ext>
            </a:extLst>
          </p:cNvPr>
          <p:cNvCxnSpPr/>
          <p:nvPr/>
        </p:nvCxnSpPr>
        <p:spPr>
          <a:xfrm flipH="1">
            <a:off x="1455660" y="2301362"/>
            <a:ext cx="413482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Diamond 27">
            <a:extLst>
              <a:ext uri="{FF2B5EF4-FFF2-40B4-BE49-F238E27FC236}">
                <a16:creationId xmlns:a16="http://schemas.microsoft.com/office/drawing/2014/main" id="{FA6C84D5-C8B3-EF20-9779-10988BAB0E5E}"/>
              </a:ext>
            </a:extLst>
          </p:cNvPr>
          <p:cNvSpPr/>
          <p:nvPr/>
        </p:nvSpPr>
        <p:spPr>
          <a:xfrm>
            <a:off x="3565018" y="4106792"/>
            <a:ext cx="503925" cy="441663"/>
          </a:xfrm>
          <a:prstGeom prst="diamond">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000">
              <a:solidFill>
                <a:prstClr val="white"/>
              </a:solidFill>
              <a:latin typeface="Segoe UI"/>
            </a:endParaRPr>
          </a:p>
        </p:txBody>
      </p:sp>
      <p:cxnSp>
        <p:nvCxnSpPr>
          <p:cNvPr id="29" name="Connector: Elbow 28">
            <a:extLst>
              <a:ext uri="{FF2B5EF4-FFF2-40B4-BE49-F238E27FC236}">
                <a16:creationId xmlns:a16="http://schemas.microsoft.com/office/drawing/2014/main" id="{D03073B4-532F-029D-E7D7-E8DC1BE72DA2}"/>
              </a:ext>
            </a:extLst>
          </p:cNvPr>
          <p:cNvCxnSpPr>
            <a:cxnSpLocks/>
          </p:cNvCxnSpPr>
          <p:nvPr/>
        </p:nvCxnSpPr>
        <p:spPr>
          <a:xfrm rot="5400000">
            <a:off x="3636952" y="1572099"/>
            <a:ext cx="821397" cy="4673208"/>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0" name="Picture 29" descr="A picture containing text&#10;&#10;Description automatically generated">
            <a:extLst>
              <a:ext uri="{FF2B5EF4-FFF2-40B4-BE49-F238E27FC236}">
                <a16:creationId xmlns:a16="http://schemas.microsoft.com/office/drawing/2014/main" id="{610ED705-5F91-9684-7A85-131C1315877B}"/>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3257768" y="1999585"/>
            <a:ext cx="431936" cy="559744"/>
          </a:xfrm>
          <a:prstGeom prst="rect">
            <a:avLst/>
          </a:prstGeom>
          <a:ln>
            <a:solidFill>
              <a:schemeClr val="bg1"/>
            </a:solidFill>
          </a:ln>
        </p:spPr>
      </p:pic>
      <p:pic>
        <p:nvPicPr>
          <p:cNvPr id="31" name="Picture 30" descr="A picture containing text&#10;&#10;Description automatically generated">
            <a:extLst>
              <a:ext uri="{FF2B5EF4-FFF2-40B4-BE49-F238E27FC236}">
                <a16:creationId xmlns:a16="http://schemas.microsoft.com/office/drawing/2014/main" id="{9D09D388-92C2-4B3D-2938-BA9ADE40A1D3}"/>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93550" y="2799284"/>
            <a:ext cx="431936" cy="559744"/>
          </a:xfrm>
          <a:prstGeom prst="rect">
            <a:avLst/>
          </a:prstGeom>
          <a:ln>
            <a:solidFill>
              <a:schemeClr val="bg1"/>
            </a:solidFill>
          </a:ln>
        </p:spPr>
      </p:pic>
      <p:sp>
        <p:nvSpPr>
          <p:cNvPr id="32" name="TextBox 31">
            <a:extLst>
              <a:ext uri="{FF2B5EF4-FFF2-40B4-BE49-F238E27FC236}">
                <a16:creationId xmlns:a16="http://schemas.microsoft.com/office/drawing/2014/main" id="{6D4978EF-301C-D1F9-60A5-32128B305C89}"/>
              </a:ext>
            </a:extLst>
          </p:cNvPr>
          <p:cNvSpPr txBox="1"/>
          <p:nvPr/>
        </p:nvSpPr>
        <p:spPr>
          <a:xfrm>
            <a:off x="4210611" y="4038269"/>
            <a:ext cx="2604637" cy="276999"/>
          </a:xfrm>
          <a:prstGeom prst="rect">
            <a:avLst/>
          </a:prstGeom>
          <a:noFill/>
          <a:ln>
            <a:noFill/>
          </a:ln>
        </p:spPr>
        <p:txBody>
          <a:bodyPr wrap="square" rtlCol="0">
            <a:spAutoFit/>
          </a:bodyPr>
          <a:lstStyle/>
          <a:p>
            <a:pPr defTabSz="1218621"/>
            <a:r>
              <a:rPr lang="en-US" sz="1200" b="1" dirty="0">
                <a:solidFill>
                  <a:prstClr val="white"/>
                </a:solidFill>
                <a:latin typeface="Segoe UI"/>
              </a:rPr>
              <a:t>Validate, trust</a:t>
            </a:r>
          </a:p>
        </p:txBody>
      </p:sp>
      <p:cxnSp>
        <p:nvCxnSpPr>
          <p:cNvPr id="33" name="Connector: Elbow 32">
            <a:extLst>
              <a:ext uri="{FF2B5EF4-FFF2-40B4-BE49-F238E27FC236}">
                <a16:creationId xmlns:a16="http://schemas.microsoft.com/office/drawing/2014/main" id="{6BCB7C48-AB34-D89B-8A58-C1CFCFF03C7A}"/>
              </a:ext>
            </a:extLst>
          </p:cNvPr>
          <p:cNvCxnSpPr>
            <a:cxnSpLocks/>
            <a:endCxn id="8" idx="1"/>
          </p:cNvCxnSpPr>
          <p:nvPr/>
        </p:nvCxnSpPr>
        <p:spPr>
          <a:xfrm>
            <a:off x="1415111" y="2541519"/>
            <a:ext cx="8638710" cy="3767051"/>
          </a:xfrm>
          <a:prstGeom prst="bentConnector3">
            <a:avLst>
              <a:gd name="adj1" fmla="val 2030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F9ADEEA6-DAB4-08D6-6030-E0AC8755794A}"/>
              </a:ext>
            </a:extLst>
          </p:cNvPr>
          <p:cNvSpPr/>
          <p:nvPr/>
        </p:nvSpPr>
        <p:spPr>
          <a:xfrm>
            <a:off x="5698471" y="4035271"/>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6</a:t>
            </a:r>
          </a:p>
        </p:txBody>
      </p:sp>
      <p:sp>
        <p:nvSpPr>
          <p:cNvPr id="35" name="Oval 34">
            <a:extLst>
              <a:ext uri="{FF2B5EF4-FFF2-40B4-BE49-F238E27FC236}">
                <a16:creationId xmlns:a16="http://schemas.microsoft.com/office/drawing/2014/main" id="{C5E616A7-4B52-402C-9497-6CF8B4621C2A}"/>
              </a:ext>
            </a:extLst>
          </p:cNvPr>
          <p:cNvSpPr/>
          <p:nvPr/>
        </p:nvSpPr>
        <p:spPr>
          <a:xfrm>
            <a:off x="6168285" y="601707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7</a:t>
            </a:r>
          </a:p>
        </p:txBody>
      </p:sp>
      <mc:AlternateContent xmlns:mc="http://schemas.openxmlformats.org/markup-compatibility/2006" xmlns:p14="http://schemas.microsoft.com/office/powerpoint/2010/main">
        <mc:Choice Requires="p14">
          <p:contentPart p14:bwMode="auto" r:id="rId11">
            <p14:nvContentPartPr>
              <p14:cNvPr id="87" name="Ink 86">
                <a:extLst>
                  <a:ext uri="{FF2B5EF4-FFF2-40B4-BE49-F238E27FC236}">
                    <a16:creationId xmlns:a16="http://schemas.microsoft.com/office/drawing/2014/main" id="{8EBD12E5-9E62-431B-3017-422731D97512}"/>
                  </a:ext>
                </a:extLst>
              </p14:cNvPr>
              <p14:cNvContentPartPr/>
              <p14:nvPr/>
            </p14:nvContentPartPr>
            <p14:xfrm>
              <a:off x="5551848" y="1753881"/>
              <a:ext cx="43909" cy="33111"/>
            </p14:xfrm>
          </p:contentPart>
        </mc:Choice>
        <mc:Fallback xmlns="">
          <p:pic>
            <p:nvPicPr>
              <p:cNvPr id="87" name="Ink 86">
                <a:extLst>
                  <a:ext uri="{FF2B5EF4-FFF2-40B4-BE49-F238E27FC236}">
                    <a16:creationId xmlns:a16="http://schemas.microsoft.com/office/drawing/2014/main" id="{8EBD12E5-9E62-431B-3017-422731D97512}"/>
                  </a:ext>
                </a:extLst>
              </p:cNvPr>
              <p:cNvPicPr/>
              <p:nvPr/>
            </p:nvPicPr>
            <p:blipFill>
              <a:blip r:embed="rId12"/>
              <a:stretch>
                <a:fillRect/>
              </a:stretch>
            </p:blipFill>
            <p:spPr>
              <a:xfrm>
                <a:off x="5542923" y="1744883"/>
                <a:ext cx="61401" cy="50746"/>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Ink 35">
                <a:extLst>
                  <a:ext uri="{FF2B5EF4-FFF2-40B4-BE49-F238E27FC236}">
                    <a16:creationId xmlns:a16="http://schemas.microsoft.com/office/drawing/2014/main" id="{0223B210-43B9-03DF-EAE7-69D7911678BB}"/>
                  </a:ext>
                </a:extLst>
              </p14:cNvPr>
              <p14:cNvContentPartPr/>
              <p14:nvPr/>
            </p14:nvContentPartPr>
            <p14:xfrm>
              <a:off x="82440" y="520560"/>
              <a:ext cx="9658440" cy="5613840"/>
            </p14:xfrm>
          </p:contentPart>
        </mc:Choice>
        <mc:Fallback xmlns="">
          <p:pic>
            <p:nvPicPr>
              <p:cNvPr id="36" name="Ink 35">
                <a:extLst>
                  <a:ext uri="{FF2B5EF4-FFF2-40B4-BE49-F238E27FC236}">
                    <a16:creationId xmlns:a16="http://schemas.microsoft.com/office/drawing/2014/main" id="{0223B210-43B9-03DF-EAE7-69D7911678BB}"/>
                  </a:ext>
                </a:extLst>
              </p:cNvPr>
              <p:cNvPicPr/>
              <p:nvPr/>
            </p:nvPicPr>
            <p:blipFill>
              <a:blip r:embed="rId14"/>
              <a:stretch>
                <a:fillRect/>
              </a:stretch>
            </p:blipFill>
            <p:spPr>
              <a:xfrm>
                <a:off x="73080" y="511200"/>
                <a:ext cx="9677160" cy="5632560"/>
              </a:xfrm>
              <a:prstGeom prst="rect">
                <a:avLst/>
              </a:prstGeom>
            </p:spPr>
          </p:pic>
        </mc:Fallback>
      </mc:AlternateContent>
    </p:spTree>
    <p:extLst>
      <p:ext uri="{BB962C8B-B14F-4D97-AF65-F5344CB8AC3E}">
        <p14:creationId xmlns:p14="http://schemas.microsoft.com/office/powerpoint/2010/main" val="301113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4F904-4406-686B-3203-C9A6C59895F5}"/>
              </a:ext>
            </a:extLst>
          </p:cNvPr>
          <p:cNvSpPr>
            <a:spLocks noGrp="1"/>
          </p:cNvSpPr>
          <p:nvPr>
            <p:ph type="title"/>
          </p:nvPr>
        </p:nvSpPr>
        <p:spPr/>
        <p:txBody>
          <a:bodyPr/>
          <a:lstStyle/>
          <a:p>
            <a:r>
              <a:rPr lang="en-US" dirty="0"/>
              <a:t>Hands on: App Router</a:t>
            </a:r>
          </a:p>
        </p:txBody>
      </p:sp>
      <p:sp>
        <p:nvSpPr>
          <p:cNvPr id="3" name="TextBox 2">
            <a:extLst>
              <a:ext uri="{FF2B5EF4-FFF2-40B4-BE49-F238E27FC236}">
                <a16:creationId xmlns:a16="http://schemas.microsoft.com/office/drawing/2014/main" id="{68BB9971-F9C7-F277-4BC3-F454E1F97CC9}"/>
              </a:ext>
            </a:extLst>
          </p:cNvPr>
          <p:cNvSpPr txBox="1"/>
          <p:nvPr/>
        </p:nvSpPr>
        <p:spPr>
          <a:xfrm>
            <a:off x="191294" y="1053357"/>
            <a:ext cx="11590269" cy="1200016"/>
          </a:xfrm>
          <a:prstGeom prst="rect">
            <a:avLst/>
          </a:prstGeom>
          <a:noFill/>
        </p:spPr>
        <p:txBody>
          <a:bodyPr wrap="square" rtlCol="0">
            <a:spAutoFit/>
          </a:bodyPr>
          <a:lstStyle/>
          <a:p>
            <a:pPr defTabSz="1218621"/>
            <a:r>
              <a:rPr lang="en-US" sz="2399" dirty="0">
                <a:solidFill>
                  <a:prstClr val="white"/>
                </a:solidFill>
                <a:latin typeface="Segoe UI"/>
              </a:rPr>
              <a:t>Solution</a:t>
            </a:r>
          </a:p>
          <a:p>
            <a:pPr defTabSz="1218621"/>
            <a:r>
              <a:rPr lang="en-US" sz="2399" dirty="0">
                <a:solidFill>
                  <a:prstClr val="black"/>
                </a:solidFill>
                <a:latin typeface="Segoe UI"/>
                <a:hlinkClick r:id="rId2"/>
              </a:rPr>
              <a:t>https://github.com/soyuztechnologies/BTP_Architect_Training/blob/master/Day%203/04approuter.zip</a:t>
            </a:r>
            <a:r>
              <a:rPr lang="en-US" sz="2399" dirty="0">
                <a:solidFill>
                  <a:prstClr val="black"/>
                </a:solidFill>
                <a:latin typeface="Segoe UI"/>
              </a:rPr>
              <a:t> </a:t>
            </a:r>
          </a:p>
        </p:txBody>
      </p:sp>
      <p:pic>
        <p:nvPicPr>
          <p:cNvPr id="3074" name="Picture 2" descr="SAP Cloud Platform Backend service: Tutorial [26]: App Router (3): route to  Backend service | SAP Blogs">
            <a:extLst>
              <a:ext uri="{FF2B5EF4-FFF2-40B4-BE49-F238E27FC236}">
                <a16:creationId xmlns:a16="http://schemas.microsoft.com/office/drawing/2014/main" id="{4B83CEFD-EBF6-A6F3-77E8-E6278356DA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8822" y="2506215"/>
            <a:ext cx="4942188" cy="3809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993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Continuous Integration and Delivery (CI/CD)</a:t>
            </a:r>
          </a:p>
        </p:txBody>
      </p:sp>
      <p:sp>
        <p:nvSpPr>
          <p:cNvPr id="4" name="TextBox 3">
            <a:extLst>
              <a:ext uri="{FF2B5EF4-FFF2-40B4-BE49-F238E27FC236}">
                <a16:creationId xmlns:a16="http://schemas.microsoft.com/office/drawing/2014/main" id="{10127278-5988-7FC2-1C3A-90AA0B5C8EDA}"/>
              </a:ext>
            </a:extLst>
          </p:cNvPr>
          <p:cNvSpPr txBox="1"/>
          <p:nvPr/>
        </p:nvSpPr>
        <p:spPr>
          <a:xfrm>
            <a:off x="96441" y="909376"/>
            <a:ext cx="7941682" cy="4800064"/>
          </a:xfrm>
          <a:prstGeom prst="rect">
            <a:avLst/>
          </a:prstGeom>
          <a:noFill/>
        </p:spPr>
        <p:txBody>
          <a:bodyPr wrap="square">
            <a:spAutoFit/>
          </a:bodyPr>
          <a:lstStyle/>
          <a:p>
            <a:pPr defTabSz="1218621"/>
            <a:r>
              <a:rPr lang="en-US" sz="1799" dirty="0">
                <a:solidFill>
                  <a:prstClr val="white"/>
                </a:solidFill>
                <a:latin typeface="72" panose="020B0503030000000003" pitchFamily="34" charset="0"/>
              </a:rPr>
              <a:t>Configure and run predefined continuous integration and delivery (CI/CD) pipelines that automatically build, test, and deploy your code changes to speed up your development and delivery cycles.</a:t>
            </a:r>
          </a:p>
          <a:p>
            <a:pPr defTabSz="1218621"/>
            <a:endParaRPr lang="en-US" sz="1799" dirty="0">
              <a:solidFill>
                <a:prstClr val="white"/>
              </a:solidFill>
              <a:latin typeface="72" panose="020B0503030000000003" pitchFamily="34" charset="0"/>
            </a:endParaRPr>
          </a:p>
          <a:p>
            <a:pPr defTabSz="1218621"/>
            <a:r>
              <a:rPr lang="en-US" sz="1799" b="1" dirty="0">
                <a:solidFill>
                  <a:prstClr val="white"/>
                </a:solidFill>
                <a:latin typeface="72" panose="020B0503030000000003" pitchFamily="34" charset="0"/>
              </a:rPr>
              <a:t>Continuous integration (CI)</a:t>
            </a:r>
            <a:r>
              <a:rPr lang="en-US" sz="1799" dirty="0">
                <a:solidFill>
                  <a:prstClr val="white"/>
                </a:solidFill>
                <a:latin typeface="72" panose="020B0503030000000003" pitchFamily="34" charset="0"/>
              </a:rPr>
              <a:t> describes a software development process, in which various team members integrate their contributions frequently into a single main line. Before each integration, the changes are verified through builds and automated testing. Thereby, you can detect errors as quickly as possible and prevent integration problems before completing the development.</a:t>
            </a:r>
          </a:p>
          <a:p>
            <a:pPr defTabSz="1218621"/>
            <a:endParaRPr lang="en-US" sz="1799" dirty="0">
              <a:solidFill>
                <a:prstClr val="white"/>
              </a:solidFill>
              <a:latin typeface="72" panose="020B0503030000000003" pitchFamily="34" charset="0"/>
            </a:endParaRPr>
          </a:p>
          <a:p>
            <a:pPr defTabSz="1218621"/>
            <a:r>
              <a:rPr lang="en-US" sz="1799" dirty="0">
                <a:solidFill>
                  <a:prstClr val="white"/>
                </a:solidFill>
                <a:latin typeface="72" panose="020B0503030000000003" pitchFamily="34" charset="0"/>
              </a:rPr>
              <a:t>The </a:t>
            </a:r>
            <a:r>
              <a:rPr lang="en-US" sz="1799" b="1" dirty="0">
                <a:solidFill>
                  <a:prstClr val="white"/>
                </a:solidFill>
                <a:latin typeface="72" panose="020B0503030000000003" pitchFamily="34" charset="0"/>
              </a:rPr>
              <a:t>continuous delivery (CD)</a:t>
            </a:r>
            <a:r>
              <a:rPr lang="en-US" sz="1799" dirty="0">
                <a:solidFill>
                  <a:prstClr val="white"/>
                </a:solidFill>
                <a:latin typeface="72" panose="020B0503030000000003" pitchFamily="34" charset="0"/>
              </a:rPr>
              <a:t> concept expands on the one of continuous integration. It adds the aspect that any change that has successfully passed the tests is immediately ready to be deployed to production, both from a technical and a qualitative point of view.</a:t>
            </a:r>
          </a:p>
          <a:p>
            <a:pPr defTabSz="1218621"/>
            <a:br>
              <a:rPr lang="en-US" sz="1799" dirty="0">
                <a:solidFill>
                  <a:prstClr val="white"/>
                </a:solidFill>
                <a:latin typeface="72" panose="020B0503030000000003" pitchFamily="34" charset="0"/>
              </a:rPr>
            </a:br>
            <a:endParaRPr lang="en-US" sz="1799" dirty="0">
              <a:solidFill>
                <a:prstClr val="white"/>
              </a:solidFill>
              <a:latin typeface="Segoe UI"/>
            </a:endParaRPr>
          </a:p>
        </p:txBody>
      </p:sp>
      <p:pic>
        <p:nvPicPr>
          <p:cNvPr id="1026" name="Picture 2">
            <a:extLst>
              <a:ext uri="{FF2B5EF4-FFF2-40B4-BE49-F238E27FC236}">
                <a16:creationId xmlns:a16="http://schemas.microsoft.com/office/drawing/2014/main" id="{1432B8B0-C4F3-D10A-CAA9-08ECBBAE0C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4089" y="1466621"/>
            <a:ext cx="3454892" cy="3924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070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Continuous Integration</a:t>
            </a:r>
          </a:p>
        </p:txBody>
      </p:sp>
      <p:pic>
        <p:nvPicPr>
          <p:cNvPr id="3076" name="Picture 4" descr="What is CI/CD?">
            <a:extLst>
              <a:ext uri="{FF2B5EF4-FFF2-40B4-BE49-F238E27FC236}">
                <a16:creationId xmlns:a16="http://schemas.microsoft.com/office/drawing/2014/main" id="{B6624A5E-659B-6300-D3F6-A8B2C02FC8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143" y="1485290"/>
            <a:ext cx="9486881" cy="4540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164284"/>
      </p:ext>
    </p:extLst>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7550</TotalTime>
  <Words>893</Words>
  <Application>Microsoft Office PowerPoint</Application>
  <PresentationFormat>Custom</PresentationFormat>
  <Paragraphs>98</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72</vt:lpstr>
      <vt:lpstr>Amasis MT Pro Black</vt:lpstr>
      <vt:lpstr>Arial</vt:lpstr>
      <vt:lpstr>Arial Black</vt:lpstr>
      <vt:lpstr>Calibri</vt:lpstr>
      <vt:lpstr>Cooper Black</vt:lpstr>
      <vt:lpstr>Segoe UI</vt:lpstr>
      <vt:lpstr>Segoe UI Light</vt:lpstr>
      <vt:lpstr>Office Theme</vt:lpstr>
      <vt:lpstr>SAP BTP Extension Suite Training</vt:lpstr>
      <vt:lpstr>PowerPoint Presentation</vt:lpstr>
      <vt:lpstr>Agenda – Day 13</vt:lpstr>
      <vt:lpstr>Challenges in Current Approach</vt:lpstr>
      <vt:lpstr>Introduction to App Router</vt:lpstr>
      <vt:lpstr>Real World Example</vt:lpstr>
      <vt:lpstr>Hands on: App Router</vt:lpstr>
      <vt:lpstr>Continuous Integration and Delivery (CI/CD)</vt:lpstr>
      <vt:lpstr>Hands on: Continuous Integration</vt:lpstr>
      <vt:lpstr>BTP Cloud Transport Management</vt:lpstr>
      <vt:lpstr>Hands on SAP BTP Cloud Transport</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279</cp:revision>
  <dcterms:created xsi:type="dcterms:W3CDTF">2013-09-12T13:05:01Z</dcterms:created>
  <dcterms:modified xsi:type="dcterms:W3CDTF">2023-11-24T07:48:04Z</dcterms:modified>
</cp:coreProperties>
</file>