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6" r:id="rId2"/>
    <p:sldId id="4122" r:id="rId3"/>
    <p:sldId id="277" r:id="rId4"/>
    <p:sldId id="4775" r:id="rId5"/>
    <p:sldId id="4776" r:id="rId6"/>
    <p:sldId id="4754" r:id="rId7"/>
    <p:sldId id="4731" r:id="rId8"/>
    <p:sldId id="4732" r:id="rId9"/>
    <p:sldId id="4733" r:id="rId10"/>
    <p:sldId id="4734" r:id="rId11"/>
    <p:sldId id="282" r:id="rId12"/>
    <p:sldId id="280" r:id="rId13"/>
    <p:sldId id="4711"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40" autoAdjust="0"/>
    <p:restoredTop sz="95250" autoAdjust="0"/>
  </p:normalViewPr>
  <p:slideViewPr>
    <p:cSldViewPr>
      <p:cViewPr varScale="1">
        <p:scale>
          <a:sx n="78" d="100"/>
          <a:sy n="78" d="100"/>
        </p:scale>
        <p:origin x="1099"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486"/>
    </inkml:context>
    <inkml:brush xml:id="br0">
      <inkml:brushProperty name="width" value="0.05" units="cm"/>
      <inkml:brushProperty name="height" value="0.05" units="cm"/>
      <inkml:brushProperty name="color" value="#FFC114"/>
    </inkml:brush>
  </inkml:definitions>
  <inkml:trace contextRef="#ctx0" brushRef="#br0">0 86 24575,'10'-5'0,"11"-1"0,12 0 0,10 2 0,11-9 0,6-2 0,2 2 0,5 3 0,-5 3 0,1 3 0,-6 2 0,-12 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886"/>
    </inkml:context>
    <inkml:brush xml:id="br0">
      <inkml:brushProperty name="width" value="0.05" units="cm"/>
      <inkml:brushProperty name="height" value="0.05" units="cm"/>
      <inkml:brushProperty name="color" value="#FFC114"/>
    </inkml:brush>
  </inkml:definitions>
  <inkml:trace contextRef="#ctx0" brushRef="#br0">1 1 24575,'4'0'0,"12"0"0,16 0 0,22 0 0,15 0 0,15 0 0,2 0 0,10 0 0,2 0 0,-1 0 0,-13 0 0,-16 0 0,-19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11/16/2023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11/16/2023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hyperlink" Target="http://www.dribbble.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8.tiff"/><Relationship Id="rId5" Type="http://schemas.openxmlformats.org/officeDocument/2006/relationships/image" Target="../media/image17.tiff"/><Relationship Id="rId4" Type="http://schemas.openxmlformats.org/officeDocument/2006/relationships/image" Target="../media/image16.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pixabay.com/en/computer-user-icon-peolpe-avatar-1331579/"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customXml" Target="../ink/ink1.xml"/><Relationship Id="rId80" Type="http://schemas.openxmlformats.org/officeDocument/2006/relationships/customXml" Target="../ink/ink2.xml"/><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9.png"/><Relationship Id="rId79" Type="http://schemas.openxmlformats.org/officeDocument/2006/relationships/image" Target="../media/image203.png"/><Relationship Id="rId5" Type="http://schemas.openxmlformats.org/officeDocument/2006/relationships/image" Target="../media/image11.png"/><Relationship Id="rId81" Type="http://schemas.openxmlformats.org/officeDocument/2006/relationships/image" Target="../media/image20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11</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148" y="2132856"/>
            <a:ext cx="3428107" cy="3428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FC04D6-78E0-8064-4A47-0E7C46BB694F}"/>
              </a:ext>
            </a:extLst>
          </p:cNvPr>
          <p:cNvSpPr txBox="1"/>
          <p:nvPr/>
        </p:nvSpPr>
        <p:spPr>
          <a:xfrm>
            <a:off x="189756" y="908720"/>
            <a:ext cx="6048672" cy="461665"/>
          </a:xfrm>
          <a:prstGeom prst="rect">
            <a:avLst/>
          </a:prstGeom>
          <a:noFill/>
        </p:spPr>
        <p:txBody>
          <a:bodyPr wrap="square" rtlCol="0">
            <a:spAutoFit/>
          </a:bodyPr>
          <a:lstStyle/>
          <a:p>
            <a:r>
              <a:rPr lang="en-US" dirty="0" err="1">
                <a:solidFill>
                  <a:schemeClr val="bg1"/>
                </a:solidFill>
              </a:rPr>
              <a:t>cds</a:t>
            </a:r>
            <a:r>
              <a:rPr lang="en-US" dirty="0">
                <a:solidFill>
                  <a:schemeClr val="bg1"/>
                </a:solidFill>
              </a:rPr>
              <a:t> add </a:t>
            </a:r>
            <a:r>
              <a:rPr lang="en-US" dirty="0" err="1">
                <a:solidFill>
                  <a:schemeClr val="bg1"/>
                </a:solidFill>
              </a:rPr>
              <a:t>xsuaa</a:t>
            </a:r>
            <a:endParaRPr lang="en-US" dirty="0">
              <a:solidFill>
                <a:schemeClr val="bg1"/>
              </a:solidFill>
            </a:endParaRPr>
          </a:p>
        </p:txBody>
      </p:sp>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453886" y="134076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453886" y="3096490"/>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453886" y="4852213"/>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4118572" y="1593781"/>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HDI Containers and Deployment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4118572" y="3349500"/>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Working with HANA Database Explorer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4118572" y="5105223"/>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HDI Containers and Deployment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11</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2C1-2D72-48F5-D6C5-A17C95C8F7F8}"/>
              </a:ext>
            </a:extLst>
          </p:cNvPr>
          <p:cNvSpPr>
            <a:spLocks noGrp="1"/>
          </p:cNvSpPr>
          <p:nvPr>
            <p:ph type="title"/>
          </p:nvPr>
        </p:nvSpPr>
        <p:spPr/>
        <p:txBody>
          <a:bodyPr/>
          <a:lstStyle/>
          <a:p>
            <a:r>
              <a:rPr lang="en-US" dirty="0"/>
              <a:t>HDI Container</a:t>
            </a:r>
          </a:p>
        </p:txBody>
      </p:sp>
      <p:sp>
        <p:nvSpPr>
          <p:cNvPr id="3" name="TextBox 2">
            <a:extLst>
              <a:ext uri="{FF2B5EF4-FFF2-40B4-BE49-F238E27FC236}">
                <a16:creationId xmlns:a16="http://schemas.microsoft.com/office/drawing/2014/main" id="{7C36AE77-6D9D-323A-80AD-336A21B8B2E3}"/>
              </a:ext>
            </a:extLst>
          </p:cNvPr>
          <p:cNvSpPr txBox="1"/>
          <p:nvPr/>
        </p:nvSpPr>
        <p:spPr>
          <a:xfrm>
            <a:off x="164670" y="784925"/>
            <a:ext cx="11161643" cy="3970318"/>
          </a:xfrm>
          <a:prstGeom prst="rect">
            <a:avLst/>
          </a:prstGeom>
          <a:noFill/>
        </p:spPr>
        <p:txBody>
          <a:bodyPr wrap="square" rtlCol="0">
            <a:spAutoFit/>
          </a:bodyPr>
          <a:lstStyle/>
          <a:p>
            <a:pPr defTabSz="914400">
              <a:defRPr/>
            </a:pPr>
            <a:r>
              <a:rPr lang="en-US" sz="1800" dirty="0">
                <a:solidFill>
                  <a:schemeClr val="bg1"/>
                </a:solidFill>
                <a:latin typeface="Calibri"/>
              </a:rPr>
              <a:t>An HDI Container is also a </a:t>
            </a:r>
            <a:r>
              <a:rPr lang="en-US" sz="1800" b="1" dirty="0">
                <a:solidFill>
                  <a:schemeClr val="bg1"/>
                </a:solidFill>
                <a:latin typeface="Calibri"/>
              </a:rPr>
              <a:t>schema</a:t>
            </a:r>
            <a:r>
              <a:rPr lang="en-US" sz="1800" dirty="0">
                <a:solidFill>
                  <a:schemeClr val="bg1"/>
                </a:solidFill>
                <a:latin typeface="Calibri"/>
              </a:rPr>
              <a:t>. But it is managed differently from a normal schema.</a:t>
            </a:r>
          </a:p>
          <a:p>
            <a:pPr defTabSz="914400">
              <a:defRPr/>
            </a:pPr>
            <a:endParaRPr lang="en-US" sz="1800" b="1" dirty="0">
              <a:solidFill>
                <a:schemeClr val="bg1"/>
              </a:solidFill>
              <a:latin typeface="Calibri"/>
            </a:endParaRPr>
          </a:p>
          <a:p>
            <a:pPr defTabSz="914400">
              <a:defRPr/>
            </a:pPr>
            <a:r>
              <a:rPr lang="en-US" sz="1800" b="1" dirty="0">
                <a:solidFill>
                  <a:schemeClr val="bg1"/>
                </a:solidFill>
                <a:latin typeface="Calibri"/>
              </a:rPr>
              <a:t>Schema -- How its created?</a:t>
            </a:r>
          </a:p>
          <a:p>
            <a:pPr marL="342900" indent="-342900" defTabSz="914400">
              <a:buFontTx/>
              <a:buAutoNum type="arabicPeriod"/>
              <a:defRPr/>
            </a:pPr>
            <a:r>
              <a:rPr lang="en-US" sz="1800" dirty="0">
                <a:solidFill>
                  <a:schemeClr val="bg1"/>
                </a:solidFill>
                <a:latin typeface="Calibri"/>
              </a:rPr>
              <a:t>Manually create it in BTP</a:t>
            </a:r>
          </a:p>
          <a:p>
            <a:pPr marL="342900" indent="-342900" defTabSz="914400">
              <a:buFontTx/>
              <a:buAutoNum type="arabicPeriod"/>
              <a:defRPr/>
            </a:pPr>
            <a:r>
              <a:rPr lang="en-US" sz="1800" dirty="0">
                <a:solidFill>
                  <a:schemeClr val="bg1"/>
                </a:solidFill>
                <a:latin typeface="Calibri"/>
              </a:rPr>
              <a:t>Application Managed HDI Container (You as developer ONLY work with App, App will talk to HANA to create and manage this schema to store/read data internally)</a:t>
            </a:r>
          </a:p>
          <a:p>
            <a:pPr defTabSz="914400">
              <a:defRPr/>
            </a:pPr>
            <a:r>
              <a:rPr lang="en-US" sz="1800" dirty="0">
                <a:solidFill>
                  <a:schemeClr val="bg1"/>
                </a:solidFill>
                <a:latin typeface="Calibri"/>
              </a:rPr>
              <a:t>You cant access HDI Container using HANA Studio (Deprecated tool), We can use new SAP HANA Database Explorer, SAP HANA </a:t>
            </a:r>
            <a:r>
              <a:rPr lang="en-US" sz="1800" dirty="0" err="1">
                <a:solidFill>
                  <a:schemeClr val="bg1"/>
                </a:solidFill>
                <a:latin typeface="Calibri"/>
              </a:rPr>
              <a:t>WebIDE</a:t>
            </a:r>
            <a:r>
              <a:rPr lang="en-US" sz="1800" dirty="0">
                <a:solidFill>
                  <a:schemeClr val="bg1"/>
                </a:solidFill>
                <a:latin typeface="Calibri"/>
              </a:rPr>
              <a:t> for OP or BAS to access HDI Container.</a:t>
            </a:r>
          </a:p>
          <a:p>
            <a:pPr defTabSz="914400">
              <a:defRPr/>
            </a:pPr>
            <a:endParaRPr lang="en-US" sz="1800" dirty="0">
              <a:solidFill>
                <a:schemeClr val="bg1"/>
              </a:solidFill>
              <a:latin typeface="Calibri"/>
            </a:endParaRPr>
          </a:p>
          <a:p>
            <a:pPr defTabSz="914400">
              <a:defRPr/>
            </a:pPr>
            <a:r>
              <a:rPr lang="en-US" sz="1800" b="1" dirty="0">
                <a:solidFill>
                  <a:schemeClr val="bg1"/>
                </a:solidFill>
                <a:latin typeface="Calibri"/>
              </a:rPr>
              <a:t>HDI -- Who creates it?</a:t>
            </a:r>
          </a:p>
          <a:p>
            <a:pPr defTabSz="914400">
              <a:defRPr/>
            </a:pPr>
            <a:r>
              <a:rPr lang="en-US" sz="1800" dirty="0">
                <a:solidFill>
                  <a:schemeClr val="bg1"/>
                </a:solidFill>
                <a:latin typeface="Calibri"/>
              </a:rPr>
              <a:t>There is a new service in SAP HANA called SAP HDI (HANA Deployer Infrastructure) which is just a microservice responsible to managing the container. HDI Deployer is a component which is used to talk to this service from our app.</a:t>
            </a:r>
          </a:p>
          <a:p>
            <a:pPr defTabSz="914400"/>
            <a:endParaRPr lang="en-US" sz="1800" dirty="0">
              <a:solidFill>
                <a:schemeClr val="bg1"/>
              </a:solidFill>
              <a:latin typeface="Calibri"/>
            </a:endParaRPr>
          </a:p>
        </p:txBody>
      </p:sp>
    </p:spTree>
    <p:extLst>
      <p:ext uri="{BB962C8B-B14F-4D97-AF65-F5344CB8AC3E}">
        <p14:creationId xmlns:p14="http://schemas.microsoft.com/office/powerpoint/2010/main" val="129555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2947-8BD4-1919-0AE6-C14C8F6FE0D7}"/>
              </a:ext>
            </a:extLst>
          </p:cNvPr>
          <p:cNvSpPr>
            <a:spLocks noGrp="1"/>
          </p:cNvSpPr>
          <p:nvPr>
            <p:ph type="title"/>
          </p:nvPr>
        </p:nvSpPr>
        <p:spPr/>
        <p:txBody>
          <a:bodyPr/>
          <a:lstStyle/>
          <a:p>
            <a:r>
              <a:rPr lang="en-US" dirty="0"/>
              <a:t>Hands on - Create HANA Cloud Instance</a:t>
            </a:r>
          </a:p>
        </p:txBody>
      </p:sp>
      <p:pic>
        <p:nvPicPr>
          <p:cNvPr id="3" name="Picture 2">
            <a:extLst>
              <a:ext uri="{FF2B5EF4-FFF2-40B4-BE49-F238E27FC236}">
                <a16:creationId xmlns:a16="http://schemas.microsoft.com/office/drawing/2014/main" id="{8CB5A8D5-EF9E-9286-069A-7C912612B43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256" r="7337"/>
          <a:stretch/>
        </p:blipFill>
        <p:spPr bwMode="auto">
          <a:xfrm>
            <a:off x="190016" y="1702420"/>
            <a:ext cx="5174395" cy="1837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653BBD-DA91-2996-8A54-0B82D95D8890}"/>
              </a:ext>
            </a:extLst>
          </p:cNvPr>
          <p:cNvSpPr txBox="1"/>
          <p:nvPr/>
        </p:nvSpPr>
        <p:spPr>
          <a:xfrm>
            <a:off x="261763" y="779090"/>
            <a:ext cx="5174395" cy="954107"/>
          </a:xfrm>
          <a:prstGeom prst="rect">
            <a:avLst/>
          </a:prstGeom>
          <a:noFill/>
        </p:spPr>
        <p:txBody>
          <a:bodyPr wrap="square" rtlCol="0">
            <a:spAutoFit/>
          </a:bodyPr>
          <a:lstStyle/>
          <a:p>
            <a:pPr marL="342900" indent="-342900" algn="just" defTabSz="914400">
              <a:buFontTx/>
              <a:buAutoNum type="arabicPeriod"/>
            </a:pPr>
            <a:r>
              <a:rPr lang="en-US" sz="1400" dirty="0">
                <a:solidFill>
                  <a:schemeClr val="bg1"/>
                </a:solidFill>
                <a:latin typeface="Calibri" panose="020F0502020204030204"/>
              </a:rPr>
              <a:t>Login to your trial and navigate to your </a:t>
            </a:r>
            <a:r>
              <a:rPr lang="en-US" sz="1400" b="1" dirty="0">
                <a:solidFill>
                  <a:schemeClr val="bg1"/>
                </a:solidFill>
                <a:latin typeface="Calibri" panose="020F0502020204030204"/>
              </a:rPr>
              <a:t>dev </a:t>
            </a:r>
            <a:r>
              <a:rPr lang="en-US" sz="1400" dirty="0">
                <a:solidFill>
                  <a:schemeClr val="bg1"/>
                </a:solidFill>
                <a:latin typeface="Calibri" panose="020F0502020204030204"/>
              </a:rPr>
              <a:t>space</a:t>
            </a:r>
          </a:p>
          <a:p>
            <a:pPr marL="342900" indent="-342900" algn="just" defTabSz="914400">
              <a:buFontTx/>
              <a:buAutoNum type="arabicPeriod"/>
            </a:pPr>
            <a:r>
              <a:rPr lang="en-US" sz="1400" dirty="0">
                <a:solidFill>
                  <a:schemeClr val="bg1"/>
                </a:solidFill>
                <a:latin typeface="Calibri" panose="020F0502020204030204"/>
              </a:rPr>
              <a:t>Select </a:t>
            </a:r>
            <a:r>
              <a:rPr lang="en-US" sz="1400" b="1" dirty="0">
                <a:solidFill>
                  <a:schemeClr val="bg1"/>
                </a:solidFill>
                <a:latin typeface="Calibri" panose="020F0502020204030204"/>
              </a:rPr>
              <a:t>SAP HANA Cloud</a:t>
            </a:r>
          </a:p>
          <a:p>
            <a:pPr marL="342900" indent="-342900" algn="just"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Manage SAP HANA Cloud </a:t>
            </a:r>
            <a:r>
              <a:rPr lang="en-US" sz="1400" dirty="0">
                <a:solidFill>
                  <a:schemeClr val="bg1"/>
                </a:solidFill>
                <a:latin typeface="Calibri" panose="020F0502020204030204"/>
              </a:rPr>
              <a:t>button to start the SAP HANA Cloud Central</a:t>
            </a:r>
          </a:p>
        </p:txBody>
      </p:sp>
      <p:pic>
        <p:nvPicPr>
          <p:cNvPr id="5" name="Picture 4">
            <a:extLst>
              <a:ext uri="{FF2B5EF4-FFF2-40B4-BE49-F238E27FC236}">
                <a16:creationId xmlns:a16="http://schemas.microsoft.com/office/drawing/2014/main" id="{CE3EF897-818D-A144-9DAA-ED76C105C4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 t="15296"/>
          <a:stretch/>
        </p:blipFill>
        <p:spPr bwMode="auto">
          <a:xfrm>
            <a:off x="6674485" y="1527830"/>
            <a:ext cx="4543262" cy="19783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hevron 5">
            <a:extLst>
              <a:ext uri="{FF2B5EF4-FFF2-40B4-BE49-F238E27FC236}">
                <a16:creationId xmlns:a16="http://schemas.microsoft.com/office/drawing/2014/main" id="{F9ED8215-03AA-D8FB-EE7A-028B143BC7BD}"/>
              </a:ext>
            </a:extLst>
          </p:cNvPr>
          <p:cNvSpPr/>
          <p:nvPr/>
        </p:nvSpPr>
        <p:spPr>
          <a:xfrm>
            <a:off x="5617029" y="1733197"/>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7" name="Arrow: Chevron 6">
            <a:extLst>
              <a:ext uri="{FF2B5EF4-FFF2-40B4-BE49-F238E27FC236}">
                <a16:creationId xmlns:a16="http://schemas.microsoft.com/office/drawing/2014/main" id="{65EBF26E-6D84-D4F3-490D-2C8E2ECA0675}"/>
              </a:ext>
            </a:extLst>
          </p:cNvPr>
          <p:cNvSpPr/>
          <p:nvPr/>
        </p:nvSpPr>
        <p:spPr>
          <a:xfrm rot="5400000">
            <a:off x="8770215" y="3566145"/>
            <a:ext cx="351801" cy="474214"/>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pic>
        <p:nvPicPr>
          <p:cNvPr id="8" name="Picture 6">
            <a:extLst>
              <a:ext uri="{FF2B5EF4-FFF2-40B4-BE49-F238E27FC236}">
                <a16:creationId xmlns:a16="http://schemas.microsoft.com/office/drawing/2014/main" id="{462670FC-3E42-A072-DD2C-754FA0F8C9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485" y="4017448"/>
            <a:ext cx="4805728" cy="26519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BE4A37-E533-D631-EC68-7557BDA35E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614" y="3938076"/>
            <a:ext cx="5328976" cy="270126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hevron 9">
            <a:extLst>
              <a:ext uri="{FF2B5EF4-FFF2-40B4-BE49-F238E27FC236}">
                <a16:creationId xmlns:a16="http://schemas.microsoft.com/office/drawing/2014/main" id="{35D2515A-A0D2-B87A-B280-CC3F1560B881}"/>
              </a:ext>
            </a:extLst>
          </p:cNvPr>
          <p:cNvSpPr/>
          <p:nvPr/>
        </p:nvSpPr>
        <p:spPr>
          <a:xfrm rot="10800000">
            <a:off x="5926368" y="5151312"/>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24B66864-1F90-CAC7-3886-475219B67685}"/>
              </a:ext>
            </a:extLst>
          </p:cNvPr>
          <p:cNvCxnSpPr/>
          <p:nvPr/>
        </p:nvCxnSpPr>
        <p:spPr>
          <a:xfrm>
            <a:off x="190016" y="3753010"/>
            <a:ext cx="5915500" cy="0"/>
          </a:xfrm>
          <a:prstGeom prst="line">
            <a:avLst/>
          </a:prstGeom>
          <a:noFill/>
          <a:ln w="6350" cap="flat" cmpd="sng" algn="ctr">
            <a:solidFill>
              <a:srgbClr val="4E67C8"/>
            </a:solidFill>
            <a:prstDash val="solid"/>
            <a:miter lim="800000"/>
          </a:ln>
          <a:effectLst/>
        </p:spPr>
      </p:cxnSp>
      <p:sp>
        <p:nvSpPr>
          <p:cNvPr id="12" name="TextBox 11">
            <a:extLst>
              <a:ext uri="{FF2B5EF4-FFF2-40B4-BE49-F238E27FC236}">
                <a16:creationId xmlns:a16="http://schemas.microsoft.com/office/drawing/2014/main" id="{A38502F2-40B4-4D81-DD19-83B489ECC97A}"/>
              </a:ext>
            </a:extLst>
          </p:cNvPr>
          <p:cNvSpPr txBox="1"/>
          <p:nvPr/>
        </p:nvSpPr>
        <p:spPr>
          <a:xfrm>
            <a:off x="6105516" y="779090"/>
            <a:ext cx="5681200" cy="738664"/>
          </a:xfrm>
          <a:prstGeom prst="rect">
            <a:avLst/>
          </a:prstGeom>
          <a:noFill/>
        </p:spPr>
        <p:txBody>
          <a:bodyPr wrap="square" rtlCol="0">
            <a:spAutoFit/>
          </a:bodyPr>
          <a:lstStyle/>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Create </a:t>
            </a:r>
            <a:r>
              <a:rPr lang="en-US" sz="1400" dirty="0">
                <a:solidFill>
                  <a:schemeClr val="bg1"/>
                </a:solidFill>
                <a:latin typeface="Calibri" panose="020F0502020204030204"/>
              </a:rPr>
              <a:t>button to start the wizard</a:t>
            </a:r>
          </a:p>
          <a:p>
            <a:pPr marL="342900" indent="-342900" defTabSz="914400">
              <a:buFontTx/>
              <a:buAutoNum type="arabicPeriod"/>
            </a:pPr>
            <a:r>
              <a:rPr lang="en-US" sz="1400" dirty="0">
                <a:solidFill>
                  <a:schemeClr val="bg1"/>
                </a:solidFill>
                <a:latin typeface="Calibri" panose="020F0502020204030204"/>
              </a:rPr>
              <a:t>Select the SAP HANA Cloud instance Type to create</a:t>
            </a:r>
          </a:p>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Next Step </a:t>
            </a:r>
            <a:r>
              <a:rPr lang="en-US" sz="1400" dirty="0">
                <a:solidFill>
                  <a:schemeClr val="bg1"/>
                </a:solidFill>
                <a:latin typeface="Calibri" panose="020F0502020204030204"/>
              </a:rPr>
              <a:t>button to continue</a:t>
            </a:r>
          </a:p>
        </p:txBody>
      </p:sp>
    </p:spTree>
    <p:extLst>
      <p:ext uri="{BB962C8B-B14F-4D97-AF65-F5344CB8AC3E}">
        <p14:creationId xmlns:p14="http://schemas.microsoft.com/office/powerpoint/2010/main" val="3848172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 HANA Cloud Integration</a:t>
            </a:r>
            <a:endParaRPr lang="en-IN" sz="3600" dirty="0">
              <a:latin typeface="Cooper Black" panose="0208090404030B020404" pitchFamily="18" charset="0"/>
            </a:endParaRPr>
          </a:p>
        </p:txBody>
      </p:sp>
      <p:sp>
        <p:nvSpPr>
          <p:cNvPr id="13" name="TextBox 12">
            <a:extLst>
              <a:ext uri="{FF2B5EF4-FFF2-40B4-BE49-F238E27FC236}">
                <a16:creationId xmlns:a16="http://schemas.microsoft.com/office/drawing/2014/main" id="{78B33051-A262-4738-BE23-009A377F6D2B}"/>
              </a:ext>
            </a:extLst>
          </p:cNvPr>
          <p:cNvSpPr txBox="1"/>
          <p:nvPr/>
        </p:nvSpPr>
        <p:spPr>
          <a:xfrm>
            <a:off x="189756" y="908720"/>
            <a:ext cx="11809312" cy="5293757"/>
          </a:xfrm>
          <a:prstGeom prst="rect">
            <a:avLst/>
          </a:prstGeom>
          <a:noFill/>
        </p:spPr>
        <p:txBody>
          <a:bodyPr wrap="square" rtlCol="0">
            <a:spAutoFit/>
          </a:bodyPr>
          <a:lstStyle/>
          <a:p>
            <a:r>
              <a:rPr lang="en-US" sz="1800" dirty="0">
                <a:solidFill>
                  <a:schemeClr val="bg1"/>
                </a:solidFill>
              </a:rPr>
              <a:t>Pre-requisites</a:t>
            </a:r>
          </a:p>
          <a:p>
            <a:pPr marL="457200" indent="-457200">
              <a:buAutoNum type="arabicPeriod"/>
            </a:pPr>
            <a:r>
              <a:rPr lang="en-US" sz="1800" dirty="0">
                <a:solidFill>
                  <a:schemeClr val="bg1"/>
                </a:solidFill>
              </a:rPr>
              <a:t>Check the version of CDS (which must be &gt; 2.0) </a:t>
            </a:r>
            <a:r>
              <a:rPr lang="en-US" sz="1800" b="1" dirty="0" err="1">
                <a:solidFill>
                  <a:schemeClr val="bg1"/>
                </a:solidFill>
              </a:rPr>
              <a:t>cds</a:t>
            </a:r>
            <a:r>
              <a:rPr lang="en-US" sz="1800" b="1" dirty="0">
                <a:solidFill>
                  <a:schemeClr val="bg1"/>
                </a:solidFill>
              </a:rPr>
              <a:t> –v</a:t>
            </a:r>
          </a:p>
          <a:p>
            <a:pPr marL="342900" indent="-342900">
              <a:buAutoNum type="arabicPeriod"/>
            </a:pPr>
            <a:r>
              <a:rPr lang="en-US" sz="1800" dirty="0">
                <a:solidFill>
                  <a:schemeClr val="bg1"/>
                </a:solidFill>
              </a:rPr>
              <a:t>Start a HANA cloud instance in SAP BTP</a:t>
            </a:r>
          </a:p>
          <a:p>
            <a:r>
              <a:rPr lang="en-US" sz="1800" dirty="0">
                <a:solidFill>
                  <a:schemeClr val="bg1"/>
                </a:solidFill>
              </a:rPr>
              <a:t>Main steps</a:t>
            </a:r>
          </a:p>
          <a:p>
            <a:pPr marL="342900" indent="-342900">
              <a:buAutoNum type="arabicPeriod"/>
            </a:pPr>
            <a:r>
              <a:rPr lang="en-US" sz="1800" dirty="0">
                <a:solidFill>
                  <a:schemeClr val="bg1"/>
                </a:solidFill>
              </a:rPr>
              <a:t>Add </a:t>
            </a:r>
            <a:r>
              <a:rPr lang="en-US" sz="1800" dirty="0" err="1">
                <a:solidFill>
                  <a:schemeClr val="bg1"/>
                </a:solidFill>
              </a:rPr>
              <a:t>hana</a:t>
            </a:r>
            <a:r>
              <a:rPr lang="en-US" sz="1800" dirty="0">
                <a:solidFill>
                  <a:schemeClr val="bg1"/>
                </a:solidFill>
              </a:rPr>
              <a:t> configuration to our app, which tell cap framework that the default </a:t>
            </a:r>
            <a:r>
              <a:rPr lang="en-US" sz="1800" dirty="0" err="1">
                <a:solidFill>
                  <a:schemeClr val="bg1"/>
                </a:solidFill>
              </a:rPr>
              <a:t>db</a:t>
            </a:r>
            <a:r>
              <a:rPr lang="en-US" sz="1800" dirty="0">
                <a:solidFill>
                  <a:schemeClr val="bg1"/>
                </a:solidFill>
              </a:rPr>
              <a:t> is now </a:t>
            </a:r>
            <a:r>
              <a:rPr lang="en-US" sz="1800" dirty="0" err="1">
                <a:solidFill>
                  <a:schemeClr val="bg1"/>
                </a:solidFill>
              </a:rPr>
              <a:t>hana</a:t>
            </a:r>
            <a:r>
              <a:rPr lang="en-US" sz="1800" dirty="0">
                <a:solidFill>
                  <a:schemeClr val="bg1"/>
                </a:solidFill>
              </a:rPr>
              <a:t> – </a:t>
            </a:r>
            <a:r>
              <a:rPr lang="en-US" sz="1800" b="1" dirty="0" err="1">
                <a:solidFill>
                  <a:schemeClr val="bg1"/>
                </a:solidFill>
              </a:rPr>
              <a:t>cds</a:t>
            </a:r>
            <a:r>
              <a:rPr lang="en-US" sz="1800" b="1" dirty="0">
                <a:solidFill>
                  <a:schemeClr val="bg1"/>
                </a:solidFill>
              </a:rPr>
              <a:t> add </a:t>
            </a:r>
            <a:r>
              <a:rPr lang="en-US" sz="1800" b="1" dirty="0" err="1">
                <a:solidFill>
                  <a:schemeClr val="bg1"/>
                </a:solidFill>
              </a:rPr>
              <a:t>hana</a:t>
            </a:r>
            <a:endParaRPr lang="en-US" sz="1800" b="1" dirty="0">
              <a:solidFill>
                <a:schemeClr val="bg1"/>
              </a:solidFill>
            </a:endParaRPr>
          </a:p>
          <a:p>
            <a:r>
              <a:rPr lang="en-IN" sz="1600" dirty="0">
                <a:solidFill>
                  <a:schemeClr val="bg1"/>
                </a:solidFill>
              </a:rPr>
              <a:t>2.   Add the </a:t>
            </a:r>
            <a:r>
              <a:rPr lang="en-IN" sz="1600" dirty="0" err="1">
                <a:solidFill>
                  <a:schemeClr val="bg1"/>
                </a:solidFill>
              </a:rPr>
              <a:t>hana</a:t>
            </a:r>
            <a:r>
              <a:rPr lang="en-IN" sz="1600" dirty="0">
                <a:solidFill>
                  <a:schemeClr val="bg1"/>
                </a:solidFill>
              </a:rPr>
              <a:t> specific deployment format name to our project under </a:t>
            </a:r>
            <a:r>
              <a:rPr lang="en-IN" sz="1600" dirty="0" err="1">
                <a:solidFill>
                  <a:schemeClr val="bg1"/>
                </a:solidFill>
              </a:rPr>
              <a:t>cds</a:t>
            </a:r>
            <a:r>
              <a:rPr lang="en-IN" sz="1600" dirty="0">
                <a:solidFill>
                  <a:schemeClr val="bg1"/>
                </a:solidFill>
              </a:rPr>
              <a:t> section as below inside </a:t>
            </a:r>
            <a:r>
              <a:rPr lang="en-IN" sz="1600" dirty="0" err="1">
                <a:solidFill>
                  <a:schemeClr val="bg1"/>
                </a:solidFill>
              </a:rPr>
              <a:t>package.json</a:t>
            </a:r>
            <a:r>
              <a:rPr lang="en-IN" sz="1600" dirty="0">
                <a:solidFill>
                  <a:schemeClr val="bg1"/>
                </a:solidFill>
              </a:rPr>
              <a:t> file</a:t>
            </a:r>
            <a:br>
              <a:rPr lang="en-IN" sz="1600" dirty="0">
                <a:solidFill>
                  <a:schemeClr val="bg1"/>
                </a:solidFill>
              </a:rPr>
            </a:br>
            <a:r>
              <a:rPr lang="en-US" sz="1200" b="0" dirty="0">
                <a:solidFill>
                  <a:schemeClr val="bg1"/>
                </a:solidFill>
                <a:effectLst/>
                <a:latin typeface="Consolas" panose="020B0609020204030204" pitchFamily="49" charset="0"/>
              </a:rPr>
              <a:t>"</a:t>
            </a:r>
            <a:r>
              <a:rPr lang="en-US" sz="1200" b="0" dirty="0" err="1">
                <a:solidFill>
                  <a:schemeClr val="bg1"/>
                </a:solidFill>
                <a:effectLst/>
                <a:latin typeface="Consolas" panose="020B0609020204030204" pitchFamily="49" charset="0"/>
              </a:rPr>
              <a:t>hana</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"deploy-format":"</a:t>
            </a:r>
            <a:r>
              <a:rPr lang="en-US" sz="1200" b="0" dirty="0" err="1">
                <a:solidFill>
                  <a:schemeClr val="bg1"/>
                </a:solidFill>
                <a:effectLst/>
                <a:latin typeface="Consolas" panose="020B0609020204030204" pitchFamily="49" charset="0"/>
              </a:rPr>
              <a:t>hdbtable</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a:t>
            </a:r>
          </a:p>
          <a:p>
            <a:r>
              <a:rPr lang="en-IN" sz="1600" dirty="0">
                <a:solidFill>
                  <a:schemeClr val="bg1"/>
                </a:solidFill>
              </a:rPr>
              <a:t>3. Since the first step added the </a:t>
            </a:r>
            <a:r>
              <a:rPr lang="en-IN" sz="1600" dirty="0" err="1">
                <a:solidFill>
                  <a:schemeClr val="bg1"/>
                </a:solidFill>
              </a:rPr>
              <a:t>hdb</a:t>
            </a:r>
            <a:r>
              <a:rPr lang="en-IN" sz="1600" dirty="0">
                <a:solidFill>
                  <a:schemeClr val="bg1"/>
                </a:solidFill>
              </a:rPr>
              <a:t> node module, we need to install it. Run </a:t>
            </a:r>
            <a:r>
              <a:rPr lang="en-IN" sz="1600" b="1" dirty="0" err="1">
                <a:solidFill>
                  <a:schemeClr val="bg1"/>
                </a:solidFill>
              </a:rPr>
              <a:t>npm</a:t>
            </a:r>
            <a:r>
              <a:rPr lang="en-IN" sz="1600" b="1" dirty="0">
                <a:solidFill>
                  <a:schemeClr val="bg1"/>
                </a:solidFill>
              </a:rPr>
              <a:t> install</a:t>
            </a:r>
          </a:p>
          <a:p>
            <a:r>
              <a:rPr lang="en-IN" sz="1600" dirty="0">
                <a:solidFill>
                  <a:schemeClr val="bg1"/>
                </a:solidFill>
              </a:rPr>
              <a:t>4. We need to perform a build, which will create all the </a:t>
            </a:r>
            <a:r>
              <a:rPr lang="en-IN" sz="1600" dirty="0" err="1">
                <a:solidFill>
                  <a:schemeClr val="bg1"/>
                </a:solidFill>
              </a:rPr>
              <a:t>hana</a:t>
            </a:r>
            <a:r>
              <a:rPr lang="en-IN" sz="1600" dirty="0">
                <a:solidFill>
                  <a:schemeClr val="bg1"/>
                </a:solidFill>
              </a:rPr>
              <a:t> specific files which will be deployed to HANA cloud. </a:t>
            </a:r>
            <a:r>
              <a:rPr lang="en-IN" sz="1600" b="1" dirty="0" err="1">
                <a:solidFill>
                  <a:schemeClr val="bg1"/>
                </a:solidFill>
              </a:rPr>
              <a:t>cds</a:t>
            </a:r>
            <a:r>
              <a:rPr lang="en-IN" sz="1600" b="1" dirty="0">
                <a:solidFill>
                  <a:schemeClr val="bg1"/>
                </a:solidFill>
              </a:rPr>
              <a:t> build --production</a:t>
            </a:r>
            <a:endParaRPr lang="en-IN" sz="1600" dirty="0">
              <a:solidFill>
                <a:schemeClr val="bg1"/>
              </a:solidFill>
            </a:endParaRPr>
          </a:p>
          <a:p>
            <a:r>
              <a:rPr lang="en-IN" sz="1600" dirty="0">
                <a:solidFill>
                  <a:schemeClr val="bg1"/>
                </a:solidFill>
              </a:rPr>
              <a:t>5. We need to login to cloud foundry from BAS – </a:t>
            </a:r>
            <a:r>
              <a:rPr lang="en-IN" sz="1600" b="1" dirty="0" err="1">
                <a:solidFill>
                  <a:schemeClr val="bg1"/>
                </a:solidFill>
              </a:rPr>
              <a:t>cf</a:t>
            </a:r>
            <a:r>
              <a:rPr lang="en-IN" sz="1600" b="1" dirty="0">
                <a:solidFill>
                  <a:schemeClr val="bg1"/>
                </a:solidFill>
              </a:rPr>
              <a:t> login</a:t>
            </a:r>
          </a:p>
          <a:p>
            <a:r>
              <a:rPr lang="en-IN" sz="1600" dirty="0">
                <a:solidFill>
                  <a:schemeClr val="bg1"/>
                </a:solidFill>
              </a:rPr>
              <a:t>6. Finally we need to deploy the DB and everything to SAP HANA Cloud – </a:t>
            </a:r>
            <a:r>
              <a:rPr lang="en-IN" sz="1600" b="1" dirty="0" err="1">
                <a:solidFill>
                  <a:schemeClr val="bg1"/>
                </a:solidFill>
              </a:rPr>
              <a:t>cds</a:t>
            </a:r>
            <a:r>
              <a:rPr lang="en-IN" sz="1600" b="1" dirty="0">
                <a:solidFill>
                  <a:schemeClr val="bg1"/>
                </a:solidFill>
              </a:rPr>
              <a:t> deploy --to </a:t>
            </a:r>
            <a:r>
              <a:rPr lang="en-IN" sz="1600" b="1" dirty="0" err="1">
                <a:solidFill>
                  <a:schemeClr val="bg1"/>
                </a:solidFill>
              </a:rPr>
              <a:t>hana:batman</a:t>
            </a:r>
            <a:endParaRPr lang="en-IN" sz="1600" b="1" dirty="0">
              <a:solidFill>
                <a:schemeClr val="bg1"/>
              </a:solidFill>
            </a:endParaRPr>
          </a:p>
          <a:p>
            <a:r>
              <a:rPr lang="en-IN" sz="1600" dirty="0">
                <a:solidFill>
                  <a:schemeClr val="bg1"/>
                </a:solidFill>
              </a:rPr>
              <a:t>7. We fixed issues related to excel format of HANA and changed the size of field </a:t>
            </a:r>
            <a:r>
              <a:rPr lang="en-IN" sz="1600" dirty="0" err="1">
                <a:solidFill>
                  <a:schemeClr val="bg1"/>
                </a:solidFill>
              </a:rPr>
              <a:t>bankid</a:t>
            </a:r>
            <a:r>
              <a:rPr lang="en-IN" sz="1600" dirty="0">
                <a:solidFill>
                  <a:schemeClr val="bg1"/>
                </a:solidFill>
              </a:rPr>
              <a:t> for employee, redo the build and deploy</a:t>
            </a:r>
          </a:p>
          <a:p>
            <a:r>
              <a:rPr lang="en-IN" sz="1600" dirty="0">
                <a:solidFill>
                  <a:schemeClr val="bg1"/>
                </a:solidFill>
              </a:rPr>
              <a:t>8. If deployment worked, a new file </a:t>
            </a:r>
            <a:r>
              <a:rPr lang="en-IN" sz="1600" b="1" dirty="0" err="1">
                <a:solidFill>
                  <a:schemeClr val="bg1"/>
                </a:solidFill>
              </a:rPr>
              <a:t>cdsrc-private.json</a:t>
            </a:r>
            <a:r>
              <a:rPr lang="en-IN" sz="1600" b="1" dirty="0">
                <a:solidFill>
                  <a:schemeClr val="bg1"/>
                </a:solidFill>
              </a:rPr>
              <a:t> </a:t>
            </a:r>
            <a:r>
              <a:rPr lang="en-IN" sz="1600" dirty="0">
                <a:solidFill>
                  <a:schemeClr val="bg1"/>
                </a:solidFill>
              </a:rPr>
              <a:t>gets created automatically, this file contain the information about which container in SAP BTP HANA Cloud to connect to. And the private key is stored in this file.</a:t>
            </a:r>
          </a:p>
          <a:p>
            <a:r>
              <a:rPr lang="en-IN" sz="1600" dirty="0">
                <a:solidFill>
                  <a:schemeClr val="bg1"/>
                </a:solidFill>
              </a:rPr>
              <a:t>9. Provide the credentials which will be used to connect database, start using </a:t>
            </a:r>
            <a:r>
              <a:rPr lang="en-IN" sz="1600" b="1" dirty="0" err="1">
                <a:solidFill>
                  <a:schemeClr val="bg1"/>
                </a:solidFill>
              </a:rPr>
              <a:t>cds</a:t>
            </a:r>
            <a:r>
              <a:rPr lang="en-IN" sz="1600" b="1" dirty="0">
                <a:solidFill>
                  <a:schemeClr val="bg1"/>
                </a:solidFill>
              </a:rPr>
              <a:t> watch --profile hybrid</a:t>
            </a:r>
            <a:endParaRPr lang="en-IN" sz="1600" dirty="0">
              <a:solidFill>
                <a:schemeClr val="bg1"/>
              </a:solidFill>
            </a:endParaRPr>
          </a:p>
          <a:p>
            <a:r>
              <a:rPr lang="en-US" sz="1200" b="0" dirty="0">
                <a:solidFill>
                  <a:schemeClr val="bg1"/>
                </a:solidFill>
                <a:effectLst/>
                <a:latin typeface="Consolas" panose="020B0609020204030204" pitchFamily="49" charset="0"/>
              </a:rPr>
              <a:t>"credentials": {</a:t>
            </a:r>
          </a:p>
          <a:p>
            <a:r>
              <a:rPr lang="en-US" sz="1200" b="0" dirty="0">
                <a:solidFill>
                  <a:schemeClr val="bg1"/>
                </a:solidFill>
                <a:effectLst/>
                <a:latin typeface="Consolas" panose="020B0609020204030204" pitchFamily="49" charset="0"/>
              </a:rPr>
              <a:t>          "database": "batman-key"</a:t>
            </a:r>
          </a:p>
          <a:p>
            <a:r>
              <a:rPr lang="en-US" sz="1200" b="0" dirty="0">
                <a:solidFill>
                  <a:schemeClr val="bg1"/>
                </a:solidFill>
                <a:effectLst/>
                <a:latin typeface="Consolas" panose="020B0609020204030204" pitchFamily="49" charset="0"/>
              </a:rPr>
              <a:t>        }</a:t>
            </a:r>
          </a:p>
          <a:p>
            <a:endParaRPr lang="en-IN" sz="1600" dirty="0">
              <a:solidFill>
                <a:schemeClr val="bg1"/>
              </a:solidFill>
            </a:endParaRP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8</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4766365" y="1643930"/>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1100"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Browser</a:t>
            </a:r>
          </a:p>
          <a:p>
            <a:pPr algn="ctr" defTabSz="1218621"/>
            <a:r>
              <a:rPr lang="en-US" sz="1800"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grpSp>
        <p:nvGrpSpPr>
          <p:cNvPr id="77" name="Group 76">
            <a:extLst>
              <a:ext uri="{FF2B5EF4-FFF2-40B4-BE49-F238E27FC236}">
                <a16:creationId xmlns:a16="http://schemas.microsoft.com/office/drawing/2014/main" id="{82C87769-A9DF-260A-AF3D-2A6A14D3CEAC}"/>
              </a:ext>
            </a:extLst>
          </p:cNvPr>
          <p:cNvGrpSpPr/>
          <p:nvPr/>
        </p:nvGrpSpPr>
        <p:grpSpPr>
          <a:xfrm>
            <a:off x="3028444" y="2240396"/>
            <a:ext cx="340560" cy="90000"/>
            <a:chOff x="3028444" y="2240396"/>
            <a:chExt cx="340560" cy="90000"/>
          </a:xfrm>
        </p:grpSpPr>
        <mc:AlternateContent xmlns:mc="http://schemas.openxmlformats.org/markup-compatibility/2006" xmlns:p14="http://schemas.microsoft.com/office/powerpoint/2010/main">
          <mc:Choice Requires="p14">
            <p:contentPart p14:bwMode="auto" r:id="rId8">
              <p14:nvContentPartPr>
                <p14:cNvPr id="75" name="Ink 74">
                  <a:extLst>
                    <a:ext uri="{FF2B5EF4-FFF2-40B4-BE49-F238E27FC236}">
                      <a16:creationId xmlns:a16="http://schemas.microsoft.com/office/drawing/2014/main" id="{CAAB247B-8F3D-CE30-04A7-1AAF1D694D65}"/>
                    </a:ext>
                  </a:extLst>
                </p14:cNvPr>
                <p14:cNvContentPartPr/>
                <p14:nvPr/>
              </p14:nvContentPartPr>
              <p14:xfrm>
                <a:off x="3028444" y="2240396"/>
                <a:ext cx="208080" cy="30960"/>
              </p14:xfrm>
            </p:contentPart>
          </mc:Choice>
          <mc:Fallback xmlns="">
            <p:pic>
              <p:nvPicPr>
                <p:cNvPr id="75" name="Ink 74">
                  <a:extLst>
                    <a:ext uri="{FF2B5EF4-FFF2-40B4-BE49-F238E27FC236}">
                      <a16:creationId xmlns:a16="http://schemas.microsoft.com/office/drawing/2014/main" id="{CAAB247B-8F3D-CE30-04A7-1AAF1D694D65}"/>
                    </a:ext>
                  </a:extLst>
                </p:cNvPr>
                <p:cNvPicPr/>
                <p:nvPr/>
              </p:nvPicPr>
              <p:blipFill>
                <a:blip r:embed="rId79"/>
                <a:stretch>
                  <a:fillRect/>
                </a:stretch>
              </p:blipFill>
              <p:spPr>
                <a:xfrm>
                  <a:off x="3019444" y="2231396"/>
                  <a:ext cx="22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6" name="Ink 75">
                  <a:extLst>
                    <a:ext uri="{FF2B5EF4-FFF2-40B4-BE49-F238E27FC236}">
                      <a16:creationId xmlns:a16="http://schemas.microsoft.com/office/drawing/2014/main" id="{22E7DC22-95FD-3714-2E45-AD6B6A1705F5}"/>
                    </a:ext>
                  </a:extLst>
                </p14:cNvPr>
                <p14:cNvContentPartPr/>
                <p14:nvPr/>
              </p14:nvContentPartPr>
              <p14:xfrm>
                <a:off x="3067324" y="2330036"/>
                <a:ext cx="301680" cy="360"/>
              </p14:xfrm>
            </p:contentPart>
          </mc:Choice>
          <mc:Fallback xmlns="">
            <p:pic>
              <p:nvPicPr>
                <p:cNvPr id="76" name="Ink 75">
                  <a:extLst>
                    <a:ext uri="{FF2B5EF4-FFF2-40B4-BE49-F238E27FC236}">
                      <a16:creationId xmlns:a16="http://schemas.microsoft.com/office/drawing/2014/main" id="{22E7DC22-95FD-3714-2E45-AD6B6A1705F5}"/>
                    </a:ext>
                  </a:extLst>
                </p:cNvPr>
                <p:cNvPicPr/>
                <p:nvPr/>
              </p:nvPicPr>
              <p:blipFill>
                <a:blip r:embed="rId81"/>
                <a:stretch>
                  <a:fillRect/>
                </a:stretch>
              </p:blipFill>
              <p:spPr>
                <a:xfrm>
                  <a:off x="3058684" y="2321396"/>
                  <a:ext cx="319320" cy="18000"/>
                </a:xfrm>
                <a:prstGeom prst="rect">
                  <a:avLst/>
                </a:prstGeom>
              </p:spPr>
            </p:pic>
          </mc:Fallback>
        </mc:AlternateContent>
      </p:grpSp>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7440</TotalTime>
  <Words>1024</Words>
  <Application>Microsoft Office PowerPoint</Application>
  <PresentationFormat>Custom</PresentationFormat>
  <Paragraphs>129</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Amasis MT Pro Black</vt:lpstr>
      <vt:lpstr>Arial</vt:lpstr>
      <vt:lpstr>Arial Black</vt:lpstr>
      <vt:lpstr>Calibri</vt:lpstr>
      <vt:lpstr>Consolas</vt:lpstr>
      <vt:lpstr>Cooper Black</vt:lpstr>
      <vt:lpstr>Segoe UI</vt:lpstr>
      <vt:lpstr>Segoe UI Black</vt:lpstr>
      <vt:lpstr>Segoe UI Light</vt:lpstr>
      <vt:lpstr>Office Theme</vt:lpstr>
      <vt:lpstr>SAP BTP Extension Suite Training</vt:lpstr>
      <vt:lpstr>PowerPoint Presentation</vt:lpstr>
      <vt:lpstr>Agenda – Day 11</vt:lpstr>
      <vt:lpstr>HDI Container</vt:lpstr>
      <vt:lpstr>Hands on - Create HANA Cloud Instance</vt:lpstr>
      <vt:lpstr>Hands on – HANA Cloud Integration</vt:lpstr>
      <vt:lpstr>Authentication v/s Authorization</vt:lpstr>
      <vt:lpstr>IDP – Identity Provider</vt:lpstr>
      <vt:lpstr>How it works behind scenes</vt:lpstr>
      <vt:lpstr>Hands-on Add Security and Test Microservice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273</cp:revision>
  <dcterms:created xsi:type="dcterms:W3CDTF">2013-09-12T13:05:01Z</dcterms:created>
  <dcterms:modified xsi:type="dcterms:W3CDTF">2023-11-16T16:40:37Z</dcterms:modified>
</cp:coreProperties>
</file>