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6" r:id="rId2"/>
    <p:sldId id="4122" r:id="rId3"/>
    <p:sldId id="277" r:id="rId4"/>
    <p:sldId id="4777" r:id="rId5"/>
    <p:sldId id="4769" r:id="rId6"/>
    <p:sldId id="4757" r:id="rId7"/>
    <p:sldId id="4759" r:id="rId8"/>
    <p:sldId id="4787" r:id="rId9"/>
    <p:sldId id="4780" r:id="rId10"/>
    <p:sldId id="282" r:id="rId11"/>
    <p:sldId id="280" r:id="rId12"/>
    <p:sldId id="4711" r:id="rId13"/>
    <p:sldId id="4773"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817DAF-671E-40FA-9B34-C817E16E6842}">
          <p14:sldIdLst>
            <p14:sldId id="276"/>
            <p14:sldId id="4122"/>
            <p14:sldId id="277"/>
          </p14:sldIdLst>
        </p14:section>
        <p14:section name="Untitled Section" id="{3D25B6DE-2864-4657-B43E-6916E185213C}">
          <p14:sldIdLst>
            <p14:sldId id="4777"/>
            <p14:sldId id="4769"/>
            <p14:sldId id="4757"/>
            <p14:sldId id="4759"/>
            <p14:sldId id="4787"/>
            <p14:sldId id="4780"/>
            <p14:sldId id="282"/>
            <p14:sldId id="280"/>
            <p14:sldId id="4711"/>
            <p14:sldId id="4773"/>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autoAdjust="0"/>
    <p:restoredTop sz="95250" autoAdjust="0"/>
  </p:normalViewPr>
  <p:slideViewPr>
    <p:cSldViewPr>
      <p:cViewPr varScale="1">
        <p:scale>
          <a:sx n="78" d="100"/>
          <a:sy n="78" d="100"/>
        </p:scale>
        <p:origin x="970"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7:36:39.665"/>
    </inkml:context>
    <inkml:brush xml:id="br0">
      <inkml:brushProperty name="width" value="0.05" units="cm"/>
      <inkml:brushProperty name="height" value="0.05" units="cm"/>
      <inkml:brushProperty name="color" value="#FFC114"/>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7:36:40.443"/>
    </inkml:context>
    <inkml:brush xml:id="br0">
      <inkml:brushProperty name="width" value="0.05" units="cm"/>
      <inkml:brushProperty name="height" value="0.05" units="cm"/>
      <inkml:brushProperty name="color" value="#FFC114"/>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11/6/2023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11/6/2023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11/6/2023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1.tiff"/><Relationship Id="rId5" Type="http://schemas.openxmlformats.org/officeDocument/2006/relationships/image" Target="../media/image10.tiff"/><Relationship Id="rId4" Type="http://schemas.openxmlformats.org/officeDocument/2006/relationships/image" Target="../media/image9.tiff"/><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soyuztechnologies/SAP_BTP_Training_CLD200/blob/master/Day%203/01%20db.zi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20srv.zip"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soyuztechnologies/SAP_BTP_Training_CLD200/blob/master/Day%203/01%20db/01db/CDSViews.cd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customXml" Target="../ink/ink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6</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3</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40,000+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923980"/>
              <a:ext cx="2236930" cy="95875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Understanding Aspects and associations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01</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Working with Service Layer</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02</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4"/>
              <a:ext cx="2236930"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Generic Service handlers</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04</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Introduction to Fiori Elements</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05</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Business Application Studio</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04</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Adding UI module</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06</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3</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30144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33" name="Rectangle: Rounded Corners 1132">
            <a:extLst>
              <a:ext uri="{FF2B5EF4-FFF2-40B4-BE49-F238E27FC236}">
                <a16:creationId xmlns:a16="http://schemas.microsoft.com/office/drawing/2014/main" id="{47299741-729A-4FA6-A73E-373218C0B948}"/>
              </a:ext>
            </a:extLst>
          </p:cNvPr>
          <p:cNvSpPr/>
          <p:nvPr/>
        </p:nvSpPr>
        <p:spPr>
          <a:xfrm>
            <a:off x="3358108" y="134076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3358108" y="3096490"/>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3358108" y="4852213"/>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41" name="Group 1140">
            <a:extLst>
              <a:ext uri="{FF2B5EF4-FFF2-40B4-BE49-F238E27FC236}">
                <a16:creationId xmlns:a16="http://schemas.microsoft.com/office/drawing/2014/main" id="{010C7D28-B781-409B-AFDB-2EB8DCBAB471}"/>
              </a:ext>
            </a:extLst>
          </p:cNvPr>
          <p:cNvGrpSpPr/>
          <p:nvPr/>
        </p:nvGrpSpPr>
        <p:grpSpPr>
          <a:xfrm>
            <a:off x="4022793" y="1593781"/>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DB module with SQLite</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4022793" y="3349500"/>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pPr marL="0" marR="0" indent="0" algn="l" rtl="0" eaLnBrk="1" fontAlgn="auto" latinLnBrk="0" hangingPunct="1">
                <a:spcBef>
                  <a:spcPts val="0"/>
                </a:spcBef>
                <a:spcAft>
                  <a:spcPts val="0"/>
                </a:spcAft>
              </a:pPr>
              <a:r>
                <a:rPr lang="en-US" sz="1800" b="0" i="0" kern="1200" spc="0" baseline="0" dirty="0">
                  <a:ln>
                    <a:noFill/>
                  </a:ln>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Understanding Aspects and associations</a:t>
              </a:r>
              <a:endParaRPr lang="en-US" sz="1400" dirty="0">
                <a:effectLst/>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4022793" y="5105223"/>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Working with Service Layer</a:t>
              </a: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6</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DB Design</a:t>
            </a:r>
          </a:p>
        </p:txBody>
      </p:sp>
      <p:sp>
        <p:nvSpPr>
          <p:cNvPr id="3" name="Rectangle 2">
            <a:extLst>
              <a:ext uri="{FF2B5EF4-FFF2-40B4-BE49-F238E27FC236}">
                <a16:creationId xmlns:a16="http://schemas.microsoft.com/office/drawing/2014/main" id="{EA20F50A-CB9E-23E1-DC37-E78CCBD617BA}"/>
              </a:ext>
            </a:extLst>
          </p:cNvPr>
          <p:cNvSpPr/>
          <p:nvPr/>
        </p:nvSpPr>
        <p:spPr>
          <a:xfrm>
            <a:off x="449806" y="2889216"/>
            <a:ext cx="2448272" cy="1296144"/>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Business partner</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t>
            </a:r>
            <a:r>
              <a:rPr kumimoji="0" lang="en-US" sz="1800" b="0" i="0" u="none" strike="noStrike" kern="1200" cap="none" spc="0" normalizeH="0" baseline="0" noProof="0" dirty="0">
                <a:ln>
                  <a:noFill/>
                </a:ln>
                <a:solidFill>
                  <a:prstClr val="white"/>
                </a:solidFill>
                <a:effectLst/>
                <a:uLnTx/>
                <a:uFillTx/>
                <a:latin typeface="Segoe UI"/>
                <a:ea typeface="+mn-ea"/>
                <a:cs typeface="+mn-cs"/>
              </a:rPr>
              <a:t>Customers, Suppliers)</a:t>
            </a:r>
            <a:endParaRPr kumimoji="0" lang="en-US" sz="2400" b="0" i="0" u="none" strike="noStrike" kern="1200" cap="none" spc="0" normalizeH="0" baseline="0" noProof="0" dirty="0">
              <a:ln>
                <a:noFill/>
              </a:ln>
              <a:solidFill>
                <a:prstClr val="white"/>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3C70A250-995E-4FAE-671E-12D15849E10E}"/>
              </a:ext>
            </a:extLst>
          </p:cNvPr>
          <p:cNvSpPr/>
          <p:nvPr/>
        </p:nvSpPr>
        <p:spPr>
          <a:xfrm>
            <a:off x="449806" y="1310939"/>
            <a:ext cx="2448272" cy="78618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Addresses</a:t>
            </a:r>
          </a:p>
        </p:txBody>
      </p:sp>
      <p:cxnSp>
        <p:nvCxnSpPr>
          <p:cNvPr id="5" name="Straight Connector 4">
            <a:extLst>
              <a:ext uri="{FF2B5EF4-FFF2-40B4-BE49-F238E27FC236}">
                <a16:creationId xmlns:a16="http://schemas.microsoft.com/office/drawing/2014/main" id="{23CAA533-07B7-451A-408E-566D8082B1EF}"/>
              </a:ext>
            </a:extLst>
          </p:cNvPr>
          <p:cNvCxnSpPr>
            <a:stCxn id="4" idx="2"/>
            <a:endCxn id="3" idx="0"/>
          </p:cNvCxnSpPr>
          <p:nvPr/>
        </p:nvCxnSpPr>
        <p:spPr>
          <a:xfrm>
            <a:off x="1673942" y="2097128"/>
            <a:ext cx="0" cy="79208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5EE02F7-7DF6-2EE9-BEA7-743EC18A42AE}"/>
              </a:ext>
            </a:extLst>
          </p:cNvPr>
          <p:cNvSpPr/>
          <p:nvPr/>
        </p:nvSpPr>
        <p:spPr>
          <a:xfrm>
            <a:off x="4122214" y="2924944"/>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Purchase order</a:t>
            </a:r>
          </a:p>
        </p:txBody>
      </p:sp>
      <p:cxnSp>
        <p:nvCxnSpPr>
          <p:cNvPr id="7" name="Connector: Elbow 6">
            <a:extLst>
              <a:ext uri="{FF2B5EF4-FFF2-40B4-BE49-F238E27FC236}">
                <a16:creationId xmlns:a16="http://schemas.microsoft.com/office/drawing/2014/main" id="{F917C211-2860-8724-D9F5-9329ABAE0B00}"/>
              </a:ext>
            </a:extLst>
          </p:cNvPr>
          <p:cNvCxnSpPr>
            <a:cxnSpLocks/>
            <a:stCxn id="3" idx="3"/>
            <a:endCxn id="6" idx="1"/>
          </p:cNvCxnSpPr>
          <p:nvPr/>
        </p:nvCxnSpPr>
        <p:spPr>
          <a:xfrm flipV="1">
            <a:off x="2898078" y="3336198"/>
            <a:ext cx="1224136" cy="201090"/>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2F37EE8-FC34-37D5-E210-AFE042B15CA9}"/>
              </a:ext>
            </a:extLst>
          </p:cNvPr>
          <p:cNvSpPr/>
          <p:nvPr/>
        </p:nvSpPr>
        <p:spPr>
          <a:xfrm>
            <a:off x="4103572" y="4703191"/>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Purchase order Items</a:t>
            </a:r>
          </a:p>
        </p:txBody>
      </p:sp>
      <p:cxnSp>
        <p:nvCxnSpPr>
          <p:cNvPr id="9" name="Connector: Elbow 8">
            <a:extLst>
              <a:ext uri="{FF2B5EF4-FFF2-40B4-BE49-F238E27FC236}">
                <a16:creationId xmlns:a16="http://schemas.microsoft.com/office/drawing/2014/main" id="{B5AE692E-309C-6D07-FB96-3BDA7FC1B78D}"/>
              </a:ext>
            </a:extLst>
          </p:cNvPr>
          <p:cNvCxnSpPr>
            <a:stCxn id="6" idx="2"/>
            <a:endCxn id="8" idx="0"/>
          </p:cNvCxnSpPr>
          <p:nvPr/>
        </p:nvCxnSpPr>
        <p:spPr>
          <a:xfrm rot="5400000">
            <a:off x="4859159" y="4216000"/>
            <a:ext cx="955740" cy="18642"/>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DDE7273-06D2-D315-6382-B8DD1BF36F53}"/>
              </a:ext>
            </a:extLst>
          </p:cNvPr>
          <p:cNvSpPr/>
          <p:nvPr/>
        </p:nvSpPr>
        <p:spPr>
          <a:xfrm>
            <a:off x="8442694" y="4617408"/>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Product</a:t>
            </a:r>
          </a:p>
        </p:txBody>
      </p:sp>
      <p:cxnSp>
        <p:nvCxnSpPr>
          <p:cNvPr id="11" name="Connector: Elbow 10">
            <a:extLst>
              <a:ext uri="{FF2B5EF4-FFF2-40B4-BE49-F238E27FC236}">
                <a16:creationId xmlns:a16="http://schemas.microsoft.com/office/drawing/2014/main" id="{6ECB2D63-79EE-1B31-E55B-79CAEC7FF367}"/>
              </a:ext>
            </a:extLst>
          </p:cNvPr>
          <p:cNvCxnSpPr>
            <a:stCxn id="8" idx="3"/>
            <a:endCxn id="10" idx="1"/>
          </p:cNvCxnSpPr>
          <p:nvPr/>
        </p:nvCxnSpPr>
        <p:spPr>
          <a:xfrm>
            <a:off x="6551844" y="5114445"/>
            <a:ext cx="1890850" cy="10795"/>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9DF3925-FFE3-01C8-92A3-82EA23EC9784}"/>
              </a:ext>
            </a:extLst>
          </p:cNvPr>
          <p:cNvSpPr/>
          <p:nvPr/>
        </p:nvSpPr>
        <p:spPr>
          <a:xfrm>
            <a:off x="8457382" y="2828365"/>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Product Text</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(localized)</a:t>
            </a:r>
          </a:p>
        </p:txBody>
      </p:sp>
      <p:cxnSp>
        <p:nvCxnSpPr>
          <p:cNvPr id="13" name="Connector: Elbow 12">
            <a:extLst>
              <a:ext uri="{FF2B5EF4-FFF2-40B4-BE49-F238E27FC236}">
                <a16:creationId xmlns:a16="http://schemas.microsoft.com/office/drawing/2014/main" id="{EBDD0C4B-85D4-E4B5-4A6C-6D11C2F9A5D5}"/>
              </a:ext>
            </a:extLst>
          </p:cNvPr>
          <p:cNvCxnSpPr>
            <a:stCxn id="12" idx="2"/>
            <a:endCxn id="10" idx="0"/>
          </p:cNvCxnSpPr>
          <p:nvPr/>
        </p:nvCxnSpPr>
        <p:spPr>
          <a:xfrm rot="5400000">
            <a:off x="9431500" y="4223374"/>
            <a:ext cx="773380" cy="14688"/>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3DC6AFA-1A63-88AE-E9CA-25885343CC64}"/>
              </a:ext>
            </a:extLst>
          </p:cNvPr>
          <p:cNvSpPr txBox="1"/>
          <p:nvPr/>
        </p:nvSpPr>
        <p:spPr>
          <a:xfrm>
            <a:off x="1853963" y="2241144"/>
            <a:ext cx="1116122" cy="461665"/>
          </a:xfrm>
          <a:prstGeom prst="rect">
            <a:avLst/>
          </a:prstGeom>
          <a:noFill/>
          <a:ln>
            <a:noFill/>
          </a:ln>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1..1</a:t>
            </a:r>
          </a:p>
        </p:txBody>
      </p:sp>
      <p:sp>
        <p:nvSpPr>
          <p:cNvPr id="15" name="TextBox 14">
            <a:extLst>
              <a:ext uri="{FF2B5EF4-FFF2-40B4-BE49-F238E27FC236}">
                <a16:creationId xmlns:a16="http://schemas.microsoft.com/office/drawing/2014/main" id="{E3F4B239-2E8C-B6BF-1237-BF1705B90805}"/>
              </a:ext>
            </a:extLst>
          </p:cNvPr>
          <p:cNvSpPr txBox="1"/>
          <p:nvPr/>
        </p:nvSpPr>
        <p:spPr>
          <a:xfrm>
            <a:off x="3096377" y="2895202"/>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
        <p:nvSpPr>
          <p:cNvPr id="16" name="TextBox 15">
            <a:extLst>
              <a:ext uri="{FF2B5EF4-FFF2-40B4-BE49-F238E27FC236}">
                <a16:creationId xmlns:a16="http://schemas.microsoft.com/office/drawing/2014/main" id="{4FAE37F6-701D-F062-A38D-693DE4C4C026}"/>
              </a:ext>
            </a:extLst>
          </p:cNvPr>
          <p:cNvSpPr txBox="1"/>
          <p:nvPr/>
        </p:nvSpPr>
        <p:spPr>
          <a:xfrm>
            <a:off x="5571790" y="3994488"/>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
        <p:nvSpPr>
          <p:cNvPr id="17" name="TextBox 16">
            <a:extLst>
              <a:ext uri="{FF2B5EF4-FFF2-40B4-BE49-F238E27FC236}">
                <a16:creationId xmlns:a16="http://schemas.microsoft.com/office/drawing/2014/main" id="{8B15D7C1-BF60-5530-53BD-C009CCE0D8F0}"/>
              </a:ext>
            </a:extLst>
          </p:cNvPr>
          <p:cNvSpPr txBox="1"/>
          <p:nvPr/>
        </p:nvSpPr>
        <p:spPr>
          <a:xfrm>
            <a:off x="7218558" y="4730269"/>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1..1</a:t>
            </a:r>
          </a:p>
        </p:txBody>
      </p:sp>
      <p:sp>
        <p:nvSpPr>
          <p:cNvPr id="18" name="TextBox 17">
            <a:extLst>
              <a:ext uri="{FF2B5EF4-FFF2-40B4-BE49-F238E27FC236}">
                <a16:creationId xmlns:a16="http://schemas.microsoft.com/office/drawing/2014/main" id="{DAB2FCD0-92E2-B406-33F3-FB25960B1291}"/>
              </a:ext>
            </a:extLst>
          </p:cNvPr>
          <p:cNvSpPr txBox="1"/>
          <p:nvPr/>
        </p:nvSpPr>
        <p:spPr>
          <a:xfrm>
            <a:off x="9954862" y="3985420"/>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Tree>
    <p:extLst>
      <p:ext uri="{BB962C8B-B14F-4D97-AF65-F5344CB8AC3E}">
        <p14:creationId xmlns:p14="http://schemas.microsoft.com/office/powerpoint/2010/main" val="184549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Create DB Module</a:t>
            </a:r>
            <a:endParaRPr lang="en-US" dirty="0"/>
          </a:p>
        </p:txBody>
      </p:sp>
      <p:sp>
        <p:nvSpPr>
          <p:cNvPr id="5" name="TextBox 4">
            <a:extLst>
              <a:ext uri="{FF2B5EF4-FFF2-40B4-BE49-F238E27FC236}">
                <a16:creationId xmlns:a16="http://schemas.microsoft.com/office/drawing/2014/main" id="{C21469E4-175F-C0F0-122A-A58E62C81574}"/>
              </a:ext>
            </a:extLst>
          </p:cNvPr>
          <p:cNvSpPr txBox="1"/>
          <p:nvPr/>
        </p:nvSpPr>
        <p:spPr>
          <a:xfrm>
            <a:off x="189756" y="980728"/>
            <a:ext cx="11665296" cy="1200329"/>
          </a:xfrm>
          <a:prstGeom prst="rect">
            <a:avLst/>
          </a:prstGeom>
          <a:noFill/>
          <a:ln>
            <a:solidFill>
              <a:schemeClr val="bg1"/>
            </a:solidFill>
          </a:ln>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Solution:</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a:ea typeface="+mn-ea"/>
                <a:cs typeface="+mn-cs"/>
                <a:hlinkClick r:id="rId2"/>
              </a:rPr>
              <a:t>https://github.com/soyuztechnologies/SAP_BTP_Training_CLD200/blob/master/Day%203/01%20db.zip</a:t>
            </a:r>
            <a:endParaRPr kumimoji="0" lang="en-US" sz="24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1026" name="Picture 2" descr="Database icons for free download | Freepik">
            <a:extLst>
              <a:ext uri="{FF2B5EF4-FFF2-40B4-BE49-F238E27FC236}">
                <a16:creationId xmlns:a16="http://schemas.microsoft.com/office/drawing/2014/main" id="{53697E66-CE08-835A-8815-829DBD6ED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172" y="2708920"/>
            <a:ext cx="3580656" cy="358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15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Reuse Types and aspects</a:t>
            </a:r>
            <a:endParaRPr lang="en-US" dirty="0"/>
          </a:p>
        </p:txBody>
      </p:sp>
      <p:sp>
        <p:nvSpPr>
          <p:cNvPr id="3" name="TextBox 2">
            <a:extLst>
              <a:ext uri="{FF2B5EF4-FFF2-40B4-BE49-F238E27FC236}">
                <a16:creationId xmlns:a16="http://schemas.microsoft.com/office/drawing/2014/main" id="{7D710071-42A0-95C3-A71A-A66D7DB444D3}"/>
              </a:ext>
            </a:extLst>
          </p:cNvPr>
          <p:cNvSpPr txBox="1"/>
          <p:nvPr/>
        </p:nvSpPr>
        <p:spPr>
          <a:xfrm>
            <a:off x="189756" y="791728"/>
            <a:ext cx="11809312" cy="3170099"/>
          </a:xfrm>
          <a:prstGeom prst="rect">
            <a:avLst/>
          </a:prstGeom>
          <a:noFill/>
        </p:spPr>
        <p:txBody>
          <a:bodyPr wrap="square" rtlCol="0">
            <a:spAutoFit/>
          </a:bodyPr>
          <a:lstStyle/>
          <a:p>
            <a:r>
              <a:rPr lang="en-US" sz="2000" dirty="0">
                <a:solidFill>
                  <a:schemeClr val="bg1"/>
                </a:solidFill>
              </a:rPr>
              <a:t>When we design database artefacts, at times we have many similar objects and their data types. Instead of hardcoding the type as primitive type, it is recommended to create custom data types. Using custom data type increase reusability and reduce maintenance.</a:t>
            </a:r>
          </a:p>
          <a:p>
            <a:r>
              <a:rPr lang="en-US" sz="2000" dirty="0">
                <a:solidFill>
                  <a:schemeClr val="bg1"/>
                </a:solidFill>
              </a:rPr>
              <a:t>When we create a separate CDS file for reuse purpose and consume it. This file contain types, enumerators and aspects.</a:t>
            </a:r>
          </a:p>
          <a:p>
            <a:endParaRPr lang="en-US" sz="2000" dirty="0">
              <a:solidFill>
                <a:schemeClr val="bg1"/>
              </a:solidFill>
            </a:endParaRPr>
          </a:p>
          <a:p>
            <a:r>
              <a:rPr lang="en-US" sz="2000" dirty="0">
                <a:solidFill>
                  <a:schemeClr val="bg1"/>
                </a:solidFill>
              </a:rPr>
              <a:t>Every project would need some common aspects and types related to primary key generation, admin data (created by, created on, changed by, changed on) – temporal, Currency.</a:t>
            </a:r>
          </a:p>
          <a:p>
            <a:endParaRPr lang="en-IN" sz="2000" dirty="0">
              <a:solidFill>
                <a:schemeClr val="bg1"/>
              </a:solidFill>
            </a:endParaRPr>
          </a:p>
          <a:p>
            <a:r>
              <a:rPr lang="en-IN" sz="2000" dirty="0">
                <a:solidFill>
                  <a:schemeClr val="bg1"/>
                </a:solidFill>
              </a:rPr>
              <a:t>Aspect (structures in </a:t>
            </a:r>
            <a:r>
              <a:rPr lang="en-IN" sz="2000" dirty="0" err="1">
                <a:solidFill>
                  <a:schemeClr val="bg1"/>
                </a:solidFill>
              </a:rPr>
              <a:t>abap</a:t>
            </a:r>
            <a:r>
              <a:rPr lang="en-IN" sz="2000" dirty="0">
                <a:solidFill>
                  <a:schemeClr val="bg1"/>
                </a:solidFill>
              </a:rPr>
              <a:t>) is combination of many fields.</a:t>
            </a:r>
          </a:p>
        </p:txBody>
      </p:sp>
    </p:spTree>
    <p:extLst>
      <p:ext uri="{BB962C8B-B14F-4D97-AF65-F5344CB8AC3E}">
        <p14:creationId xmlns:p14="http://schemas.microsoft.com/office/powerpoint/2010/main" val="333979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Service creation</a:t>
            </a:r>
            <a:endParaRPr lang="en-US" dirty="0"/>
          </a:p>
        </p:txBody>
      </p:sp>
      <p:pic>
        <p:nvPicPr>
          <p:cNvPr id="2050" name="Picture 2" descr="Page 12 | Clean Input Images - Free Download on Freepik">
            <a:extLst>
              <a:ext uri="{FF2B5EF4-FFF2-40B4-BE49-F238E27FC236}">
                <a16:creationId xmlns:a16="http://schemas.microsoft.com/office/drawing/2014/main" id="{BAA36297-F35D-C0B5-2012-493056F98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140" y="2996952"/>
            <a:ext cx="3374505" cy="3374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5E34EB-DCB8-C785-1853-C655B5BF6A95}"/>
              </a:ext>
            </a:extLst>
          </p:cNvPr>
          <p:cNvSpPr txBox="1"/>
          <p:nvPr/>
        </p:nvSpPr>
        <p:spPr>
          <a:xfrm>
            <a:off x="189756" y="980728"/>
            <a:ext cx="11737304" cy="1200329"/>
          </a:xfrm>
          <a:prstGeom prst="rect">
            <a:avLst/>
          </a:prstGeom>
          <a:noFill/>
          <a:ln>
            <a:solidFill>
              <a:schemeClr val="bg1"/>
            </a:solidFill>
          </a:ln>
        </p:spPr>
        <p:txBody>
          <a:bodyPr wrap="square" rtlCol="0">
            <a:spAutoFit/>
          </a:bodyPr>
          <a:lstStyle/>
          <a:p>
            <a:r>
              <a:rPr lang="en-US" dirty="0">
                <a:solidFill>
                  <a:schemeClr val="bg1"/>
                </a:solidFill>
              </a:rPr>
              <a:t>Solution</a:t>
            </a:r>
          </a:p>
          <a:p>
            <a:r>
              <a:rPr lang="en-US" dirty="0">
                <a:solidFill>
                  <a:schemeClr val="bg1"/>
                </a:solidFill>
                <a:hlinkClick r:id="rId3"/>
              </a:rPr>
              <a:t>https://github.com/soyuztechnologies/SAP_BTP_Training_CLD200/blob/master/Day%203/02%20srv.zip</a:t>
            </a:r>
            <a:endParaRPr lang="en-US" dirty="0">
              <a:solidFill>
                <a:schemeClr val="bg1"/>
              </a:solidFill>
            </a:endParaRPr>
          </a:p>
        </p:txBody>
      </p:sp>
    </p:spTree>
    <p:extLst>
      <p:ext uri="{BB962C8B-B14F-4D97-AF65-F5344CB8AC3E}">
        <p14:creationId xmlns:p14="http://schemas.microsoft.com/office/powerpoint/2010/main" val="365699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71F3-7223-6535-6631-0650302FAD8B}"/>
              </a:ext>
            </a:extLst>
          </p:cNvPr>
          <p:cNvSpPr>
            <a:spLocks noGrp="1"/>
          </p:cNvSpPr>
          <p:nvPr>
            <p:ph type="title"/>
          </p:nvPr>
        </p:nvSpPr>
        <p:spPr/>
        <p:txBody>
          <a:bodyPr/>
          <a:lstStyle/>
          <a:p>
            <a:r>
              <a:rPr lang="en-US" dirty="0"/>
              <a:t>Introduction to CDS Views</a:t>
            </a:r>
          </a:p>
        </p:txBody>
      </p:sp>
      <p:sp>
        <p:nvSpPr>
          <p:cNvPr id="4" name="TextBox 3">
            <a:extLst>
              <a:ext uri="{FF2B5EF4-FFF2-40B4-BE49-F238E27FC236}">
                <a16:creationId xmlns:a16="http://schemas.microsoft.com/office/drawing/2014/main" id="{F93B2F40-10EC-C526-D717-5D1C55DAF2E7}"/>
              </a:ext>
            </a:extLst>
          </p:cNvPr>
          <p:cNvSpPr txBox="1"/>
          <p:nvPr/>
        </p:nvSpPr>
        <p:spPr>
          <a:xfrm>
            <a:off x="130881" y="784925"/>
            <a:ext cx="11927061" cy="2862322"/>
          </a:xfrm>
          <a:prstGeom prst="rect">
            <a:avLst/>
          </a:prstGeom>
          <a:noFill/>
        </p:spPr>
        <p:txBody>
          <a:bodyPr wrap="square">
            <a:spAutoFit/>
          </a:bodyPr>
          <a:lstStyle/>
          <a:p>
            <a:r>
              <a:rPr lang="en-US" sz="2000" dirty="0">
                <a:solidFill>
                  <a:schemeClr val="bg1"/>
                </a:solidFill>
              </a:rPr>
              <a:t>1. Usually we have all our data distributed across multiple tables, and if we need to get this data out, we need to write complex queries with joins. It becomes very complex to handle the maintenance of these large queries. Views will simplify the consumption and make it easy to maintenance.</a:t>
            </a:r>
          </a:p>
          <a:p>
            <a:r>
              <a:rPr lang="en-US" sz="2000" dirty="0">
                <a:solidFill>
                  <a:schemeClr val="bg1"/>
                </a:solidFill>
              </a:rPr>
              <a:t>2. We can perform operations like aggregation on the view.</a:t>
            </a:r>
          </a:p>
          <a:p>
            <a:r>
              <a:rPr lang="en-US" sz="2000" dirty="0">
                <a:solidFill>
                  <a:schemeClr val="bg1"/>
                </a:solidFill>
              </a:rPr>
              <a:t>3. Security</a:t>
            </a:r>
          </a:p>
          <a:p>
            <a:r>
              <a:rPr lang="en-US" sz="2000" dirty="0">
                <a:solidFill>
                  <a:schemeClr val="bg1"/>
                </a:solidFill>
              </a:rPr>
              <a:t>4. CDS views are also the contracts for data consumption</a:t>
            </a:r>
          </a:p>
          <a:p>
            <a:r>
              <a:rPr lang="en-US" sz="2000" dirty="0">
                <a:solidFill>
                  <a:schemeClr val="bg1"/>
                </a:solidFill>
              </a:rPr>
              <a:t>5. They include annotations which drive functionality.</a:t>
            </a:r>
          </a:p>
          <a:p>
            <a:r>
              <a:rPr lang="en-US" sz="2000" dirty="0">
                <a:solidFill>
                  <a:schemeClr val="bg1"/>
                </a:solidFill>
              </a:rPr>
              <a:t>6. View provide lose coupling to load data. Whereas when we use queries and joins, they are always tight coupling.</a:t>
            </a:r>
            <a:endParaRPr lang="en-IN" sz="2000" dirty="0">
              <a:solidFill>
                <a:schemeClr val="bg1"/>
              </a:solidFill>
            </a:endParaRPr>
          </a:p>
        </p:txBody>
      </p:sp>
      <p:sp>
        <p:nvSpPr>
          <p:cNvPr id="5" name="Rectangle 4">
            <a:extLst>
              <a:ext uri="{FF2B5EF4-FFF2-40B4-BE49-F238E27FC236}">
                <a16:creationId xmlns:a16="http://schemas.microsoft.com/office/drawing/2014/main" id="{F0D287AE-20B2-4CAD-0046-02C2B69712EA}"/>
              </a:ext>
            </a:extLst>
          </p:cNvPr>
          <p:cNvSpPr/>
          <p:nvPr/>
        </p:nvSpPr>
        <p:spPr>
          <a:xfrm>
            <a:off x="5446340" y="3789040"/>
            <a:ext cx="1800200" cy="216024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a:t>
            </a:r>
          </a:p>
        </p:txBody>
      </p:sp>
      <p:sp>
        <p:nvSpPr>
          <p:cNvPr id="6" name="Arrow: Right 5">
            <a:extLst>
              <a:ext uri="{FF2B5EF4-FFF2-40B4-BE49-F238E27FC236}">
                <a16:creationId xmlns:a16="http://schemas.microsoft.com/office/drawing/2014/main" id="{2000159E-ACDA-6DBB-DC5F-1AC1515897A5}"/>
              </a:ext>
            </a:extLst>
          </p:cNvPr>
          <p:cNvSpPr/>
          <p:nvPr/>
        </p:nvSpPr>
        <p:spPr>
          <a:xfrm>
            <a:off x="7179342" y="4213674"/>
            <a:ext cx="1944216" cy="936104"/>
          </a:xfrm>
          <a:prstGeom prst="rightArrow">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Load what is needed</a:t>
            </a:r>
          </a:p>
        </p:txBody>
      </p:sp>
      <p:sp>
        <p:nvSpPr>
          <p:cNvPr id="7" name="Rectangle 6">
            <a:extLst>
              <a:ext uri="{FF2B5EF4-FFF2-40B4-BE49-F238E27FC236}">
                <a16:creationId xmlns:a16="http://schemas.microsoft.com/office/drawing/2014/main" id="{F745815F-5E17-7D9A-42DC-0AA3D9422CB3}"/>
              </a:ext>
            </a:extLst>
          </p:cNvPr>
          <p:cNvSpPr/>
          <p:nvPr/>
        </p:nvSpPr>
        <p:spPr>
          <a:xfrm>
            <a:off x="9123558" y="3853634"/>
            <a:ext cx="2664296" cy="1872208"/>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 items</a:t>
            </a:r>
          </a:p>
        </p:txBody>
      </p:sp>
      <p:sp>
        <p:nvSpPr>
          <p:cNvPr id="8" name="Rectangle 7">
            <a:extLst>
              <a:ext uri="{FF2B5EF4-FFF2-40B4-BE49-F238E27FC236}">
                <a16:creationId xmlns:a16="http://schemas.microsoft.com/office/drawing/2014/main" id="{24B7DD77-5F7E-3374-6366-C97D3A0D58E3}"/>
              </a:ext>
            </a:extLst>
          </p:cNvPr>
          <p:cNvSpPr/>
          <p:nvPr/>
        </p:nvSpPr>
        <p:spPr>
          <a:xfrm>
            <a:off x="189756" y="3789040"/>
            <a:ext cx="4968552"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https://github.com/soyuztechnologies/SAP_BTP_Training_CLD200/blob/master/Day%203/01%20db/01db/CDSViews.cds</a:t>
            </a:r>
            <a:endParaRPr lang="en-US" dirty="0"/>
          </a:p>
        </p:txBody>
      </p:sp>
    </p:spTree>
    <p:extLst>
      <p:ext uri="{BB962C8B-B14F-4D97-AF65-F5344CB8AC3E}">
        <p14:creationId xmlns:p14="http://schemas.microsoft.com/office/powerpoint/2010/main" val="383963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2374-4141-516C-26A1-A350786D67CE}"/>
              </a:ext>
            </a:extLst>
          </p:cNvPr>
          <p:cNvSpPr>
            <a:spLocks noGrp="1"/>
          </p:cNvSpPr>
          <p:nvPr>
            <p:ph type="title"/>
          </p:nvPr>
        </p:nvSpPr>
        <p:spPr/>
        <p:txBody>
          <a:bodyPr/>
          <a:lstStyle/>
          <a:p>
            <a:r>
              <a:rPr lang="en-US" dirty="0"/>
              <a:t>Views – (CDS Views)</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CFACC54-D083-39E6-7313-64BBE519DDFC}"/>
                  </a:ext>
                </a:extLst>
              </p14:cNvPr>
              <p14:cNvContentPartPr/>
              <p14:nvPr/>
            </p14:nvContentPartPr>
            <p14:xfrm>
              <a:off x="658444" y="2979116"/>
              <a:ext cx="360" cy="360"/>
            </p14:xfrm>
          </p:contentPart>
        </mc:Choice>
        <mc:Fallback xmlns="">
          <p:pic>
            <p:nvPicPr>
              <p:cNvPr id="3" name="Ink 2">
                <a:extLst>
                  <a:ext uri="{FF2B5EF4-FFF2-40B4-BE49-F238E27FC236}">
                    <a16:creationId xmlns:a16="http://schemas.microsoft.com/office/drawing/2014/main" id="{7CFACC54-D083-39E6-7313-64BBE519DDFC}"/>
                  </a:ext>
                </a:extLst>
              </p:cNvPr>
              <p:cNvPicPr/>
              <p:nvPr/>
            </p:nvPicPr>
            <p:blipFill>
              <a:blip r:embed="rId3"/>
              <a:stretch>
                <a:fillRect/>
              </a:stretch>
            </p:blipFill>
            <p:spPr>
              <a:xfrm>
                <a:off x="649444" y="29701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0B18A42-295D-3682-652A-5565771C4637}"/>
                  </a:ext>
                </a:extLst>
              </p14:cNvPr>
              <p14:cNvContentPartPr/>
              <p14:nvPr/>
            </p14:nvContentPartPr>
            <p14:xfrm>
              <a:off x="1474564" y="471515"/>
              <a:ext cx="360" cy="360"/>
            </p14:xfrm>
          </p:contentPart>
        </mc:Choice>
        <mc:Fallback xmlns="">
          <p:pic>
            <p:nvPicPr>
              <p:cNvPr id="4" name="Ink 3">
                <a:extLst>
                  <a:ext uri="{FF2B5EF4-FFF2-40B4-BE49-F238E27FC236}">
                    <a16:creationId xmlns:a16="http://schemas.microsoft.com/office/drawing/2014/main" id="{00B18A42-295D-3682-652A-5565771C4637}"/>
                  </a:ext>
                </a:extLst>
              </p:cNvPr>
              <p:cNvPicPr/>
              <p:nvPr/>
            </p:nvPicPr>
            <p:blipFill>
              <a:blip r:embed="rId3"/>
              <a:stretch>
                <a:fillRect/>
              </a:stretch>
            </p:blipFill>
            <p:spPr>
              <a:xfrm>
                <a:off x="1465924" y="462875"/>
                <a:ext cx="18000" cy="18000"/>
              </a:xfrm>
              <a:prstGeom prst="rect">
                <a:avLst/>
              </a:prstGeom>
            </p:spPr>
          </p:pic>
        </mc:Fallback>
      </mc:AlternateContent>
    </p:spTree>
    <p:extLst>
      <p:ext uri="{BB962C8B-B14F-4D97-AF65-F5344CB8AC3E}">
        <p14:creationId xmlns:p14="http://schemas.microsoft.com/office/powerpoint/2010/main" val="2021169845"/>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7114</TotalTime>
  <Words>562</Words>
  <Application>Microsoft Office PowerPoint</Application>
  <PresentationFormat>Custom</PresentationFormat>
  <Paragraphs>88</Paragraphs>
  <Slides>13</Slides>
  <Notes>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Amasis MT Pro Black</vt:lpstr>
      <vt:lpstr>Arial</vt:lpstr>
      <vt:lpstr>Arial Black</vt:lpstr>
      <vt:lpstr>Calibri</vt:lpstr>
      <vt:lpstr>Cooper Black</vt:lpstr>
      <vt:lpstr>Segoe UI</vt:lpstr>
      <vt:lpstr>Segoe UI Light</vt:lpstr>
      <vt:lpstr>Office Theme</vt:lpstr>
      <vt:lpstr>SAP BTP Architect Training</vt:lpstr>
      <vt:lpstr>PowerPoint Presentation</vt:lpstr>
      <vt:lpstr>Agenda – Day 6</vt:lpstr>
      <vt:lpstr>DB Design</vt:lpstr>
      <vt:lpstr>Hands on: Create DB Module</vt:lpstr>
      <vt:lpstr>Reuse Types and aspects</vt:lpstr>
      <vt:lpstr>Hands on: Service creation</vt:lpstr>
      <vt:lpstr>Introduction to CDS Views</vt:lpstr>
      <vt:lpstr>Views – (CDS Views)</vt:lpstr>
      <vt:lpstr>PowerPoint Presentation</vt:lpstr>
      <vt:lpstr>PowerPoint Presentation</vt:lpstr>
      <vt:lpstr>PowerPoint Presentation</vt:lpstr>
      <vt:lpstr>Agenda – Day 3</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229</cp:revision>
  <dcterms:created xsi:type="dcterms:W3CDTF">2013-09-12T13:05:01Z</dcterms:created>
  <dcterms:modified xsi:type="dcterms:W3CDTF">2023-11-06T07:58:31Z</dcterms:modified>
</cp:coreProperties>
</file>