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6" r:id="rId2"/>
    <p:sldId id="4122" r:id="rId3"/>
    <p:sldId id="277" r:id="rId4"/>
    <p:sldId id="4755" r:id="rId5"/>
    <p:sldId id="4756" r:id="rId6"/>
    <p:sldId id="4757" r:id="rId7"/>
    <p:sldId id="4753" r:id="rId8"/>
    <p:sldId id="4754" r:id="rId9"/>
    <p:sldId id="282" r:id="rId10"/>
    <p:sldId id="280" r:id="rId11"/>
    <p:sldId id="4711"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5250" autoAdjust="0"/>
  </p:normalViewPr>
  <p:slideViewPr>
    <p:cSldViewPr>
      <p:cViewPr varScale="1">
        <p:scale>
          <a:sx n="78" d="100"/>
          <a:sy n="78" d="100"/>
        </p:scale>
        <p:origin x="1080"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11/2/2023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1.tiff"/><Relationship Id="rId5" Type="http://schemas.openxmlformats.org/officeDocument/2006/relationships/image" Target="../media/image10.tiff"/><Relationship Id="rId4" Type="http://schemas.openxmlformats.org/officeDocument/2006/relationships/image" Target="../media/image9.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npmj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oyuztechnologies/BTP_Architect_Training/blob/master/Day%203/03Nodemicroservice.zip" TargetMode="External"/><Relationship Id="rId2" Type="http://schemas.openxmlformats.org/officeDocument/2006/relationships/hyperlink" Target="https://github.com/soyuztechnologies/BTP_Architect_Training/blob/master/Day%203/02basicnode.zip"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2</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33" name="Rectangle: Rounded Corners 1132">
            <a:extLst>
              <a:ext uri="{FF2B5EF4-FFF2-40B4-BE49-F238E27FC236}">
                <a16:creationId xmlns:a16="http://schemas.microsoft.com/office/drawing/2014/main" id="{47299741-729A-4FA6-A73E-373218C0B948}"/>
              </a:ext>
            </a:extLst>
          </p:cNvPr>
          <p:cNvSpPr/>
          <p:nvPr/>
        </p:nvSpPr>
        <p:spPr>
          <a:xfrm>
            <a:off x="3453886" y="1357715"/>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3453886" y="3113437"/>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3453886" y="4869160"/>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41" name="Group 1140">
            <a:extLst>
              <a:ext uri="{FF2B5EF4-FFF2-40B4-BE49-F238E27FC236}">
                <a16:creationId xmlns:a16="http://schemas.microsoft.com/office/drawing/2014/main" id="{010C7D28-B781-409B-AFDB-2EB8DCBAB471}"/>
              </a:ext>
            </a:extLst>
          </p:cNvPr>
          <p:cNvGrpSpPr/>
          <p:nvPr/>
        </p:nvGrpSpPr>
        <p:grpSpPr>
          <a:xfrm>
            <a:off x="4118571" y="1610728"/>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5"/>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Node project</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4118571" y="3366447"/>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Using NPM Modules</a:t>
              </a: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4118571" y="5122170"/>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First Node Service</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D62-24A2-87EB-6701-3FF539B6593C}"/>
              </a:ext>
            </a:extLst>
          </p:cNvPr>
          <p:cNvSpPr>
            <a:spLocks noGrp="1"/>
          </p:cNvSpPr>
          <p:nvPr>
            <p:ph type="title"/>
          </p:nvPr>
        </p:nvSpPr>
        <p:spPr/>
        <p:txBody>
          <a:bodyPr/>
          <a:lstStyle/>
          <a:p>
            <a:r>
              <a:rPr lang="en-US" dirty="0"/>
              <a:t>What is Node JS</a:t>
            </a:r>
          </a:p>
        </p:txBody>
      </p:sp>
      <p:sp>
        <p:nvSpPr>
          <p:cNvPr id="3" name="TextBox 2">
            <a:extLst>
              <a:ext uri="{FF2B5EF4-FFF2-40B4-BE49-F238E27FC236}">
                <a16:creationId xmlns:a16="http://schemas.microsoft.com/office/drawing/2014/main" id="{288C8D8E-8A81-3154-D2B6-08A6D238AF5F}"/>
              </a:ext>
            </a:extLst>
          </p:cNvPr>
          <p:cNvSpPr txBox="1"/>
          <p:nvPr/>
        </p:nvSpPr>
        <p:spPr>
          <a:xfrm>
            <a:off x="184163" y="784925"/>
            <a:ext cx="11809312" cy="1323439"/>
          </a:xfrm>
          <a:prstGeom prst="rect">
            <a:avLst/>
          </a:prstGeom>
          <a:noFill/>
        </p:spPr>
        <p:txBody>
          <a:bodyPr wrap="square" rtlCol="0">
            <a:spAutoFit/>
          </a:bodyPr>
          <a:lstStyle/>
          <a:p>
            <a:r>
              <a:rPr lang="en-US" sz="2000" dirty="0">
                <a:solidFill>
                  <a:schemeClr val="bg1"/>
                </a:solidFill>
              </a:rPr>
              <a:t>Node JS is an open source, cross platform, java script runtime environment and used for executing java script code outside the web browser. Java and JavaScript are different by their nature, design and use cases. Java Script was dominantly used as a web programming language. All the browser’s directly understand java script.</a:t>
            </a:r>
            <a:endParaRPr lang="en-IN" sz="2000" dirty="0">
              <a:solidFill>
                <a:schemeClr val="bg1"/>
              </a:solidFill>
            </a:endParaRPr>
          </a:p>
        </p:txBody>
      </p:sp>
      <p:sp>
        <p:nvSpPr>
          <p:cNvPr id="4" name="Rectangle 3">
            <a:extLst>
              <a:ext uri="{FF2B5EF4-FFF2-40B4-BE49-F238E27FC236}">
                <a16:creationId xmlns:a16="http://schemas.microsoft.com/office/drawing/2014/main" id="{353855E1-A3F8-D260-84DC-05B1AA59992E}"/>
              </a:ext>
            </a:extLst>
          </p:cNvPr>
          <p:cNvSpPr/>
          <p:nvPr/>
        </p:nvSpPr>
        <p:spPr>
          <a:xfrm>
            <a:off x="997153" y="3078010"/>
            <a:ext cx="1851305" cy="86409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Client</a:t>
            </a:r>
          </a:p>
          <a:p>
            <a:pPr algn="ctr"/>
            <a:r>
              <a:rPr lang="en-US" dirty="0">
                <a:solidFill>
                  <a:schemeClr val="bg1"/>
                </a:solidFill>
              </a:rPr>
              <a:t>Browser</a:t>
            </a:r>
          </a:p>
        </p:txBody>
      </p:sp>
      <p:sp>
        <p:nvSpPr>
          <p:cNvPr id="5" name="Rectangle 4">
            <a:extLst>
              <a:ext uri="{FF2B5EF4-FFF2-40B4-BE49-F238E27FC236}">
                <a16:creationId xmlns:a16="http://schemas.microsoft.com/office/drawing/2014/main" id="{10ED48F1-346E-46DB-BD1C-52CFDA1176E5}"/>
              </a:ext>
            </a:extLst>
          </p:cNvPr>
          <p:cNvSpPr/>
          <p:nvPr/>
        </p:nvSpPr>
        <p:spPr>
          <a:xfrm>
            <a:off x="8753114" y="2773207"/>
            <a:ext cx="1851305" cy="165618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Server</a:t>
            </a:r>
          </a:p>
        </p:txBody>
      </p:sp>
      <p:cxnSp>
        <p:nvCxnSpPr>
          <p:cNvPr id="6" name="Straight Arrow Connector 5">
            <a:extLst>
              <a:ext uri="{FF2B5EF4-FFF2-40B4-BE49-F238E27FC236}">
                <a16:creationId xmlns:a16="http://schemas.microsoft.com/office/drawing/2014/main" id="{0FA95269-180B-B318-BCA4-E9FE3667C93E}"/>
              </a:ext>
            </a:extLst>
          </p:cNvPr>
          <p:cNvCxnSpPr/>
          <p:nvPr/>
        </p:nvCxnSpPr>
        <p:spPr>
          <a:xfrm>
            <a:off x="2848458" y="3222026"/>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4634BA-A5D6-557F-A36C-C6D265132562}"/>
              </a:ext>
            </a:extLst>
          </p:cNvPr>
          <p:cNvSpPr txBox="1"/>
          <p:nvPr/>
        </p:nvSpPr>
        <p:spPr>
          <a:xfrm>
            <a:off x="4864682" y="2933994"/>
            <a:ext cx="1851305" cy="338554"/>
          </a:xfrm>
          <a:prstGeom prst="rect">
            <a:avLst/>
          </a:prstGeom>
          <a:noFill/>
        </p:spPr>
        <p:txBody>
          <a:bodyPr wrap="square" rtlCol="0">
            <a:spAutoFit/>
          </a:bodyPr>
          <a:lstStyle/>
          <a:p>
            <a:r>
              <a:rPr lang="en-US" sz="1600" b="1" dirty="0">
                <a:solidFill>
                  <a:schemeClr val="bg1"/>
                </a:solidFill>
              </a:rPr>
              <a:t>request</a:t>
            </a:r>
          </a:p>
        </p:txBody>
      </p:sp>
      <p:sp>
        <p:nvSpPr>
          <p:cNvPr id="8" name="Rectangle: Rounded Corners 7">
            <a:extLst>
              <a:ext uri="{FF2B5EF4-FFF2-40B4-BE49-F238E27FC236}">
                <a16:creationId xmlns:a16="http://schemas.microsoft.com/office/drawing/2014/main" id="{1B0F89F6-0104-2F97-D7CD-2134BBAEB4AF}"/>
              </a:ext>
            </a:extLst>
          </p:cNvPr>
          <p:cNvSpPr/>
          <p:nvPr/>
        </p:nvSpPr>
        <p:spPr>
          <a:xfrm>
            <a:off x="8647727" y="3078010"/>
            <a:ext cx="1080120" cy="2880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port</a:t>
            </a:r>
          </a:p>
        </p:txBody>
      </p:sp>
      <p:sp>
        <p:nvSpPr>
          <p:cNvPr id="9" name="Arrow: Curved Down 8">
            <a:extLst>
              <a:ext uri="{FF2B5EF4-FFF2-40B4-BE49-F238E27FC236}">
                <a16:creationId xmlns:a16="http://schemas.microsoft.com/office/drawing/2014/main" id="{051411B0-5836-ED37-0E38-E0CFE898C72C}"/>
              </a:ext>
            </a:extLst>
          </p:cNvPr>
          <p:cNvSpPr/>
          <p:nvPr/>
        </p:nvSpPr>
        <p:spPr>
          <a:xfrm>
            <a:off x="10841346" y="372608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Arrow: Curved Down 9">
            <a:extLst>
              <a:ext uri="{FF2B5EF4-FFF2-40B4-BE49-F238E27FC236}">
                <a16:creationId xmlns:a16="http://schemas.microsoft.com/office/drawing/2014/main" id="{3508886E-3CBD-D8A6-7272-0F222CDA7CD3}"/>
              </a:ext>
            </a:extLst>
          </p:cNvPr>
          <p:cNvSpPr/>
          <p:nvPr/>
        </p:nvSpPr>
        <p:spPr>
          <a:xfrm rot="11262216">
            <a:off x="10774898" y="421090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Flowchart: Magnetic Disk 10">
            <a:extLst>
              <a:ext uri="{FF2B5EF4-FFF2-40B4-BE49-F238E27FC236}">
                <a16:creationId xmlns:a16="http://schemas.microsoft.com/office/drawing/2014/main" id="{709C22C8-7673-20D8-7478-FF290F494A59}"/>
              </a:ext>
            </a:extLst>
          </p:cNvPr>
          <p:cNvSpPr/>
          <p:nvPr/>
        </p:nvSpPr>
        <p:spPr>
          <a:xfrm>
            <a:off x="11469050" y="3784368"/>
            <a:ext cx="547770" cy="664847"/>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bg1"/>
              </a:solidFill>
            </a:endParaRPr>
          </a:p>
        </p:txBody>
      </p:sp>
      <p:cxnSp>
        <p:nvCxnSpPr>
          <p:cNvPr id="12" name="Straight Arrow Connector 11">
            <a:extLst>
              <a:ext uri="{FF2B5EF4-FFF2-40B4-BE49-F238E27FC236}">
                <a16:creationId xmlns:a16="http://schemas.microsoft.com/office/drawing/2014/main" id="{166C5EB8-00F2-17AC-C5CC-2B2427FA2A75}"/>
              </a:ext>
            </a:extLst>
          </p:cNvPr>
          <p:cNvCxnSpPr>
            <a:stCxn id="5" idx="1"/>
          </p:cNvCxnSpPr>
          <p:nvPr/>
        </p:nvCxnSpPr>
        <p:spPr>
          <a:xfrm flipH="1">
            <a:off x="2848458" y="3601299"/>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E9AA94F-66E0-070E-9EB3-6E0B2413EBAE}"/>
              </a:ext>
            </a:extLst>
          </p:cNvPr>
          <p:cNvSpPr txBox="1"/>
          <p:nvPr/>
        </p:nvSpPr>
        <p:spPr>
          <a:xfrm>
            <a:off x="4982160" y="3567548"/>
            <a:ext cx="1851305" cy="338554"/>
          </a:xfrm>
          <a:prstGeom prst="rect">
            <a:avLst/>
          </a:prstGeom>
          <a:noFill/>
        </p:spPr>
        <p:txBody>
          <a:bodyPr wrap="square" rtlCol="0">
            <a:spAutoFit/>
          </a:bodyPr>
          <a:lstStyle/>
          <a:p>
            <a:r>
              <a:rPr lang="en-US" sz="1600" b="1" dirty="0">
                <a:solidFill>
                  <a:schemeClr val="bg1"/>
                </a:solidFill>
              </a:rPr>
              <a:t>response</a:t>
            </a:r>
          </a:p>
        </p:txBody>
      </p:sp>
      <p:sp>
        <p:nvSpPr>
          <p:cNvPr id="14" name="TextBox 13">
            <a:extLst>
              <a:ext uri="{FF2B5EF4-FFF2-40B4-BE49-F238E27FC236}">
                <a16:creationId xmlns:a16="http://schemas.microsoft.com/office/drawing/2014/main" id="{489B97B1-5AEB-44C2-DAFE-6A45900D4FC7}"/>
              </a:ext>
            </a:extLst>
          </p:cNvPr>
          <p:cNvSpPr txBox="1"/>
          <p:nvPr/>
        </p:nvSpPr>
        <p:spPr>
          <a:xfrm>
            <a:off x="997153" y="2514318"/>
            <a:ext cx="2355361" cy="461665"/>
          </a:xfrm>
          <a:prstGeom prst="rect">
            <a:avLst/>
          </a:prstGeom>
          <a:noFill/>
        </p:spPr>
        <p:txBody>
          <a:bodyPr wrap="square" rtlCol="0">
            <a:spAutoFit/>
          </a:bodyPr>
          <a:lstStyle/>
          <a:p>
            <a:r>
              <a:rPr lang="en-US" b="1" dirty="0">
                <a:solidFill>
                  <a:schemeClr val="bg1"/>
                </a:solidFill>
              </a:rPr>
              <a:t>Java Script</a:t>
            </a:r>
          </a:p>
        </p:txBody>
      </p:sp>
      <p:sp>
        <p:nvSpPr>
          <p:cNvPr id="15" name="TextBox 14">
            <a:extLst>
              <a:ext uri="{FF2B5EF4-FFF2-40B4-BE49-F238E27FC236}">
                <a16:creationId xmlns:a16="http://schemas.microsoft.com/office/drawing/2014/main" id="{4CAE354E-96E3-BAA9-991E-CB8ED59A5557}"/>
              </a:ext>
            </a:extLst>
          </p:cNvPr>
          <p:cNvSpPr txBox="1"/>
          <p:nvPr/>
        </p:nvSpPr>
        <p:spPr>
          <a:xfrm>
            <a:off x="10753041" y="2437374"/>
            <a:ext cx="1240433" cy="1077218"/>
          </a:xfrm>
          <a:prstGeom prst="rect">
            <a:avLst/>
          </a:prstGeom>
          <a:noFill/>
        </p:spPr>
        <p:txBody>
          <a:bodyPr wrap="square" rtlCol="0">
            <a:spAutoFit/>
          </a:bodyPr>
          <a:lstStyle/>
          <a:p>
            <a:r>
              <a:rPr lang="en-US" sz="1600" b="1" dirty="0">
                <a:solidFill>
                  <a:schemeClr val="bg1"/>
                </a:solidFill>
              </a:rPr>
              <a:t>Java</a:t>
            </a:r>
          </a:p>
          <a:p>
            <a:r>
              <a:rPr lang="en-US" sz="1600" b="1" dirty="0">
                <a:solidFill>
                  <a:schemeClr val="bg1"/>
                </a:solidFill>
              </a:rPr>
              <a:t>ABAP</a:t>
            </a:r>
          </a:p>
          <a:p>
            <a:r>
              <a:rPr lang="en-US" sz="1600" b="1" dirty="0">
                <a:solidFill>
                  <a:schemeClr val="bg1"/>
                </a:solidFill>
              </a:rPr>
              <a:t>Python</a:t>
            </a:r>
          </a:p>
          <a:p>
            <a:r>
              <a:rPr lang="en-US" sz="1600" b="1" dirty="0">
                <a:solidFill>
                  <a:schemeClr val="bg1"/>
                </a:solidFill>
              </a:rPr>
              <a:t>C#</a:t>
            </a:r>
          </a:p>
        </p:txBody>
      </p:sp>
      <p:sp>
        <p:nvSpPr>
          <p:cNvPr id="16" name="Smiley Face 15">
            <a:extLst>
              <a:ext uri="{FF2B5EF4-FFF2-40B4-BE49-F238E27FC236}">
                <a16:creationId xmlns:a16="http://schemas.microsoft.com/office/drawing/2014/main" id="{14FE8CA4-4AE9-1CB8-C35E-A5A05246E8A7}"/>
              </a:ext>
            </a:extLst>
          </p:cNvPr>
          <p:cNvSpPr/>
          <p:nvPr/>
        </p:nvSpPr>
        <p:spPr>
          <a:xfrm>
            <a:off x="5440746" y="1997890"/>
            <a:ext cx="648072" cy="607353"/>
          </a:xfrm>
          <a:prstGeom prst="smileyFac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endParaRPr>
          </a:p>
        </p:txBody>
      </p:sp>
      <p:sp>
        <p:nvSpPr>
          <p:cNvPr id="17" name="TextBox 16">
            <a:extLst>
              <a:ext uri="{FF2B5EF4-FFF2-40B4-BE49-F238E27FC236}">
                <a16:creationId xmlns:a16="http://schemas.microsoft.com/office/drawing/2014/main" id="{8F9638D7-D6A4-590A-AF98-3A39BB96657A}"/>
              </a:ext>
            </a:extLst>
          </p:cNvPr>
          <p:cNvSpPr txBox="1"/>
          <p:nvPr/>
        </p:nvSpPr>
        <p:spPr>
          <a:xfrm>
            <a:off x="184162" y="4086122"/>
            <a:ext cx="2880320" cy="461665"/>
          </a:xfrm>
          <a:prstGeom prst="rect">
            <a:avLst/>
          </a:prstGeom>
          <a:noFill/>
        </p:spPr>
        <p:txBody>
          <a:bodyPr wrap="square" rtlCol="0">
            <a:spAutoFit/>
          </a:bodyPr>
          <a:lstStyle/>
          <a:p>
            <a:r>
              <a:rPr lang="en-US" b="1" dirty="0">
                <a:solidFill>
                  <a:schemeClr val="bg1"/>
                </a:solidFill>
              </a:rPr>
              <a:t>Ryan </a:t>
            </a:r>
            <a:r>
              <a:rPr lang="en-US" b="1" dirty="0" err="1">
                <a:solidFill>
                  <a:schemeClr val="bg1"/>
                </a:solidFill>
              </a:rPr>
              <a:t>Dyal</a:t>
            </a:r>
            <a:endParaRPr lang="en-US" b="1" dirty="0">
              <a:solidFill>
                <a:schemeClr val="bg1"/>
              </a:solidFill>
            </a:endParaRPr>
          </a:p>
        </p:txBody>
      </p:sp>
      <p:sp>
        <p:nvSpPr>
          <p:cNvPr id="18" name="Isosceles Triangle 17">
            <a:extLst>
              <a:ext uri="{FF2B5EF4-FFF2-40B4-BE49-F238E27FC236}">
                <a16:creationId xmlns:a16="http://schemas.microsoft.com/office/drawing/2014/main" id="{6CF3C11A-FF3A-8AAF-4E63-1A1823DB2C52}"/>
              </a:ext>
            </a:extLst>
          </p:cNvPr>
          <p:cNvSpPr/>
          <p:nvPr/>
        </p:nvSpPr>
        <p:spPr>
          <a:xfrm>
            <a:off x="6405531" y="2203133"/>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19" name="Rectangle: Rounded Corners 18">
            <a:extLst>
              <a:ext uri="{FF2B5EF4-FFF2-40B4-BE49-F238E27FC236}">
                <a16:creationId xmlns:a16="http://schemas.microsoft.com/office/drawing/2014/main" id="{86D29E3B-B157-D778-DD05-FF3B75F17DA9}"/>
              </a:ext>
            </a:extLst>
          </p:cNvPr>
          <p:cNvSpPr/>
          <p:nvPr/>
        </p:nvSpPr>
        <p:spPr>
          <a:xfrm>
            <a:off x="6715987" y="2487636"/>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Isosceles Triangle 19">
            <a:extLst>
              <a:ext uri="{FF2B5EF4-FFF2-40B4-BE49-F238E27FC236}">
                <a16:creationId xmlns:a16="http://schemas.microsoft.com/office/drawing/2014/main" id="{675CA06F-0A17-8B48-491A-070AEE866006}"/>
              </a:ext>
            </a:extLst>
          </p:cNvPr>
          <p:cNvSpPr/>
          <p:nvPr/>
        </p:nvSpPr>
        <p:spPr>
          <a:xfrm>
            <a:off x="9483231" y="2249157"/>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21" name="Rectangle: Rounded Corners 20">
            <a:extLst>
              <a:ext uri="{FF2B5EF4-FFF2-40B4-BE49-F238E27FC236}">
                <a16:creationId xmlns:a16="http://schemas.microsoft.com/office/drawing/2014/main" id="{A9626A74-77EC-EF8D-7966-DB7F5403244C}"/>
              </a:ext>
            </a:extLst>
          </p:cNvPr>
          <p:cNvSpPr/>
          <p:nvPr/>
        </p:nvSpPr>
        <p:spPr>
          <a:xfrm>
            <a:off x="9793687" y="2533660"/>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a:extLst>
              <a:ext uri="{FF2B5EF4-FFF2-40B4-BE49-F238E27FC236}">
                <a16:creationId xmlns:a16="http://schemas.microsoft.com/office/drawing/2014/main" id="{80859276-5271-0F1A-7628-4FB2D3A45C83}"/>
              </a:ext>
            </a:extLst>
          </p:cNvPr>
          <p:cNvSpPr txBox="1"/>
          <p:nvPr/>
        </p:nvSpPr>
        <p:spPr>
          <a:xfrm>
            <a:off x="9278073" y="1881824"/>
            <a:ext cx="2355361" cy="461665"/>
          </a:xfrm>
          <a:prstGeom prst="rect">
            <a:avLst/>
          </a:prstGeom>
          <a:noFill/>
        </p:spPr>
        <p:txBody>
          <a:bodyPr wrap="square" rtlCol="0">
            <a:spAutoFit/>
          </a:bodyPr>
          <a:lstStyle/>
          <a:p>
            <a:r>
              <a:rPr lang="en-US" b="1" dirty="0">
                <a:solidFill>
                  <a:schemeClr val="bg1"/>
                </a:solidFill>
              </a:rPr>
              <a:t>Java Script</a:t>
            </a:r>
          </a:p>
        </p:txBody>
      </p:sp>
      <p:sp>
        <p:nvSpPr>
          <p:cNvPr id="23" name="TextBox 22">
            <a:extLst>
              <a:ext uri="{FF2B5EF4-FFF2-40B4-BE49-F238E27FC236}">
                <a16:creationId xmlns:a16="http://schemas.microsoft.com/office/drawing/2014/main" id="{C62784A2-CDA0-FB54-F765-38D8D47BFB96}"/>
              </a:ext>
            </a:extLst>
          </p:cNvPr>
          <p:cNvSpPr txBox="1"/>
          <p:nvPr/>
        </p:nvSpPr>
        <p:spPr>
          <a:xfrm>
            <a:off x="400186" y="4603102"/>
            <a:ext cx="11616634" cy="1754326"/>
          </a:xfrm>
          <a:prstGeom prst="rect">
            <a:avLst/>
          </a:prstGeom>
          <a:noFill/>
        </p:spPr>
        <p:txBody>
          <a:bodyPr wrap="square" rtlCol="0">
            <a:spAutoFit/>
          </a:bodyPr>
          <a:lstStyle/>
          <a:p>
            <a:r>
              <a:rPr lang="en-US" sz="1800" dirty="0">
                <a:solidFill>
                  <a:schemeClr val="bg1"/>
                </a:solidFill>
              </a:rPr>
              <a:t>Node JS is also a great web framework for beginners because it works great with data-intensive applications like streaming, real-time apps. It is free and easy to learn node </a:t>
            </a:r>
            <a:r>
              <a:rPr lang="en-US" sz="1800" dirty="0" err="1">
                <a:solidFill>
                  <a:schemeClr val="bg1"/>
                </a:solidFill>
              </a:rPr>
              <a:t>js</a:t>
            </a:r>
            <a:r>
              <a:rPr lang="en-US" sz="1800" dirty="0">
                <a:solidFill>
                  <a:schemeClr val="bg1"/>
                </a:solidFill>
              </a:rPr>
              <a:t>.</a:t>
            </a:r>
          </a:p>
          <a:p>
            <a:endParaRPr lang="en-US" sz="1800" dirty="0">
              <a:solidFill>
                <a:schemeClr val="bg1"/>
              </a:solidFill>
            </a:endParaRPr>
          </a:p>
          <a:p>
            <a:r>
              <a:rPr lang="en-US" sz="1800" dirty="0">
                <a:solidFill>
                  <a:schemeClr val="bg1"/>
                </a:solidFill>
              </a:rPr>
              <a:t>Applications of node </a:t>
            </a:r>
            <a:r>
              <a:rPr lang="en-US" sz="1800" dirty="0" err="1">
                <a:solidFill>
                  <a:schemeClr val="bg1"/>
                </a:solidFill>
              </a:rPr>
              <a:t>js</a:t>
            </a:r>
            <a:r>
              <a:rPr lang="en-US" sz="1800" dirty="0">
                <a:solidFill>
                  <a:schemeClr val="bg1"/>
                </a:solidFill>
              </a:rPr>
              <a:t>?</a:t>
            </a:r>
          </a:p>
          <a:p>
            <a:r>
              <a:rPr lang="en-US" sz="1800" dirty="0">
                <a:solidFill>
                  <a:schemeClr val="bg1"/>
                </a:solidFill>
              </a:rPr>
              <a:t>Build business logic on server side, DB lookups, Send Emails, write validations, create microservices, add automations, show output, build servers, host web apps, make excel/pdf more…</a:t>
            </a:r>
          </a:p>
        </p:txBody>
      </p:sp>
    </p:spTree>
    <p:extLst>
      <p:ext uri="{BB962C8B-B14F-4D97-AF65-F5344CB8AC3E}">
        <p14:creationId xmlns:p14="http://schemas.microsoft.com/office/powerpoint/2010/main" val="366504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anim calcmode="lin" valueType="num">
                                      <p:cBhvr>
                                        <p:cTn id="75" dur="1000" fill="hold"/>
                                        <p:tgtEl>
                                          <p:spTgt spid="16"/>
                                        </p:tgtEl>
                                        <p:attrNameLst>
                                          <p:attrName>ppt_x</p:attrName>
                                        </p:attrNameLst>
                                      </p:cBhvr>
                                      <p:tavLst>
                                        <p:tav tm="0">
                                          <p:val>
                                            <p:strVal val="#ppt_x"/>
                                          </p:val>
                                        </p:tav>
                                        <p:tav tm="100000">
                                          <p:val>
                                            <p:strVal val="#ppt_x"/>
                                          </p:val>
                                        </p:tav>
                                      </p:tavLst>
                                    </p:anim>
                                    <p:anim calcmode="lin" valueType="num">
                                      <p:cBhvr>
                                        <p:cTn id="76" dur="1000" fill="hold"/>
                                        <p:tgtEl>
                                          <p:spTgt spid="1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1000"/>
                                        <p:tgtEl>
                                          <p:spTgt spid="21"/>
                                        </p:tgtEl>
                                      </p:cBhvr>
                                    </p:animEffect>
                                    <p:anim calcmode="lin" valueType="num">
                                      <p:cBhvr>
                                        <p:cTn id="95" dur="1000" fill="hold"/>
                                        <p:tgtEl>
                                          <p:spTgt spid="21"/>
                                        </p:tgtEl>
                                        <p:attrNameLst>
                                          <p:attrName>ppt_x</p:attrName>
                                        </p:attrNameLst>
                                      </p:cBhvr>
                                      <p:tavLst>
                                        <p:tav tm="0">
                                          <p:val>
                                            <p:strVal val="#ppt_x"/>
                                          </p:val>
                                        </p:tav>
                                        <p:tav tm="100000">
                                          <p:val>
                                            <p:strVal val="#ppt_x"/>
                                          </p:val>
                                        </p:tav>
                                      </p:tavLst>
                                    </p:anim>
                                    <p:anim calcmode="lin" valueType="num">
                                      <p:cBhvr>
                                        <p:cTn id="96" dur="1000" fill="hold"/>
                                        <p:tgtEl>
                                          <p:spTgt spid="2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fade">
                                      <p:cBhvr>
                                        <p:cTn id="99" dur="1000"/>
                                        <p:tgtEl>
                                          <p:spTgt spid="22"/>
                                        </p:tgtEl>
                                      </p:cBhvr>
                                    </p:animEffect>
                                    <p:anim calcmode="lin" valueType="num">
                                      <p:cBhvr>
                                        <p:cTn id="100" dur="1000" fill="hold"/>
                                        <p:tgtEl>
                                          <p:spTgt spid="22"/>
                                        </p:tgtEl>
                                        <p:attrNameLst>
                                          <p:attrName>ppt_x</p:attrName>
                                        </p:attrNameLst>
                                      </p:cBhvr>
                                      <p:tavLst>
                                        <p:tav tm="0">
                                          <p:val>
                                            <p:strVal val="#ppt_x"/>
                                          </p:val>
                                        </p:tav>
                                        <p:tav tm="100000">
                                          <p:val>
                                            <p:strVal val="#ppt_x"/>
                                          </p:val>
                                        </p:tav>
                                      </p:tavLst>
                                    </p:anim>
                                    <p:anim calcmode="lin" valueType="num">
                                      <p:cBhvr>
                                        <p:cTn id="10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fade">
                                      <p:cBhvr>
                                        <p:cTn id="106" dur="1000"/>
                                        <p:tgtEl>
                                          <p:spTgt spid="17"/>
                                        </p:tgtEl>
                                      </p:cBhvr>
                                    </p:animEffect>
                                    <p:anim calcmode="lin" valueType="num">
                                      <p:cBhvr>
                                        <p:cTn id="107" dur="1000" fill="hold"/>
                                        <p:tgtEl>
                                          <p:spTgt spid="17"/>
                                        </p:tgtEl>
                                        <p:attrNameLst>
                                          <p:attrName>ppt_x</p:attrName>
                                        </p:attrNameLst>
                                      </p:cBhvr>
                                      <p:tavLst>
                                        <p:tav tm="0">
                                          <p:val>
                                            <p:strVal val="#ppt_x"/>
                                          </p:val>
                                        </p:tav>
                                        <p:tav tm="100000">
                                          <p:val>
                                            <p:strVal val="#ppt_x"/>
                                          </p:val>
                                        </p:tav>
                                      </p:tavLst>
                                    </p:anim>
                                    <p:anim calcmode="lin" valueType="num">
                                      <p:cBhvr>
                                        <p:cTn id="10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fade">
                                      <p:cBhvr>
                                        <p:cTn id="113" dur="1000"/>
                                        <p:tgtEl>
                                          <p:spTgt spid="23"/>
                                        </p:tgtEl>
                                      </p:cBhvr>
                                    </p:animEffect>
                                    <p:anim calcmode="lin" valueType="num">
                                      <p:cBhvr>
                                        <p:cTn id="114" dur="1000" fill="hold"/>
                                        <p:tgtEl>
                                          <p:spTgt spid="23"/>
                                        </p:tgtEl>
                                        <p:attrNameLst>
                                          <p:attrName>ppt_x</p:attrName>
                                        </p:attrNameLst>
                                      </p:cBhvr>
                                      <p:tavLst>
                                        <p:tav tm="0">
                                          <p:val>
                                            <p:strVal val="#ppt_x"/>
                                          </p:val>
                                        </p:tav>
                                        <p:tav tm="100000">
                                          <p:val>
                                            <p:strVal val="#ppt_x"/>
                                          </p:val>
                                        </p:tav>
                                      </p:tavLst>
                                    </p:anim>
                                    <p:anim calcmode="lin" valueType="num">
                                      <p:cBhvr>
                                        <p:cTn id="11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7" grpId="0"/>
      <p:bldP spid="8" grpId="0" animBg="1"/>
      <p:bldP spid="9" grpId="0" animBg="1"/>
      <p:bldP spid="10" grpId="0" animBg="1"/>
      <p:bldP spid="11" grpId="0" animBg="1"/>
      <p:bldP spid="13" grpId="0"/>
      <p:bldP spid="14" grpId="0"/>
      <p:bldP spid="15" grpId="0"/>
      <p:bldP spid="16" grpId="0" animBg="1"/>
      <p:bldP spid="17" grpId="0"/>
      <p:bldP spid="18" grpId="0" animBg="1"/>
      <p:bldP spid="19" grpId="0" animBg="1"/>
      <p:bldP spid="20" grpId="0" animBg="1"/>
      <p:bldP spid="21" grpId="0" animBg="1"/>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366E-EB3F-A6ED-792A-9A77BDCDC404}"/>
              </a:ext>
            </a:extLst>
          </p:cNvPr>
          <p:cNvSpPr>
            <a:spLocks noGrp="1"/>
          </p:cNvSpPr>
          <p:nvPr>
            <p:ph type="title"/>
          </p:nvPr>
        </p:nvSpPr>
        <p:spPr/>
        <p:txBody>
          <a:bodyPr/>
          <a:lstStyle/>
          <a:p>
            <a:r>
              <a:rPr lang="en-US" dirty="0"/>
              <a:t>NPM – Node Package manager</a:t>
            </a:r>
          </a:p>
        </p:txBody>
      </p:sp>
      <p:sp>
        <p:nvSpPr>
          <p:cNvPr id="3" name="TextBox 2">
            <a:extLst>
              <a:ext uri="{FF2B5EF4-FFF2-40B4-BE49-F238E27FC236}">
                <a16:creationId xmlns:a16="http://schemas.microsoft.com/office/drawing/2014/main" id="{E435ECC9-0490-02A0-6C38-35F57A1469E1}"/>
              </a:ext>
            </a:extLst>
          </p:cNvPr>
          <p:cNvSpPr txBox="1"/>
          <p:nvPr/>
        </p:nvSpPr>
        <p:spPr>
          <a:xfrm>
            <a:off x="156593" y="908720"/>
            <a:ext cx="11809312" cy="5632311"/>
          </a:xfrm>
          <a:prstGeom prst="rect">
            <a:avLst/>
          </a:prstGeom>
          <a:noFill/>
        </p:spPr>
        <p:txBody>
          <a:bodyPr wrap="square" rtlCol="0">
            <a:spAutoFit/>
          </a:bodyPr>
          <a:lstStyle/>
          <a:p>
            <a:r>
              <a:rPr lang="en-US" sz="2000" dirty="0">
                <a:solidFill>
                  <a:schemeClr val="bg1"/>
                </a:solidFill>
              </a:rPr>
              <a:t>It is a dependency manager tool which gets installed along with node </a:t>
            </a:r>
            <a:r>
              <a:rPr lang="en-US" sz="2000" dirty="0" err="1">
                <a:solidFill>
                  <a:schemeClr val="bg1"/>
                </a:solidFill>
              </a:rPr>
              <a:t>js</a:t>
            </a:r>
            <a:r>
              <a:rPr lang="en-US" sz="2000" dirty="0">
                <a:solidFill>
                  <a:schemeClr val="bg1"/>
                </a:solidFill>
              </a:rPr>
              <a:t> in our system.</a:t>
            </a:r>
            <a:r>
              <a:rPr lang="en-IN" sz="2000" dirty="0">
                <a:solidFill>
                  <a:schemeClr val="bg1"/>
                </a:solidFill>
              </a:rPr>
              <a:t> Just like for java we had maven, we have </a:t>
            </a:r>
            <a:r>
              <a:rPr lang="en-IN" sz="2000" dirty="0" err="1">
                <a:solidFill>
                  <a:schemeClr val="bg1"/>
                </a:solidFill>
              </a:rPr>
              <a:t>npm</a:t>
            </a:r>
            <a:r>
              <a:rPr lang="en-IN" sz="2000" dirty="0">
                <a:solidFill>
                  <a:schemeClr val="bg1"/>
                </a:solidFill>
              </a:rPr>
              <a:t> for node </a:t>
            </a:r>
            <a:r>
              <a:rPr lang="en-IN" sz="2000" dirty="0" err="1">
                <a:solidFill>
                  <a:schemeClr val="bg1"/>
                </a:solidFill>
              </a:rPr>
              <a:t>js</a:t>
            </a:r>
            <a:r>
              <a:rPr lang="en-IN" sz="2000" dirty="0">
                <a:solidFill>
                  <a:schemeClr val="bg1"/>
                </a:solidFill>
              </a:rPr>
              <a:t>.</a:t>
            </a:r>
          </a:p>
          <a:p>
            <a:endParaRPr lang="en-IN" sz="2000" dirty="0">
              <a:solidFill>
                <a:schemeClr val="bg1"/>
              </a:solidFill>
            </a:endParaRPr>
          </a:p>
          <a:p>
            <a:r>
              <a:rPr lang="en-IN" sz="2000" dirty="0">
                <a:solidFill>
                  <a:schemeClr val="bg1"/>
                </a:solidFill>
              </a:rPr>
              <a:t>We can find millions of reusable node modules free on internet, which helps us avoid rebuilding everything/reinvent the wheel.</a:t>
            </a:r>
          </a:p>
          <a:p>
            <a:endParaRPr lang="en-IN" sz="2000" dirty="0">
              <a:solidFill>
                <a:schemeClr val="bg1"/>
              </a:solidFill>
            </a:endParaRPr>
          </a:p>
          <a:p>
            <a:r>
              <a:rPr lang="en-IN" sz="2000" dirty="0">
                <a:solidFill>
                  <a:schemeClr val="bg1"/>
                </a:solidFill>
              </a:rPr>
              <a:t>We can see world’s largest reusable code repository on </a:t>
            </a:r>
            <a:r>
              <a:rPr lang="en-IN" sz="2000" dirty="0">
                <a:solidFill>
                  <a:schemeClr val="bg1"/>
                </a:solidFill>
                <a:hlinkClick r:id="rId2">
                  <a:extLst>
                    <a:ext uri="{A12FA001-AC4F-418D-AE19-62706E023703}">
                      <ahyp:hlinkClr xmlns:ahyp="http://schemas.microsoft.com/office/drawing/2018/hyperlinkcolor" val="tx"/>
                    </a:ext>
                  </a:extLst>
                </a:hlinkClick>
              </a:rPr>
              <a:t>https://npmjs.com</a:t>
            </a:r>
            <a:endParaRPr lang="en-IN" sz="2000" dirty="0">
              <a:solidFill>
                <a:schemeClr val="bg1"/>
              </a:solidFill>
            </a:endParaRPr>
          </a:p>
          <a:p>
            <a:endParaRPr lang="en-IN" sz="2000" dirty="0">
              <a:solidFill>
                <a:schemeClr val="bg1"/>
              </a:solidFill>
            </a:endParaRPr>
          </a:p>
          <a:p>
            <a:r>
              <a:rPr lang="en-IN" sz="2000" dirty="0">
                <a:solidFill>
                  <a:schemeClr val="bg1"/>
                </a:solidFill>
              </a:rPr>
              <a:t>If we want to install any node module</a:t>
            </a:r>
          </a:p>
          <a:p>
            <a:endParaRPr lang="en-IN" sz="2000" dirty="0">
              <a:solidFill>
                <a:schemeClr val="bg1"/>
              </a:solidFill>
            </a:endParaRPr>
          </a:p>
          <a:p>
            <a:pPr marL="457200" indent="-457200">
              <a:buAutoNum type="arabicPeriod"/>
            </a:pPr>
            <a:r>
              <a:rPr lang="en-IN" sz="2000" dirty="0">
                <a:solidFill>
                  <a:schemeClr val="bg1"/>
                </a:solidFill>
              </a:rPr>
              <a:t>Globally - @computer level, all projects can reuse, option used to install CLI. </a:t>
            </a:r>
          </a:p>
          <a:p>
            <a:r>
              <a:rPr lang="en-IN" sz="2000" b="1" dirty="0" err="1">
                <a:solidFill>
                  <a:schemeClr val="bg1"/>
                </a:solidFill>
              </a:rPr>
              <a:t>npm</a:t>
            </a:r>
            <a:r>
              <a:rPr lang="en-IN" sz="2000" b="1" dirty="0">
                <a:solidFill>
                  <a:schemeClr val="bg1"/>
                </a:solidFill>
              </a:rPr>
              <a:t> install -g module</a:t>
            </a:r>
            <a:endParaRPr lang="en-IN" sz="2000" dirty="0">
              <a:solidFill>
                <a:schemeClr val="bg1"/>
              </a:solidFill>
            </a:endParaRPr>
          </a:p>
          <a:p>
            <a:pPr marL="457200" indent="-457200">
              <a:buAutoNum type="arabicPeriod"/>
            </a:pPr>
            <a:r>
              <a:rPr lang="en-IN" sz="2000" dirty="0">
                <a:solidFill>
                  <a:schemeClr val="bg1"/>
                </a:solidFill>
              </a:rPr>
              <a:t>With in the project  - @localproject level, only single project can use</a:t>
            </a:r>
          </a:p>
          <a:p>
            <a:r>
              <a:rPr lang="en-IN" sz="2000" b="1" dirty="0" err="1">
                <a:solidFill>
                  <a:schemeClr val="bg1"/>
                </a:solidFill>
              </a:rPr>
              <a:t>npm</a:t>
            </a:r>
            <a:r>
              <a:rPr lang="en-IN" sz="2000" b="1" dirty="0">
                <a:solidFill>
                  <a:schemeClr val="bg1"/>
                </a:solidFill>
              </a:rPr>
              <a:t> install module</a:t>
            </a:r>
          </a:p>
          <a:p>
            <a:endParaRPr lang="en-IN" sz="2000" b="1" dirty="0">
              <a:solidFill>
                <a:schemeClr val="bg1"/>
              </a:solidFill>
            </a:endParaRPr>
          </a:p>
          <a:p>
            <a:r>
              <a:rPr lang="en-IN" sz="2000" dirty="0">
                <a:solidFill>
                  <a:schemeClr val="bg1"/>
                </a:solidFill>
              </a:rPr>
              <a:t>When we build java project, we saw a pom.xml which contains dependencies. We have the </a:t>
            </a:r>
            <a:r>
              <a:rPr lang="en-IN" sz="2000" b="1" dirty="0" err="1">
                <a:solidFill>
                  <a:schemeClr val="bg1"/>
                </a:solidFill>
              </a:rPr>
              <a:t>package.json</a:t>
            </a:r>
            <a:r>
              <a:rPr lang="en-IN" sz="2000" b="1" dirty="0">
                <a:solidFill>
                  <a:schemeClr val="bg1"/>
                </a:solidFill>
              </a:rPr>
              <a:t> </a:t>
            </a:r>
            <a:r>
              <a:rPr lang="en-IN" sz="2000" dirty="0">
                <a:solidFill>
                  <a:schemeClr val="bg1"/>
                </a:solidFill>
              </a:rPr>
              <a:t>file in node project which contains details about our entire project and its dependencies. To create this we use </a:t>
            </a:r>
            <a:r>
              <a:rPr lang="en-IN" sz="2000" b="1" dirty="0" err="1">
                <a:solidFill>
                  <a:schemeClr val="bg1"/>
                </a:solidFill>
              </a:rPr>
              <a:t>npm</a:t>
            </a:r>
            <a:r>
              <a:rPr lang="en-IN" sz="2000" b="1" dirty="0">
                <a:solidFill>
                  <a:schemeClr val="bg1"/>
                </a:solidFill>
              </a:rPr>
              <a:t> </a:t>
            </a:r>
            <a:r>
              <a:rPr lang="en-IN" sz="2000" b="1" dirty="0" err="1">
                <a:solidFill>
                  <a:schemeClr val="bg1"/>
                </a:solidFill>
              </a:rPr>
              <a:t>init</a:t>
            </a:r>
            <a:r>
              <a:rPr lang="en-IN" sz="2000" b="1" dirty="0">
                <a:solidFill>
                  <a:schemeClr val="bg1"/>
                </a:solidFill>
              </a:rPr>
              <a:t> </a:t>
            </a:r>
            <a:r>
              <a:rPr lang="en-IN" sz="2000" dirty="0">
                <a:solidFill>
                  <a:schemeClr val="bg1"/>
                </a:solidFill>
              </a:rPr>
              <a:t>command.</a:t>
            </a:r>
          </a:p>
        </p:txBody>
      </p:sp>
    </p:spTree>
    <p:extLst>
      <p:ext uri="{BB962C8B-B14F-4D97-AF65-F5344CB8AC3E}">
        <p14:creationId xmlns:p14="http://schemas.microsoft.com/office/powerpoint/2010/main" val="178252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1000"/>
                                        <p:tgtEl>
                                          <p:spTgt spid="3">
                                            <p:txEl>
                                              <p:pRg st="9" end="9"/>
                                            </p:txEl>
                                          </p:spTgt>
                                        </p:tgtEl>
                                      </p:cBhvr>
                                    </p:animEffect>
                                    <p:anim calcmode="lin" valueType="num">
                                      <p:cBhvr>
                                        <p:cTn id="4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1000"/>
                                        <p:tgtEl>
                                          <p:spTgt spid="3">
                                            <p:txEl>
                                              <p:pRg st="10" end="10"/>
                                            </p:txEl>
                                          </p:spTgt>
                                        </p:tgtEl>
                                      </p:cBhvr>
                                    </p:animEffect>
                                    <p:anim calcmode="lin" valueType="num">
                                      <p:cBhvr>
                                        <p:cTn id="4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1000"/>
                                        <p:tgtEl>
                                          <p:spTgt spid="3">
                                            <p:txEl>
                                              <p:pRg st="11" end="11"/>
                                            </p:txEl>
                                          </p:spTgt>
                                        </p:tgtEl>
                                      </p:cBhvr>
                                    </p:animEffect>
                                    <p:anim calcmode="lin" valueType="num">
                                      <p:cBhvr>
                                        <p:cTn id="5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1000"/>
                                        <p:tgtEl>
                                          <p:spTgt spid="3">
                                            <p:txEl>
                                              <p:pRg st="13" end="13"/>
                                            </p:txEl>
                                          </p:spTgt>
                                        </p:tgtEl>
                                      </p:cBhvr>
                                    </p:animEffect>
                                    <p:anim calcmode="lin" valueType="num">
                                      <p:cBhvr>
                                        <p:cTn id="5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5FE-E470-0E03-4F29-7271AACA672B}"/>
              </a:ext>
            </a:extLst>
          </p:cNvPr>
          <p:cNvSpPr>
            <a:spLocks noGrp="1"/>
          </p:cNvSpPr>
          <p:nvPr>
            <p:ph type="title"/>
          </p:nvPr>
        </p:nvSpPr>
        <p:spPr/>
        <p:txBody>
          <a:bodyPr/>
          <a:lstStyle/>
          <a:p>
            <a:r>
              <a:rPr lang="en-US" dirty="0"/>
              <a:t>Hands on: Node JS</a:t>
            </a:r>
          </a:p>
        </p:txBody>
      </p:sp>
      <p:sp>
        <p:nvSpPr>
          <p:cNvPr id="3" name="TextBox 2">
            <a:extLst>
              <a:ext uri="{FF2B5EF4-FFF2-40B4-BE49-F238E27FC236}">
                <a16:creationId xmlns:a16="http://schemas.microsoft.com/office/drawing/2014/main" id="{15CEA730-A4E9-FF73-F878-8FE032C7DC28}"/>
              </a:ext>
            </a:extLst>
          </p:cNvPr>
          <p:cNvSpPr txBox="1"/>
          <p:nvPr/>
        </p:nvSpPr>
        <p:spPr>
          <a:xfrm>
            <a:off x="189756" y="1052736"/>
            <a:ext cx="11593288" cy="2677656"/>
          </a:xfrm>
          <a:prstGeom prst="rect">
            <a:avLst/>
          </a:prstGeom>
          <a:noFill/>
        </p:spPr>
        <p:txBody>
          <a:bodyPr wrap="square" rtlCol="0">
            <a:spAutoFit/>
          </a:bodyPr>
          <a:lstStyle/>
          <a:p>
            <a:r>
              <a:rPr lang="en-US" b="1" dirty="0">
                <a:solidFill>
                  <a:schemeClr val="bg1"/>
                </a:solidFill>
              </a:rPr>
              <a:t>Solution:</a:t>
            </a:r>
          </a:p>
          <a:p>
            <a:r>
              <a:rPr lang="en-US" dirty="0">
                <a:hlinkClick r:id="rId2"/>
              </a:rPr>
              <a:t>https://github.com/soyuztechnologies/BTP_Architect_Training/blob/master/Day%203/02basicnode.zip</a:t>
            </a:r>
            <a:endParaRPr lang="en-US" dirty="0"/>
          </a:p>
          <a:p>
            <a:endParaRPr lang="en-US" dirty="0"/>
          </a:p>
          <a:p>
            <a:r>
              <a:rPr lang="en-US" b="1" dirty="0">
                <a:solidFill>
                  <a:schemeClr val="bg1"/>
                </a:solidFill>
              </a:rPr>
              <a:t>Node Microservice Solution:</a:t>
            </a:r>
          </a:p>
          <a:p>
            <a:r>
              <a:rPr lang="en-US" dirty="0">
                <a:hlinkClick r:id="rId3"/>
              </a:rPr>
              <a:t>https://github.com/soyuztechnologies/BTP_Architect_Training/blob/master/Day%203/03Nodemicroservice.zip</a:t>
            </a:r>
            <a:r>
              <a:rPr lang="en-US" dirty="0"/>
              <a:t> </a:t>
            </a:r>
          </a:p>
        </p:txBody>
      </p:sp>
      <p:pic>
        <p:nvPicPr>
          <p:cNvPr id="2052" name="Picture 4" descr="Node.js - Wikipedia">
            <a:extLst>
              <a:ext uri="{FF2B5EF4-FFF2-40B4-BE49-F238E27FC236}">
                <a16:creationId xmlns:a16="http://schemas.microsoft.com/office/drawing/2014/main" id="{70CE5CA1-BBAA-EDD7-6748-2F2AFDF924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868" y="3998203"/>
            <a:ext cx="3840310" cy="23488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croservices in Java? Never.. There has been an ever growing number… | by  Elliot Forbes | codeburst">
            <a:extLst>
              <a:ext uri="{FF2B5EF4-FFF2-40B4-BE49-F238E27FC236}">
                <a16:creationId xmlns:a16="http://schemas.microsoft.com/office/drawing/2014/main" id="{D4A1178E-F45B-050D-39A4-B6A645AFC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2564" y="351025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24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Variables in JS</a:t>
            </a:r>
          </a:p>
        </p:txBody>
      </p:sp>
    </p:spTree>
    <p:extLst>
      <p:ext uri="{BB962C8B-B14F-4D97-AF65-F5344CB8AC3E}">
        <p14:creationId xmlns:p14="http://schemas.microsoft.com/office/powerpoint/2010/main" val="376049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Asynchronous Non Blocking IO</a:t>
            </a:r>
          </a:p>
        </p:txBody>
      </p:sp>
      <p:sp>
        <p:nvSpPr>
          <p:cNvPr id="3" name="Smiley Face 2">
            <a:extLst>
              <a:ext uri="{FF2B5EF4-FFF2-40B4-BE49-F238E27FC236}">
                <a16:creationId xmlns:a16="http://schemas.microsoft.com/office/drawing/2014/main" id="{68909CCB-D595-F250-FFCB-73343D3CE699}"/>
              </a:ext>
            </a:extLst>
          </p:cNvPr>
          <p:cNvSpPr/>
          <p:nvPr/>
        </p:nvSpPr>
        <p:spPr>
          <a:xfrm>
            <a:off x="405780" y="784925"/>
            <a:ext cx="623346" cy="555843"/>
          </a:xfrm>
          <a:prstGeom prst="smileyFace">
            <a:avLst/>
          </a:prstGeom>
          <a:ln>
            <a:solidFill>
              <a:schemeClr val="accent1">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C8E6AF6E-8EEC-19FE-9F6E-3E5A360A77F3}"/>
              </a:ext>
            </a:extLst>
          </p:cNvPr>
          <p:cNvCxnSpPr>
            <a:cxnSpLocks/>
          </p:cNvCxnSpPr>
          <p:nvPr/>
        </p:nvCxnSpPr>
        <p:spPr>
          <a:xfrm>
            <a:off x="693812" y="1340768"/>
            <a:ext cx="0" cy="5328592"/>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A73876A9-6908-F014-32E8-950485E36DCB}"/>
              </a:ext>
            </a:extLst>
          </p:cNvPr>
          <p:cNvSpPr/>
          <p:nvPr/>
        </p:nvSpPr>
        <p:spPr>
          <a:xfrm>
            <a:off x="1753782" y="888499"/>
            <a:ext cx="1872207" cy="555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Application</a:t>
            </a:r>
          </a:p>
        </p:txBody>
      </p:sp>
      <p:sp>
        <p:nvSpPr>
          <p:cNvPr id="11" name="Rectangle 10">
            <a:extLst>
              <a:ext uri="{FF2B5EF4-FFF2-40B4-BE49-F238E27FC236}">
                <a16:creationId xmlns:a16="http://schemas.microsoft.com/office/drawing/2014/main" id="{3EAF7125-C750-C31D-1BF7-3AD95555CB11}"/>
              </a:ext>
            </a:extLst>
          </p:cNvPr>
          <p:cNvSpPr/>
          <p:nvPr/>
        </p:nvSpPr>
        <p:spPr>
          <a:xfrm>
            <a:off x="5302324" y="892750"/>
            <a:ext cx="1872207" cy="555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Server</a:t>
            </a:r>
          </a:p>
        </p:txBody>
      </p:sp>
      <p:cxnSp>
        <p:nvCxnSpPr>
          <p:cNvPr id="4" name="Straight Connector 3">
            <a:extLst>
              <a:ext uri="{FF2B5EF4-FFF2-40B4-BE49-F238E27FC236}">
                <a16:creationId xmlns:a16="http://schemas.microsoft.com/office/drawing/2014/main" id="{1A008E8E-D386-FA5B-B09A-8646E4E17034}"/>
              </a:ext>
            </a:extLst>
          </p:cNvPr>
          <p:cNvCxnSpPr>
            <a:cxnSpLocks/>
          </p:cNvCxnSpPr>
          <p:nvPr/>
        </p:nvCxnSpPr>
        <p:spPr>
          <a:xfrm>
            <a:off x="2710036" y="1444342"/>
            <a:ext cx="0" cy="5328592"/>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7763F75-A921-F417-7914-0091A0036819}"/>
              </a:ext>
            </a:extLst>
          </p:cNvPr>
          <p:cNvCxnSpPr>
            <a:cxnSpLocks/>
          </p:cNvCxnSpPr>
          <p:nvPr/>
        </p:nvCxnSpPr>
        <p:spPr>
          <a:xfrm>
            <a:off x="6238428" y="1340768"/>
            <a:ext cx="0" cy="5328592"/>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7052</TotalTime>
  <Words>534</Words>
  <Application>Microsoft Office PowerPoint</Application>
  <PresentationFormat>Custom</PresentationFormat>
  <Paragraphs>79</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Amasis MT Pro Black</vt:lpstr>
      <vt:lpstr>Arial</vt:lpstr>
      <vt:lpstr>Arial Black</vt:lpstr>
      <vt:lpstr>Calibri</vt:lpstr>
      <vt:lpstr>Cooper Black</vt:lpstr>
      <vt:lpstr>Segoe UI</vt:lpstr>
      <vt:lpstr>Segoe UI Light</vt:lpstr>
      <vt:lpstr>Office Theme</vt:lpstr>
      <vt:lpstr>SAP BTP Extension Suite Training</vt:lpstr>
      <vt:lpstr>PowerPoint Presentation</vt:lpstr>
      <vt:lpstr>Agenda – Day 4</vt:lpstr>
      <vt:lpstr>What is Node JS</vt:lpstr>
      <vt:lpstr>NPM – Node Package manager</vt:lpstr>
      <vt:lpstr>Hands on: Node JS</vt:lpstr>
      <vt:lpstr>Variables in JS</vt:lpstr>
      <vt:lpstr>Asynchronous Non Blocking IO</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205</cp:revision>
  <dcterms:created xsi:type="dcterms:W3CDTF">2013-09-12T13:05:01Z</dcterms:created>
  <dcterms:modified xsi:type="dcterms:W3CDTF">2023-11-02T07:44:41Z</dcterms:modified>
</cp:coreProperties>
</file>