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4122" r:id="rId3"/>
    <p:sldId id="277" r:id="rId4"/>
    <p:sldId id="4731" r:id="rId5"/>
    <p:sldId id="4732" r:id="rId6"/>
    <p:sldId id="4733" r:id="rId7"/>
    <p:sldId id="4734" r:id="rId8"/>
    <p:sldId id="4736" r:id="rId9"/>
    <p:sldId id="4738" r:id="rId10"/>
    <p:sldId id="4735" r:id="rId11"/>
    <p:sldId id="4748" r:id="rId12"/>
    <p:sldId id="4739" r:id="rId13"/>
    <p:sldId id="4737" r:id="rId14"/>
    <p:sldId id="4746" r:id="rId15"/>
    <p:sldId id="282" r:id="rId16"/>
    <p:sldId id="280" r:id="rId17"/>
    <p:sldId id="4711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5250" autoAdjust="0"/>
  </p:normalViewPr>
  <p:slideViewPr>
    <p:cSldViewPr>
      <p:cViewPr varScale="1">
        <p:scale>
          <a:sx n="78" d="100"/>
          <a:sy n="78" d="100"/>
        </p:scale>
        <p:origin x="66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4springbtpdb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://www.dribbble.com/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1springbasics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2mtdbservice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yuztechnologies/BTP_Architect_Training/blob/master/Day%202/03mtdbservice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apui5.hana.ondemand.com/" TargetMode="External"/><Relationship Id="rId2" Type="http://schemas.openxmlformats.org/officeDocument/2006/relationships/hyperlink" Target="https://www.anubhavtrainings.com/ui5-and-odata-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Architect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BTP App Connects to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45EB5-417E-49E2-273C-01664B36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45" y="1012952"/>
            <a:ext cx="9927752" cy="510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2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6E42-65B7-2DE3-FAAF-C7290CA2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Backing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E7C6BC-1D6F-9360-D6E2-00D9C8A409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701"/>
          <a:stretch/>
        </p:blipFill>
        <p:spPr>
          <a:xfrm>
            <a:off x="710595" y="908720"/>
            <a:ext cx="10449104" cy="459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5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Project Structure – Spring JPA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1CE18-A3C2-475D-2601-3F5EADD3909E}"/>
              </a:ext>
            </a:extLst>
          </p:cNvPr>
          <p:cNvSpPr/>
          <p:nvPr/>
        </p:nvSpPr>
        <p:spPr>
          <a:xfrm>
            <a:off x="7110509" y="4329100"/>
            <a:ext cx="2088231" cy="1607688"/>
          </a:xfrm>
          <a:prstGeom prst="rect">
            <a:avLst/>
          </a:prstGeom>
          <a:gradFill rotWithShape="1">
            <a:gsLst>
              <a:gs pos="0">
                <a:srgbClr val="E1E7F2">
                  <a:tint val="50000"/>
                  <a:satMod val="300000"/>
                </a:srgbClr>
              </a:gs>
              <a:gs pos="35000">
                <a:srgbClr val="E1E7F2">
                  <a:tint val="37000"/>
                  <a:satMod val="300000"/>
                </a:srgbClr>
              </a:gs>
              <a:gs pos="100000">
                <a:srgbClr val="E1E7F2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@Entity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EDB90-E1BD-3802-0F12-0B8E18080CBB}"/>
              </a:ext>
            </a:extLst>
          </p:cNvPr>
          <p:cNvSpPr/>
          <p:nvPr/>
        </p:nvSpPr>
        <p:spPr>
          <a:xfrm>
            <a:off x="188604" y="2539158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Browser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ED8DD1-1A19-A29A-C80D-B257111346D6}"/>
              </a:ext>
            </a:extLst>
          </p:cNvPr>
          <p:cNvSpPr/>
          <p:nvPr/>
        </p:nvSpPr>
        <p:spPr>
          <a:xfrm>
            <a:off x="179715" y="3533897"/>
            <a:ext cx="1728192" cy="864096"/>
          </a:xfrm>
          <a:prstGeom prst="round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AC5615-B63E-6F36-F22A-E32AAC11F5C7}"/>
              </a:ext>
            </a:extLst>
          </p:cNvPr>
          <p:cNvSpPr/>
          <p:nvPr/>
        </p:nvSpPr>
        <p:spPr>
          <a:xfrm>
            <a:off x="2625568" y="2816932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@RestController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AddressController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E573D-36EF-E631-881C-54A5E03FDA11}"/>
              </a:ext>
            </a:extLst>
          </p:cNvPr>
          <p:cNvSpPr txBox="1"/>
          <p:nvPr/>
        </p:nvSpPr>
        <p:spPr>
          <a:xfrm>
            <a:off x="2630019" y="2149646"/>
            <a:ext cx="2232248" cy="584775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/vendor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/address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78B5-0E97-2634-EED9-7505B13F4DEC}"/>
              </a:ext>
            </a:extLst>
          </p:cNvPr>
          <p:cNvSpPr/>
          <p:nvPr/>
        </p:nvSpPr>
        <p:spPr>
          <a:xfrm>
            <a:off x="5050296" y="2816931"/>
            <a:ext cx="2088232" cy="1224137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Module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AddressService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DC0E7-1843-EC15-C8F4-D3A73DF91CAC}"/>
              </a:ext>
            </a:extLst>
          </p:cNvPr>
          <p:cNvSpPr txBox="1"/>
          <p:nvPr/>
        </p:nvSpPr>
        <p:spPr>
          <a:xfrm>
            <a:off x="4906280" y="1582367"/>
            <a:ext cx="22322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reusable code for all the controllers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API layer – Pre-checks, post checks, prepare payloads, validations, calculations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Interact with JPA persistence interface at runtime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18654-D461-8E71-B252-054298C4970C}"/>
              </a:ext>
            </a:extLst>
          </p:cNvPr>
          <p:cNvSpPr/>
          <p:nvPr/>
        </p:nvSpPr>
        <p:spPr>
          <a:xfrm>
            <a:off x="7286779" y="2896082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IVendorRepository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13867D-C899-7F1F-56FC-473877DD216A}"/>
              </a:ext>
            </a:extLst>
          </p:cNvPr>
          <p:cNvSpPr/>
          <p:nvPr/>
        </p:nvSpPr>
        <p:spPr>
          <a:xfrm>
            <a:off x="7286779" y="3533897"/>
            <a:ext cx="1656184" cy="349783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IAddressRepository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006C78E-4AA5-ABCC-CEAB-0AAE7CAAD821}"/>
              </a:ext>
            </a:extLst>
          </p:cNvPr>
          <p:cNvSpPr/>
          <p:nvPr/>
        </p:nvSpPr>
        <p:spPr>
          <a:xfrm>
            <a:off x="11328387" y="3062457"/>
            <a:ext cx="864096" cy="646331"/>
          </a:xfrm>
          <a:prstGeom prst="flowChartMagneticDisk">
            <a:avLst/>
          </a:prstGeom>
          <a:solidFill>
            <a:srgbClr val="38C6C6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8D70CE-13B2-C5B2-227A-8FD3B44628BA}"/>
              </a:ext>
            </a:extLst>
          </p:cNvPr>
          <p:cNvSpPr/>
          <p:nvPr/>
        </p:nvSpPr>
        <p:spPr>
          <a:xfrm>
            <a:off x="9303003" y="2323134"/>
            <a:ext cx="1728192" cy="2016224"/>
          </a:xfrm>
          <a:prstGeom prst="rect">
            <a:avLst/>
          </a:prstGeom>
          <a:gradFill rotWithShape="1">
            <a:gsLst>
              <a:gs pos="0">
                <a:srgbClr val="38C6C6">
                  <a:tint val="50000"/>
                  <a:satMod val="300000"/>
                </a:srgbClr>
              </a:gs>
              <a:gs pos="35000">
                <a:srgbClr val="38C6C6">
                  <a:tint val="37000"/>
                  <a:satMod val="300000"/>
                </a:srgbClr>
              </a:gs>
              <a:gs pos="100000">
                <a:srgbClr val="38C6C6">
                  <a:tint val="15000"/>
                  <a:satMod val="350000"/>
                </a:srgbClr>
              </a:gs>
            </a:gsLst>
            <a:lin ang="16200000" scaled="1"/>
          </a:gradFill>
          <a:ln w="6350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Pivotal Spring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Spring-JPA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49743-D26B-8F4C-4E21-9EB2CA4A664E}"/>
              </a:ext>
            </a:extLst>
          </p:cNvPr>
          <p:cNvSpPr/>
          <p:nvPr/>
        </p:nvSpPr>
        <p:spPr>
          <a:xfrm>
            <a:off x="9447019" y="2896082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Transaction Manager Factory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290A62-60DA-659F-3ABA-27218890B9F9}"/>
              </a:ext>
            </a:extLst>
          </p:cNvPr>
          <p:cNvSpPr/>
          <p:nvPr/>
        </p:nvSpPr>
        <p:spPr>
          <a:xfrm>
            <a:off x="9476280" y="3490125"/>
            <a:ext cx="1440160" cy="507172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Entity Manager Factory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94BCB-DA62-F121-AE39-A565CA29B725}"/>
              </a:ext>
            </a:extLst>
          </p:cNvPr>
          <p:cNvSpPr/>
          <p:nvPr/>
        </p:nvSpPr>
        <p:spPr>
          <a:xfrm>
            <a:off x="9014971" y="2971206"/>
            <a:ext cx="432048" cy="144016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8D54FD-9BF6-212A-CC04-9A15C5A9741B}"/>
              </a:ext>
            </a:extLst>
          </p:cNvPr>
          <p:cNvSpPr/>
          <p:nvPr/>
        </p:nvSpPr>
        <p:spPr>
          <a:xfrm rot="19288922">
            <a:off x="8940117" y="3463270"/>
            <a:ext cx="546377" cy="145750"/>
          </a:xfrm>
          <a:prstGeom prst="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40C7B4-B144-70B6-3C57-DC774B80CE86}"/>
              </a:ext>
            </a:extLst>
          </p:cNvPr>
          <p:cNvSpPr/>
          <p:nvPr/>
        </p:nvSpPr>
        <p:spPr>
          <a:xfrm>
            <a:off x="7286779" y="4627390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Vendor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982DF-7D94-9D9D-2D8F-269F90BC6A87}"/>
              </a:ext>
            </a:extLst>
          </p:cNvPr>
          <p:cNvSpPr/>
          <p:nvPr/>
        </p:nvSpPr>
        <p:spPr>
          <a:xfrm>
            <a:off x="7286779" y="5406222"/>
            <a:ext cx="1728192" cy="454300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4F2FF5-F3CE-CF31-1358-B38E2204894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8150875" y="5081690"/>
            <a:ext cx="0" cy="32453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2FD33E-B03B-DC86-2527-C7AC570A20A3}"/>
              </a:ext>
            </a:extLst>
          </p:cNvPr>
          <p:cNvSpPr txBox="1"/>
          <p:nvPr/>
        </p:nvSpPr>
        <p:spPr>
          <a:xfrm>
            <a:off x="8294891" y="5081690"/>
            <a:ext cx="720080" cy="26161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1..*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8DDE6A-9BDD-6473-22A1-C558CDA9742E}"/>
              </a:ext>
            </a:extLst>
          </p:cNvPr>
          <p:cNvSpPr/>
          <p:nvPr/>
        </p:nvSpPr>
        <p:spPr>
          <a:xfrm>
            <a:off x="9505068" y="4935004"/>
            <a:ext cx="1955664" cy="372476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application.properties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BFBC250-6653-BF80-7A8B-4A7BAD38D6BB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16200000" flipH="1">
            <a:off x="10027176" y="4479280"/>
            <a:ext cx="595646" cy="315801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1B36814-7A68-94B1-02E2-9655CD710761}"/>
              </a:ext>
            </a:extLst>
          </p:cNvPr>
          <p:cNvSpPr/>
          <p:nvPr/>
        </p:nvSpPr>
        <p:spPr>
          <a:xfrm>
            <a:off x="9486773" y="4072818"/>
            <a:ext cx="1440160" cy="372476"/>
          </a:xfrm>
          <a:prstGeom prst="rect">
            <a:avLst/>
          </a:prstGeom>
          <a:gradFill rotWithShape="1">
            <a:gsLst>
              <a:gs pos="0">
                <a:srgbClr val="C2CEE6">
                  <a:shade val="51000"/>
                  <a:satMod val="130000"/>
                </a:srgbClr>
              </a:gs>
              <a:gs pos="80000">
                <a:srgbClr val="C2CEE6">
                  <a:shade val="93000"/>
                  <a:satMod val="130000"/>
                </a:srgbClr>
              </a:gs>
              <a:gs pos="100000">
                <a:srgbClr val="C2CEE6">
                  <a:shade val="94000"/>
                  <a:satMod val="135000"/>
                </a:srgbClr>
              </a:gs>
            </a:gsLst>
            <a:lin ang="16200000" scaled="0"/>
          </a:gradFill>
          <a:ln w="6350" cap="flat" cmpd="sng" algn="ctr">
            <a:solidFill>
              <a:schemeClr val="bg1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Database Connection</a:t>
            </a: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9088779C-63BA-D7BA-F779-3C0C778F21FD}"/>
              </a:ext>
            </a:extLst>
          </p:cNvPr>
          <p:cNvSpPr/>
          <p:nvPr/>
        </p:nvSpPr>
        <p:spPr>
          <a:xfrm>
            <a:off x="10916440" y="3308995"/>
            <a:ext cx="463583" cy="181130"/>
          </a:xfrm>
          <a:prstGeom prst="leftRight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419BBB9-B201-A99A-01D4-4B43460FAA4D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rot="10800000" flipV="1">
            <a:off x="9198740" y="3743710"/>
            <a:ext cx="277540" cy="138923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F100F67-83DE-EFEA-5989-3DA2052F333B}"/>
              </a:ext>
            </a:extLst>
          </p:cNvPr>
          <p:cNvSpPr/>
          <p:nvPr/>
        </p:nvSpPr>
        <p:spPr>
          <a:xfrm>
            <a:off x="11607259" y="35338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3D3FC92-0AAB-F359-AA11-8B3AB0908949}"/>
              </a:ext>
            </a:extLst>
          </p:cNvPr>
          <p:cNvSpPr/>
          <p:nvPr/>
        </p:nvSpPr>
        <p:spPr>
          <a:xfrm>
            <a:off x="11759659" y="3686297"/>
            <a:ext cx="291010" cy="209813"/>
          </a:xfrm>
          <a:prstGeom prst="rect">
            <a:avLst/>
          </a:prstGeom>
          <a:solidFill>
            <a:srgbClr val="0D0C0A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E93A4E9-2F8C-AB77-29FC-BF5C6FE80152}"/>
              </a:ext>
            </a:extLst>
          </p:cNvPr>
          <p:cNvSpPr/>
          <p:nvPr/>
        </p:nvSpPr>
        <p:spPr>
          <a:xfrm>
            <a:off x="7290928" y="1881221"/>
            <a:ext cx="1868059" cy="349783"/>
          </a:xfrm>
          <a:prstGeom prst="roundRect">
            <a:avLst/>
          </a:prstGeom>
          <a:solidFill>
            <a:srgbClr val="38C6C6">
              <a:lumMod val="60000"/>
              <a:lumOff val="40000"/>
            </a:srgbClr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JPARepository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3AE54EB-3070-2FE2-E72F-129E63182C3B}"/>
              </a:ext>
            </a:extLst>
          </p:cNvPr>
          <p:cNvCxnSpPr>
            <a:stCxn id="10" idx="0"/>
            <a:endCxn id="29" idx="2"/>
          </p:cNvCxnSpPr>
          <p:nvPr/>
        </p:nvCxnSpPr>
        <p:spPr>
          <a:xfrm rot="5400000" flipH="1" flipV="1">
            <a:off x="7837375" y="2508500"/>
            <a:ext cx="665078" cy="110087"/>
          </a:xfrm>
          <a:prstGeom prst="bentConnector3">
            <a:avLst/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2654732-1740-FC8E-2974-AB9757D6F5F8}"/>
              </a:ext>
            </a:extLst>
          </p:cNvPr>
          <p:cNvCxnSpPr>
            <a:stCxn id="11" idx="0"/>
            <a:endCxn id="29" idx="2"/>
          </p:cNvCxnSpPr>
          <p:nvPr/>
        </p:nvCxnSpPr>
        <p:spPr>
          <a:xfrm rot="5400000" flipH="1" flipV="1">
            <a:off x="7518468" y="2827408"/>
            <a:ext cx="1302893" cy="110087"/>
          </a:xfrm>
          <a:prstGeom prst="bentConnector3">
            <a:avLst>
              <a:gd name="adj1" fmla="val 10230"/>
            </a:avLst>
          </a:prstGeom>
          <a:noFill/>
          <a:ln w="6350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32" name="Smiley Face 31">
            <a:extLst>
              <a:ext uri="{FF2B5EF4-FFF2-40B4-BE49-F238E27FC236}">
                <a16:creationId xmlns:a16="http://schemas.microsoft.com/office/drawing/2014/main" id="{52676692-5754-393E-6849-480D4A9605B0}"/>
              </a:ext>
            </a:extLst>
          </p:cNvPr>
          <p:cNvSpPr/>
          <p:nvPr/>
        </p:nvSpPr>
        <p:spPr>
          <a:xfrm>
            <a:off x="806059" y="1706281"/>
            <a:ext cx="432048" cy="443365"/>
          </a:xfrm>
          <a:prstGeom prst="smileyFace">
            <a:avLst/>
          </a:prstGeom>
          <a:solidFill>
            <a:srgbClr val="FFFF0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F4ECBD-CF8E-BF99-2700-FF3EE9C47E76}"/>
              </a:ext>
            </a:extLst>
          </p:cNvPr>
          <p:cNvSpPr/>
          <p:nvPr/>
        </p:nvSpPr>
        <p:spPr>
          <a:xfrm>
            <a:off x="518027" y="2408515"/>
            <a:ext cx="1135650" cy="325906"/>
          </a:xfrm>
          <a:prstGeom prst="roundRect">
            <a:avLst/>
          </a:prstGeom>
          <a:gradFill rotWithShape="1">
            <a:gsLst>
              <a:gs pos="0">
                <a:srgbClr val="38C6C6">
                  <a:shade val="51000"/>
                  <a:satMod val="130000"/>
                </a:srgbClr>
              </a:gs>
              <a:gs pos="80000">
                <a:srgbClr val="38C6C6">
                  <a:shade val="93000"/>
                  <a:satMod val="130000"/>
                </a:srgbClr>
              </a:gs>
              <a:gs pos="100000">
                <a:srgbClr val="38C6C6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Application</a:t>
            </a:r>
          </a:p>
        </p:txBody>
      </p:sp>
      <p:sp>
        <p:nvSpPr>
          <p:cNvPr id="39" name="Flowchart: Or 38">
            <a:extLst>
              <a:ext uri="{FF2B5EF4-FFF2-40B4-BE49-F238E27FC236}">
                <a16:creationId xmlns:a16="http://schemas.microsoft.com/office/drawing/2014/main" id="{25839ABA-7CFD-0B53-BE7E-BF2051EDDE4A}"/>
              </a:ext>
            </a:extLst>
          </p:cNvPr>
          <p:cNvSpPr/>
          <p:nvPr/>
        </p:nvSpPr>
        <p:spPr>
          <a:xfrm>
            <a:off x="10239107" y="4555382"/>
            <a:ext cx="277540" cy="216024"/>
          </a:xfrm>
          <a:prstGeom prst="flowChartOr">
            <a:avLst/>
          </a:prstGeom>
          <a:solidFill>
            <a:srgbClr val="FF000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A1B40-2340-8BE8-2276-DE81861F9A66}"/>
              </a:ext>
            </a:extLst>
          </p:cNvPr>
          <p:cNvSpPr/>
          <p:nvPr/>
        </p:nvSpPr>
        <p:spPr>
          <a:xfrm>
            <a:off x="9407265" y="1399776"/>
            <a:ext cx="1479914" cy="576065"/>
          </a:xfrm>
          <a:prstGeom prst="rect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CloudConfirg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8B4D0B6-979E-5EDD-86BB-9874F650A08E}"/>
              </a:ext>
            </a:extLst>
          </p:cNvPr>
          <p:cNvSpPr/>
          <p:nvPr/>
        </p:nvSpPr>
        <p:spPr>
          <a:xfrm>
            <a:off x="10023083" y="1938215"/>
            <a:ext cx="288032" cy="468157"/>
          </a:xfrm>
          <a:prstGeom prst="downArrow">
            <a:avLst/>
          </a:prstGeom>
          <a:solidFill>
            <a:srgbClr val="202B50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8BF318-FB6B-894C-F43E-2AD3BBF59061}"/>
              </a:ext>
            </a:extLst>
          </p:cNvPr>
          <p:cNvSpPr txBox="1"/>
          <p:nvPr/>
        </p:nvSpPr>
        <p:spPr>
          <a:xfrm>
            <a:off x="141759" y="4767801"/>
            <a:ext cx="6746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2000" dirty="0">
                <a:hlinkClick r:id="rId2"/>
              </a:rPr>
              <a:t>https://github.com/soyuztechnologies/BTP_Architect_Training/blob/master/Day%202/04springbtpdb.zip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994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Git and Git HUB</a:t>
            </a:r>
          </a:p>
        </p:txBody>
      </p:sp>
      <p:pic>
        <p:nvPicPr>
          <p:cNvPr id="3" name="Picture 4" descr="Coding Sisters | A website for keen coders!">
            <a:extLst>
              <a:ext uri="{FF2B5EF4-FFF2-40B4-BE49-F238E27FC236}">
                <a16:creationId xmlns:a16="http://schemas.microsoft.com/office/drawing/2014/main" id="{C010569A-5654-6E0C-9E39-D4EF95710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01769" y="766984"/>
            <a:ext cx="1224628" cy="1298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487D86-A066-8ABC-D04A-64F408E5F809}"/>
              </a:ext>
            </a:extLst>
          </p:cNvPr>
          <p:cNvSpPr/>
          <p:nvPr/>
        </p:nvSpPr>
        <p:spPr>
          <a:xfrm>
            <a:off x="235307" y="4792044"/>
            <a:ext cx="3312368" cy="1145401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/>
                <a:ea typeface="+mn-ea"/>
                <a:cs typeface="+mn-cs"/>
              </a:rPr>
              <a:t>Local Repository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719120B6-A1B3-C9FB-6036-5BAD3596BD6E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1139681" y="2817642"/>
            <a:ext cx="2726212" cy="1222592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B0B0E9-8D61-AB58-D459-EDB65D054836}"/>
              </a:ext>
            </a:extLst>
          </p:cNvPr>
          <p:cNvSpPr/>
          <p:nvPr/>
        </p:nvSpPr>
        <p:spPr>
          <a:xfrm>
            <a:off x="4637610" y="926525"/>
            <a:ext cx="1512168" cy="916555"/>
          </a:xfrm>
          <a:prstGeom prst="roundRect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VS Code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project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9C388F7-C208-3D5A-F5A2-C9AC7710B9D0}"/>
              </a:ext>
            </a:extLst>
          </p:cNvPr>
          <p:cNvSpPr/>
          <p:nvPr/>
        </p:nvSpPr>
        <p:spPr>
          <a:xfrm>
            <a:off x="3726397" y="1123000"/>
            <a:ext cx="757382" cy="504056"/>
          </a:xfrm>
          <a:prstGeom prst="rightArrow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D1737EB7-4D26-7B35-E063-7B47048621DB}"/>
              </a:ext>
            </a:extLst>
          </p:cNvPr>
          <p:cNvSpPr/>
          <p:nvPr/>
        </p:nvSpPr>
        <p:spPr>
          <a:xfrm>
            <a:off x="2453010" y="4618398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EE95FA-6698-F689-945F-BB07A67FC99B}"/>
              </a:ext>
            </a:extLst>
          </p:cNvPr>
          <p:cNvSpPr txBox="1"/>
          <p:nvPr/>
        </p:nvSpPr>
        <p:spPr>
          <a:xfrm>
            <a:off x="6644019" y="760231"/>
            <a:ext cx="5375709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add the git repository and git staging views to VS tool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Created a first local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project and choose team-&gt;share project with repository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In git staging area we choose what are all the files I want to track and add them in staging area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Provide a meaningful message (purpose of the change), do the commit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We can check the commit id and branch name, right click on branch master, and choose show in – history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Like wise we can make multiple commits and any file we can right click and choose the reset to HEAD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----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Go to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github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, register and generate PAT 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Right click on our repo, choose 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the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url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of our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gir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repo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Add spec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Entered our user id and PAT token</a:t>
            </a:r>
          </a:p>
          <a:p>
            <a:pPr marL="228600" marR="0" lvl="0" indent="-2286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3A5508-E339-6089-AE8D-8CB5AFADD091}"/>
              </a:ext>
            </a:extLst>
          </p:cNvPr>
          <p:cNvSpPr/>
          <p:nvPr/>
        </p:nvSpPr>
        <p:spPr>
          <a:xfrm>
            <a:off x="235307" y="1220651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A0B681-C66D-AD71-DAB6-624C81D980FB}"/>
              </a:ext>
            </a:extLst>
          </p:cNvPr>
          <p:cNvCxnSpPr/>
          <p:nvPr/>
        </p:nvCxnSpPr>
        <p:spPr>
          <a:xfrm>
            <a:off x="379323" y="978984"/>
            <a:ext cx="0" cy="3639414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829F4E5-8EE4-C725-8F28-50986BE347A1}"/>
              </a:ext>
            </a:extLst>
          </p:cNvPr>
          <p:cNvSpPr/>
          <p:nvPr/>
        </p:nvSpPr>
        <p:spPr>
          <a:xfrm>
            <a:off x="235307" y="1822060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B6533A-BA99-6618-96E2-2F23ACB16AD9}"/>
              </a:ext>
            </a:extLst>
          </p:cNvPr>
          <p:cNvSpPr/>
          <p:nvPr/>
        </p:nvSpPr>
        <p:spPr>
          <a:xfrm>
            <a:off x="221458" y="2407792"/>
            <a:ext cx="315729" cy="272480"/>
          </a:xfrm>
          <a:prstGeom prst="ellipse">
            <a:avLst/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D9E98-9FDF-6BED-8156-A13EC8F6AFBC}"/>
              </a:ext>
            </a:extLst>
          </p:cNvPr>
          <p:cNvSpPr txBox="1"/>
          <p:nvPr/>
        </p:nvSpPr>
        <p:spPr>
          <a:xfrm>
            <a:off x="451331" y="926525"/>
            <a:ext cx="144016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Branch -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uLnTx/>
                <a:uFillTx/>
              </a:rPr>
              <a:t>master</a:t>
            </a:r>
          </a:p>
        </p:txBody>
      </p: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E752E02F-2859-B704-05A6-5FE61E8D7B4E}"/>
              </a:ext>
            </a:extLst>
          </p:cNvPr>
          <p:cNvSpPr/>
          <p:nvPr/>
        </p:nvSpPr>
        <p:spPr>
          <a:xfrm>
            <a:off x="7148075" y="4939424"/>
            <a:ext cx="3672408" cy="1656184"/>
          </a:xfrm>
          <a:prstGeom prst="cloudCallout">
            <a:avLst>
              <a:gd name="adj1" fmla="val -13604"/>
              <a:gd name="adj2" fmla="val 42909"/>
            </a:avLst>
          </a:prstGeom>
          <a:solidFill>
            <a:srgbClr val="202B50"/>
          </a:solidFill>
          <a:ln w="2540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Git 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DFCD76-66FA-C482-FB6D-A003BCA357FF}"/>
              </a:ext>
            </a:extLst>
          </p:cNvPr>
          <p:cNvSpPr txBox="1"/>
          <p:nvPr/>
        </p:nvSpPr>
        <p:spPr>
          <a:xfrm>
            <a:off x="1683776" y="302976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commit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C861C31-E5A0-B58F-3896-EC5E96C6545B}"/>
              </a:ext>
            </a:extLst>
          </p:cNvPr>
          <p:cNvCxnSpPr>
            <a:stCxn id="4" idx="3"/>
            <a:endCxn id="16" idx="0"/>
          </p:cNvCxnSpPr>
          <p:nvPr/>
        </p:nvCxnSpPr>
        <p:spPr>
          <a:xfrm>
            <a:off x="3547675" y="5364745"/>
            <a:ext cx="3611791" cy="402771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C600B9-1CC3-AEE1-1EDA-3A4EA4E3657F}"/>
              </a:ext>
            </a:extLst>
          </p:cNvPr>
          <p:cNvSpPr txBox="1"/>
          <p:nvPr/>
        </p:nvSpPr>
        <p:spPr>
          <a:xfrm>
            <a:off x="4135180" y="4995338"/>
            <a:ext cx="168387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push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0D11A435-3D54-D65C-8828-CD0B1AD218F8}"/>
              </a:ext>
            </a:extLst>
          </p:cNvPr>
          <p:cNvSpPr/>
          <p:nvPr/>
        </p:nvSpPr>
        <p:spPr>
          <a:xfrm>
            <a:off x="5553920" y="1656903"/>
            <a:ext cx="792088" cy="504056"/>
          </a:xfrm>
          <a:prstGeom prst="cube">
            <a:avLst/>
          </a:prstGeom>
          <a:solidFill>
            <a:srgbClr val="FFC000"/>
          </a:solidFill>
          <a:ln w="9525" cap="flat" cmpd="sng" algn="ctr">
            <a:solidFill>
              <a:schemeClr val="bg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rPr>
              <a:t>proj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1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7887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2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581024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581024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581024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47299741-729A-4FA6-A73E-373218C0B948}"/>
              </a:ext>
            </a:extLst>
          </p:cNvPr>
          <p:cNvSpPr/>
          <p:nvPr/>
        </p:nvSpPr>
        <p:spPr>
          <a:xfrm>
            <a:off x="6326749" y="1338826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E8655933-ABB5-4D15-AE7F-B0D014A5A5FB}"/>
              </a:ext>
            </a:extLst>
          </p:cNvPr>
          <p:cNvSpPr/>
          <p:nvPr/>
        </p:nvSpPr>
        <p:spPr>
          <a:xfrm>
            <a:off x="6326749" y="309454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7ADD6B3E-784D-4B47-A705-C73AEB0275B4}"/>
              </a:ext>
            </a:extLst>
          </p:cNvPr>
          <p:cNvSpPr/>
          <p:nvPr/>
        </p:nvSpPr>
        <p:spPr>
          <a:xfrm>
            <a:off x="6326749" y="485027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1245710" y="1591839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Introduction to Spring and Spring Boot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1245710" y="3347558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923979"/>
              <a:ext cx="2236930" cy="9587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First Microservice using Spring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10C7D28-B781-409B-AFDB-2EB8DCBAB471}"/>
              </a:ext>
            </a:extLst>
          </p:cNvPr>
          <p:cNvGrpSpPr/>
          <p:nvPr/>
        </p:nvGrpSpPr>
        <p:grpSpPr>
          <a:xfrm>
            <a:off x="6991434" y="1591839"/>
            <a:ext cx="4359562" cy="922336"/>
            <a:chOff x="1395616" y="871285"/>
            <a:chExt cx="3825734" cy="1064137"/>
          </a:xfrm>
        </p:grpSpPr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3F09AA1F-FEA7-4D17-88ED-2CD603C4E9A6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Working with Spring JPA</a:t>
              </a:r>
              <a:endParaRPr lang="en-US" sz="1400" dirty="0">
                <a:effectLst/>
              </a:endParaRPr>
            </a:p>
            <a:p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3" name="TextBox 1142">
              <a:extLst>
                <a:ext uri="{FF2B5EF4-FFF2-40B4-BE49-F238E27FC236}">
                  <a16:creationId xmlns:a16="http://schemas.microsoft.com/office/drawing/2014/main" id="{C88A509D-C2AF-4500-8C21-D7071BE4DE6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04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4" name="Group 1143">
            <a:extLst>
              <a:ext uri="{FF2B5EF4-FFF2-40B4-BE49-F238E27FC236}">
                <a16:creationId xmlns:a16="http://schemas.microsoft.com/office/drawing/2014/main" id="{8A3A5AE5-D342-4BA3-9A55-5165158B260D}"/>
              </a:ext>
            </a:extLst>
          </p:cNvPr>
          <p:cNvGrpSpPr/>
          <p:nvPr/>
        </p:nvGrpSpPr>
        <p:grpSpPr>
          <a:xfrm>
            <a:off x="6991434" y="3347558"/>
            <a:ext cx="4431570" cy="922336"/>
            <a:chOff x="1395616" y="871285"/>
            <a:chExt cx="3825734" cy="1064137"/>
          </a:xfrm>
        </p:grpSpPr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D50FB645-94BC-4B73-BC01-70A868E236E0}"/>
                </a:ext>
              </a:extLst>
            </p:cNvPr>
            <p:cNvSpPr txBox="1"/>
            <p:nvPr/>
          </p:nvSpPr>
          <p:spPr>
            <a:xfrm>
              <a:off x="2984420" y="1083770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Add SAP UI5 Module with Java Application</a:t>
              </a:r>
              <a:endParaRPr lang="en-US" sz="1400" dirty="0">
                <a:effectLst/>
              </a:endParaRP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D6E845BF-0649-4FED-BF91-2541D1DCB0D6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05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1245710" y="5103281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923978"/>
              <a:ext cx="2236930" cy="95875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VCAP Services </a:t>
              </a:r>
              <a:r>
                <a:rPr lang="en-US" sz="1800" kern="12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&amp; Connect to Postgres SQL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64D36160-176A-49B7-AEAE-FF1ECF022B7A}"/>
              </a:ext>
            </a:extLst>
          </p:cNvPr>
          <p:cNvGrpSpPr/>
          <p:nvPr/>
        </p:nvGrpSpPr>
        <p:grpSpPr>
          <a:xfrm>
            <a:off x="6991434" y="5103281"/>
            <a:ext cx="4431570" cy="922336"/>
            <a:chOff x="1395616" y="871285"/>
            <a:chExt cx="4290329" cy="1064137"/>
          </a:xfrm>
        </p:grpSpPr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571E5D2F-CB43-41BD-B4D3-A2160034C400}"/>
                </a:ext>
              </a:extLst>
            </p:cNvPr>
            <p:cNvSpPr txBox="1"/>
            <p:nvPr/>
          </p:nvSpPr>
          <p:spPr>
            <a:xfrm>
              <a:off x="2984420" y="1083768"/>
              <a:ext cx="2701525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Deploy and Test End to end Java based application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F2024D8F-80E0-4CDB-8B10-C1B5BD93DE8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06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2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DB3EF-6D32-C7E2-686E-6692EBE01163}"/>
              </a:ext>
            </a:extLst>
          </p:cNvPr>
          <p:cNvSpPr txBox="1"/>
          <p:nvPr/>
        </p:nvSpPr>
        <p:spPr>
          <a:xfrm>
            <a:off x="1" y="3228945"/>
            <a:ext cx="12192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The key advantage of spring framework are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B07FDC-D491-C250-2925-39021F4F4B51}"/>
              </a:ext>
            </a:extLst>
          </p:cNvPr>
          <p:cNvGrpSpPr/>
          <p:nvPr/>
        </p:nvGrpSpPr>
        <p:grpSpPr>
          <a:xfrm>
            <a:off x="436869" y="3831804"/>
            <a:ext cx="11318263" cy="2335221"/>
            <a:chOff x="1312856" y="3831804"/>
            <a:chExt cx="7724194" cy="2335221"/>
          </a:xfrm>
          <a:solidFill>
            <a:schemeClr val="accent5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F0E7C55-D52D-A760-D01C-2A8FA295D749}"/>
                </a:ext>
              </a:extLst>
            </p:cNvPr>
            <p:cNvSpPr/>
            <p:nvPr/>
          </p:nvSpPr>
          <p:spPr>
            <a:xfrm>
              <a:off x="131285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Dependency Injection (Inversion of Control – IOC)</a:t>
              </a:r>
              <a:endParaRPr lang="en-IN" sz="20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34D36B4-13E2-DE8F-308B-CA16F433E5A5}"/>
                </a:ext>
              </a:extLst>
            </p:cNvPr>
            <p:cNvSpPr/>
            <p:nvPr/>
          </p:nvSpPr>
          <p:spPr>
            <a:xfrm>
              <a:off x="3288813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Light Weight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440413D-7A0C-E3EC-4CF1-5D4E6C182D27}"/>
                </a:ext>
              </a:extLst>
            </p:cNvPr>
            <p:cNvSpPr/>
            <p:nvPr/>
          </p:nvSpPr>
          <p:spPr>
            <a:xfrm>
              <a:off x="5264769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Loosely Coupled</a:t>
              </a:r>
              <a:endParaRPr lang="en-IN" sz="20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1ACC70E-3C4C-D58D-503B-BC1BBAD00B89}"/>
                </a:ext>
              </a:extLst>
            </p:cNvPr>
            <p:cNvSpPr/>
            <p:nvPr/>
          </p:nvSpPr>
          <p:spPr>
            <a:xfrm>
              <a:off x="7240726" y="3831804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 dirty="0"/>
                <a:t>Provides libraries for Runtime Environment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60CBE00-2002-93DA-0E51-D6179DC5F284}"/>
                </a:ext>
              </a:extLst>
            </p:cNvPr>
            <p:cNvSpPr/>
            <p:nvPr/>
          </p:nvSpPr>
          <p:spPr>
            <a:xfrm>
              <a:off x="3288813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We can work with POJO (Pain Java Objects)</a:t>
              </a:r>
              <a:endParaRPr lang="en-IN" sz="200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AA3A6C-D6D0-2CFE-6D2A-613B6BCA2FAF}"/>
                </a:ext>
              </a:extLst>
            </p:cNvPr>
            <p:cNvSpPr/>
            <p:nvPr/>
          </p:nvSpPr>
          <p:spPr>
            <a:xfrm>
              <a:off x="5264769" y="5089231"/>
              <a:ext cx="1796324" cy="1077794"/>
            </a:xfrm>
            <a:custGeom>
              <a:avLst/>
              <a:gdLst>
                <a:gd name="connsiteX0" fmla="*/ 0 w 1796324"/>
                <a:gd name="connsiteY0" fmla="*/ 0 h 1077794"/>
                <a:gd name="connsiteX1" fmla="*/ 1796324 w 1796324"/>
                <a:gd name="connsiteY1" fmla="*/ 0 h 1077794"/>
                <a:gd name="connsiteX2" fmla="*/ 1796324 w 1796324"/>
                <a:gd name="connsiteY2" fmla="*/ 1077794 h 1077794"/>
                <a:gd name="connsiteX3" fmla="*/ 0 w 1796324"/>
                <a:gd name="connsiteY3" fmla="*/ 1077794 h 1077794"/>
                <a:gd name="connsiteX4" fmla="*/ 0 w 1796324"/>
                <a:gd name="connsiteY4" fmla="*/ 0 h 107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6324" h="1077794">
                  <a:moveTo>
                    <a:pt x="0" y="0"/>
                  </a:moveTo>
                  <a:lnTo>
                    <a:pt x="1796324" y="0"/>
                  </a:lnTo>
                  <a:lnTo>
                    <a:pt x="1796324" y="1077794"/>
                  </a:lnTo>
                  <a:lnTo>
                    <a:pt x="0" y="1077794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0" i="0" kern="1200"/>
                <a:t>Testi</a:t>
              </a:r>
              <a:r>
                <a:rPr lang="en-US" sz="2000" kern="1200"/>
                <a:t>ng (because we can change objects at runtime)</a:t>
              </a:r>
              <a:endParaRPr lang="en-IN" sz="2000" kern="120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4547E54-A075-572F-A98F-D30A3695BC3B}"/>
              </a:ext>
            </a:extLst>
          </p:cNvPr>
          <p:cNvSpPr txBox="1"/>
          <p:nvPr/>
        </p:nvSpPr>
        <p:spPr>
          <a:xfrm>
            <a:off x="189756" y="1177857"/>
            <a:ext cx="107615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The Spring Framework provides a comprehensive programming and configuration model for modern Java-based enterprise applications - on any kind of deployment platform.</a:t>
            </a:r>
          </a:p>
          <a:p>
            <a:pPr algn="l"/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A key element of Spring is infrastructural support at the application level: Spring focuses on the "plumbing" of enterprise applications so that teams can focus on application-level business logic, without unnecessary ties to specific deployment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595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65573-C202-B029-2C71-EC490B03F75E}"/>
              </a:ext>
            </a:extLst>
          </p:cNvPr>
          <p:cNvSpPr txBox="1"/>
          <p:nvPr/>
        </p:nvSpPr>
        <p:spPr>
          <a:xfrm>
            <a:off x="189756" y="1052736"/>
            <a:ext cx="10880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Spring Boot is an Open-Source Java based framework which is used to create spring projects which are production ready. 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000506-DF1A-DDDB-CEDB-33310CFA6E8D}"/>
              </a:ext>
            </a:extLst>
          </p:cNvPr>
          <p:cNvGrpSpPr/>
          <p:nvPr/>
        </p:nvGrpSpPr>
        <p:grpSpPr>
          <a:xfrm>
            <a:off x="781005" y="2336210"/>
            <a:ext cx="10626813" cy="3334631"/>
            <a:chOff x="904225" y="2694209"/>
            <a:chExt cx="10626813" cy="333463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3186908-23B2-76F5-3029-6E25E214F231}"/>
                </a:ext>
              </a:extLst>
            </p:cNvPr>
            <p:cNvSpPr/>
            <p:nvPr/>
          </p:nvSpPr>
          <p:spPr>
            <a:xfrm>
              <a:off x="1696711" y="2694209"/>
              <a:ext cx="9041841" cy="3334631"/>
            </a:xfrm>
            <a:prstGeom prst="rightArrow">
              <a:avLst/>
            </a:prstGeom>
          </p:spPr>
          <p:style>
            <a:lnRef idx="0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BEB88DD-865E-8F05-676D-8B8335565308}"/>
                </a:ext>
              </a:extLst>
            </p:cNvPr>
            <p:cNvSpPr/>
            <p:nvPr/>
          </p:nvSpPr>
          <p:spPr>
            <a:xfrm>
              <a:off x="904225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Saves time</a:t>
              </a:r>
              <a:endParaRPr lang="en-IN" sz="20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370051-6485-2C39-FCA6-33316E8F3CDF}"/>
                </a:ext>
              </a:extLst>
            </p:cNvPr>
            <p:cNvSpPr/>
            <p:nvPr/>
          </p:nvSpPr>
          <p:spPr>
            <a:xfrm>
              <a:off x="3592937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Provides all dependency</a:t>
              </a:r>
              <a:endParaRPr lang="en-IN" sz="20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9823169-33D2-18FC-7F09-9A98A92C70EA}"/>
                </a:ext>
              </a:extLst>
            </p:cNvPr>
            <p:cNvSpPr/>
            <p:nvPr/>
          </p:nvSpPr>
          <p:spPr>
            <a:xfrm>
              <a:off x="6281649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Developer can scaffold project types</a:t>
              </a:r>
              <a:endParaRPr lang="en-IN" sz="20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9EF7DE7-3DE2-1DF3-E80D-808B11DC6185}"/>
                </a:ext>
              </a:extLst>
            </p:cNvPr>
            <p:cNvSpPr/>
            <p:nvPr/>
          </p:nvSpPr>
          <p:spPr>
            <a:xfrm>
              <a:off x="8970361" y="3694598"/>
              <a:ext cx="2560677" cy="1333852"/>
            </a:xfrm>
            <a:custGeom>
              <a:avLst/>
              <a:gdLst>
                <a:gd name="connsiteX0" fmla="*/ 0 w 2560677"/>
                <a:gd name="connsiteY0" fmla="*/ 222313 h 1333852"/>
                <a:gd name="connsiteX1" fmla="*/ 222313 w 2560677"/>
                <a:gd name="connsiteY1" fmla="*/ 0 h 1333852"/>
                <a:gd name="connsiteX2" fmla="*/ 2338364 w 2560677"/>
                <a:gd name="connsiteY2" fmla="*/ 0 h 1333852"/>
                <a:gd name="connsiteX3" fmla="*/ 2560677 w 2560677"/>
                <a:gd name="connsiteY3" fmla="*/ 222313 h 1333852"/>
                <a:gd name="connsiteX4" fmla="*/ 2560677 w 2560677"/>
                <a:gd name="connsiteY4" fmla="*/ 1111539 h 1333852"/>
                <a:gd name="connsiteX5" fmla="*/ 2338364 w 2560677"/>
                <a:gd name="connsiteY5" fmla="*/ 1333852 h 1333852"/>
                <a:gd name="connsiteX6" fmla="*/ 222313 w 2560677"/>
                <a:gd name="connsiteY6" fmla="*/ 1333852 h 1333852"/>
                <a:gd name="connsiteX7" fmla="*/ 0 w 2560677"/>
                <a:gd name="connsiteY7" fmla="*/ 1111539 h 1333852"/>
                <a:gd name="connsiteX8" fmla="*/ 0 w 2560677"/>
                <a:gd name="connsiteY8" fmla="*/ 222313 h 1333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0677" h="1333852">
                  <a:moveTo>
                    <a:pt x="0" y="222313"/>
                  </a:moveTo>
                  <a:cubicBezTo>
                    <a:pt x="0" y="99533"/>
                    <a:pt x="99533" y="0"/>
                    <a:pt x="222313" y="0"/>
                  </a:cubicBezTo>
                  <a:lnTo>
                    <a:pt x="2338364" y="0"/>
                  </a:lnTo>
                  <a:cubicBezTo>
                    <a:pt x="2461144" y="0"/>
                    <a:pt x="2560677" y="99533"/>
                    <a:pt x="2560677" y="222313"/>
                  </a:cubicBezTo>
                  <a:lnTo>
                    <a:pt x="2560677" y="1111539"/>
                  </a:lnTo>
                  <a:cubicBezTo>
                    <a:pt x="2560677" y="1234319"/>
                    <a:pt x="2461144" y="1333852"/>
                    <a:pt x="2338364" y="1333852"/>
                  </a:cubicBezTo>
                  <a:lnTo>
                    <a:pt x="222313" y="1333852"/>
                  </a:lnTo>
                  <a:cubicBezTo>
                    <a:pt x="99533" y="1333852"/>
                    <a:pt x="0" y="1234319"/>
                    <a:pt x="0" y="1111539"/>
                  </a:cubicBezTo>
                  <a:lnTo>
                    <a:pt x="0" y="222313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0363" tIns="160363" rIns="160363" bIns="160363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/>
                <a:t>Different options for deployment</a:t>
              </a:r>
              <a:endParaRPr lang="en-IN" sz="2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6634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Spring Basics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067A5-6D73-5B1C-863B-82B87845A04A}"/>
              </a:ext>
            </a:extLst>
          </p:cNvPr>
          <p:cNvSpPr txBox="1"/>
          <p:nvPr/>
        </p:nvSpPr>
        <p:spPr>
          <a:xfrm>
            <a:off x="333772" y="980728"/>
            <a:ext cx="11233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Create a Simple Airplane application which allows to command flight operations to planes by replacing wings easily.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2AEC0-81D7-BAB8-3F1E-0ACF9E24EE6E}"/>
              </a:ext>
            </a:extLst>
          </p:cNvPr>
          <p:cNvSpPr/>
          <p:nvPr/>
        </p:nvSpPr>
        <p:spPr>
          <a:xfrm>
            <a:off x="738909" y="2854036"/>
            <a:ext cx="2503055" cy="8229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SpringBoot Application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319FA8-0ED0-0FFF-B1E0-8315FB1FA7AE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241964" y="3265516"/>
            <a:ext cx="90764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D9028E-2EBA-5CFE-D446-95F9858BDB30}"/>
              </a:ext>
            </a:extLst>
          </p:cNvPr>
          <p:cNvSpPr/>
          <p:nvPr/>
        </p:nvSpPr>
        <p:spPr>
          <a:xfrm>
            <a:off x="4149610" y="2854036"/>
            <a:ext cx="208741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Airplane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Fly()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6073C2-FCD6-9C0F-7326-D8DDB742F9E1}"/>
              </a:ext>
            </a:extLst>
          </p:cNvPr>
          <p:cNvSpPr/>
          <p:nvPr/>
        </p:nvSpPr>
        <p:spPr>
          <a:xfrm>
            <a:off x="8481464" y="2854036"/>
            <a:ext cx="2216728" cy="822960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IWings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858360-8CED-0A0D-A02C-A2651B8E5C32}"/>
              </a:ext>
            </a:extLst>
          </p:cNvPr>
          <p:cNvSpPr/>
          <p:nvPr/>
        </p:nvSpPr>
        <p:spPr>
          <a:xfrm>
            <a:off x="7243791" y="4313381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Boing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8D9918-6247-A6D2-A836-746E11A9626A}"/>
              </a:ext>
            </a:extLst>
          </p:cNvPr>
          <p:cNvSpPr/>
          <p:nvPr/>
        </p:nvSpPr>
        <p:spPr>
          <a:xfrm>
            <a:off x="10065501" y="4313380"/>
            <a:ext cx="1847273" cy="731269"/>
          </a:xfrm>
          <a:prstGeom prst="round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Airbus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ECB671E-C434-8FBD-0BB2-B0604E46C88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6237028" y="3265516"/>
            <a:ext cx="1006763" cy="14135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FC8970-BB2A-B013-BCE2-59C331FFD64B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6237028" y="3265516"/>
            <a:ext cx="224443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E3AB605-9EA4-BF6C-C8E0-A8B2A43DA150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8560436" y="3283989"/>
            <a:ext cx="636385" cy="142240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5DDA3A1-E542-8DE6-F4D1-5B113CE9FF17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rot="16200000" flipV="1">
            <a:off x="9971291" y="3295533"/>
            <a:ext cx="636384" cy="1399310"/>
          </a:xfrm>
          <a:prstGeom prst="bentConnector3">
            <a:avLst/>
          </a:prstGeom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&quot;Not Allowed&quot; Symbol 31">
            <a:extLst>
              <a:ext uri="{FF2B5EF4-FFF2-40B4-BE49-F238E27FC236}">
                <a16:creationId xmlns:a16="http://schemas.microsoft.com/office/drawing/2014/main" id="{8F16A168-5418-E082-4BAA-F130C4E50E1E}"/>
              </a:ext>
            </a:extLst>
          </p:cNvPr>
          <p:cNvSpPr/>
          <p:nvPr/>
        </p:nvSpPr>
        <p:spPr>
          <a:xfrm>
            <a:off x="6484043" y="3715918"/>
            <a:ext cx="506499" cy="506499"/>
          </a:xfrm>
          <a:prstGeom prst="noSmoking">
            <a:avLst/>
          </a:prstGeom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56A04-4DF9-035F-8EF1-BC3CBBC1847B}"/>
              </a:ext>
            </a:extLst>
          </p:cNvPr>
          <p:cNvSpPr txBox="1"/>
          <p:nvPr/>
        </p:nvSpPr>
        <p:spPr>
          <a:xfrm>
            <a:off x="7807209" y="2619185"/>
            <a:ext cx="72043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34" name="Straight Arrow Connector 25">
            <a:extLst>
              <a:ext uri="{FF2B5EF4-FFF2-40B4-BE49-F238E27FC236}">
                <a16:creationId xmlns:a16="http://schemas.microsoft.com/office/drawing/2014/main" id="{2556711A-8F10-9FFD-C0DF-369E8F6DA59E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rot="16200000" flipV="1">
            <a:off x="8551117" y="4660962"/>
            <a:ext cx="830997" cy="1598374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AD5A02D2-F4C1-04D2-CEDF-E1DB7C0D10BB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9961971" y="4848480"/>
            <a:ext cx="830998" cy="1223336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AD0377-679C-4EF0-0B30-C2D0824A30AF}"/>
              </a:ext>
            </a:extLst>
          </p:cNvPr>
          <p:cNvSpPr txBox="1"/>
          <p:nvPr/>
        </p:nvSpPr>
        <p:spPr>
          <a:xfrm>
            <a:off x="8684664" y="5875647"/>
            <a:ext cx="21622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Components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E5C3E2-0E46-4FDA-FF10-5A9235AA26D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193319" y="2586182"/>
            <a:ext cx="0" cy="2678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7F1175-BA2C-A24A-526C-E731C6256D35}"/>
              </a:ext>
            </a:extLst>
          </p:cNvPr>
          <p:cNvSpPr txBox="1"/>
          <p:nvPr/>
        </p:nvSpPr>
        <p:spPr>
          <a:xfrm>
            <a:off x="4853709" y="2199448"/>
            <a:ext cx="178261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700E1B-E930-E04D-4F28-624554E523FE}"/>
              </a:ext>
            </a:extLst>
          </p:cNvPr>
          <p:cNvSpPr txBox="1"/>
          <p:nvPr/>
        </p:nvSpPr>
        <p:spPr>
          <a:xfrm>
            <a:off x="655639" y="5325347"/>
            <a:ext cx="68598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https://github.com/soyuztechnologies/BTP_Architect_Training/blob/master/Day%202/01springbasics.zip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26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Create First Microservice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D9837F-A325-6429-EC87-9E16799B8C28}"/>
              </a:ext>
            </a:extLst>
          </p:cNvPr>
          <p:cNvSpPr/>
          <p:nvPr/>
        </p:nvSpPr>
        <p:spPr>
          <a:xfrm>
            <a:off x="3371273" y="2206171"/>
            <a:ext cx="8572848" cy="2412011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608647D-6288-AA66-EAE0-F3A71258FB7F}"/>
              </a:ext>
            </a:extLst>
          </p:cNvPr>
          <p:cNvSpPr/>
          <p:nvPr/>
        </p:nvSpPr>
        <p:spPr>
          <a:xfrm>
            <a:off x="2447636" y="2770909"/>
            <a:ext cx="1838037" cy="147782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BE38A5-7A79-4325-717D-AE60F9492238}"/>
              </a:ext>
            </a:extLst>
          </p:cNvPr>
          <p:cNvSpPr/>
          <p:nvPr/>
        </p:nvSpPr>
        <p:spPr>
          <a:xfrm>
            <a:off x="6326909" y="2770909"/>
            <a:ext cx="650009" cy="221673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544077-A015-23CB-87B9-C1BBB30061F5}"/>
              </a:ext>
            </a:extLst>
          </p:cNvPr>
          <p:cNvGrpSpPr/>
          <p:nvPr/>
        </p:nvGrpSpPr>
        <p:grpSpPr>
          <a:xfrm>
            <a:off x="819728" y="2583136"/>
            <a:ext cx="10864272" cy="1693299"/>
            <a:chOff x="819728" y="2583136"/>
            <a:chExt cx="10864272" cy="16932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7644B2-7953-05D8-2917-8F0FA987C889}"/>
                </a:ext>
              </a:extLst>
            </p:cNvPr>
            <p:cNvSpPr/>
            <p:nvPr/>
          </p:nvSpPr>
          <p:spPr>
            <a:xfrm>
              <a:off x="819728" y="2586182"/>
              <a:ext cx="204123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Browser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312E74-2C62-B050-0DB2-ABCD8FDD9DD3}"/>
                </a:ext>
              </a:extLst>
            </p:cNvPr>
            <p:cNvSpPr/>
            <p:nvPr/>
          </p:nvSpPr>
          <p:spPr>
            <a:xfrm>
              <a:off x="4285673" y="2586182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ServletInitializer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FF6DE9-1082-2A9A-6972-2851E2FFFD77}"/>
                </a:ext>
              </a:extLst>
            </p:cNvPr>
            <p:cNvSpPr/>
            <p:nvPr/>
          </p:nvSpPr>
          <p:spPr>
            <a:xfrm>
              <a:off x="6976918" y="2583136"/>
              <a:ext cx="2041236" cy="591127"/>
            </a:xfrm>
            <a:prstGeom prst="rect">
              <a:avLst/>
            </a:prstGeom>
            <a:solidFill>
              <a:schemeClr val="accent5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Application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1CFD36-ADFE-1A0B-385C-B53F447795CF}"/>
                </a:ext>
              </a:extLst>
            </p:cNvPr>
            <p:cNvSpPr/>
            <p:nvPr/>
          </p:nvSpPr>
          <p:spPr>
            <a:xfrm>
              <a:off x="6888018" y="3685308"/>
              <a:ext cx="2219037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@RestController</a:t>
              </a:r>
            </a:p>
            <a:p>
              <a:pPr algn="ctr"/>
              <a:r>
                <a:rPr lang="en-US" sz="16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VendorController</a:t>
              </a:r>
              <a:endPara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DE9E75-5B1E-1532-2809-2A9BD842FD15}"/>
                </a:ext>
              </a:extLst>
            </p:cNvPr>
            <p:cNvSpPr/>
            <p:nvPr/>
          </p:nvSpPr>
          <p:spPr>
            <a:xfrm>
              <a:off x="9660834" y="3685308"/>
              <a:ext cx="2023166" cy="59112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@Component</a:t>
              </a:r>
            </a:p>
            <a:p>
              <a:pPr algn="ctr"/>
              <a:r>
                <a:rPr lang="en-US" sz="1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Vendor</a:t>
              </a:r>
            </a:p>
          </p:txBody>
        </p:sp>
      </p:grpSp>
      <p:cxnSp>
        <p:nvCxnSpPr>
          <p:cNvPr id="12" name="Connector: Elbow 12">
            <a:extLst>
              <a:ext uri="{FF2B5EF4-FFF2-40B4-BE49-F238E27FC236}">
                <a16:creationId xmlns:a16="http://schemas.microsoft.com/office/drawing/2014/main" id="{B8306380-AE5C-587D-A4E9-19395837630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997536" y="3174263"/>
            <a:ext cx="1" cy="511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6D8AA2-51DA-84E4-9243-25B32782A46A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9107055" y="3980872"/>
            <a:ext cx="5537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564B54-2878-6578-0FBE-A6934DC1C76E}"/>
              </a:ext>
            </a:extLst>
          </p:cNvPr>
          <p:cNvSpPr txBox="1"/>
          <p:nvPr/>
        </p:nvSpPr>
        <p:spPr>
          <a:xfrm>
            <a:off x="655639" y="1207949"/>
            <a:ext cx="9799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 Microservice which returns data for different vendors.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C698C2-165C-23D5-FFC5-B4888E0E1DFF}"/>
              </a:ext>
            </a:extLst>
          </p:cNvPr>
          <p:cNvSpPr txBox="1"/>
          <p:nvPr/>
        </p:nvSpPr>
        <p:spPr>
          <a:xfrm>
            <a:off x="655639" y="5325347"/>
            <a:ext cx="6859819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2000" dirty="0">
                <a:solidFill>
                  <a:schemeClr val="bg1"/>
                </a:solidFill>
                <a:hlinkClick r:id="rId2"/>
              </a:rPr>
              <a:t>https://github.com/soyuztechnologies/BTP_Architect_Training/blob/master/Day%202/02mtdbservice.zip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4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– Real time Vendor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9D815-B6AD-FEEF-D7AC-863F9C22893C}"/>
              </a:ext>
            </a:extLst>
          </p:cNvPr>
          <p:cNvSpPr txBox="1"/>
          <p:nvPr/>
        </p:nvSpPr>
        <p:spPr>
          <a:xfrm>
            <a:off x="246290" y="941645"/>
            <a:ext cx="11696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Design an Entity of Vendor and its address in the Spring boot app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Connect the application to the PostgreSQL in local system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Implement and test all CURDQ operations using REST API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B53E77-7A53-E57E-231A-422968C231A7}"/>
              </a:ext>
            </a:extLst>
          </p:cNvPr>
          <p:cNvGrpSpPr/>
          <p:nvPr/>
        </p:nvGrpSpPr>
        <p:grpSpPr>
          <a:xfrm>
            <a:off x="2710036" y="2177784"/>
            <a:ext cx="2623127" cy="3417852"/>
            <a:chOff x="1477818" y="2936766"/>
            <a:chExt cx="2623127" cy="34178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F0357D-063E-DE8A-A77A-B306A2D8D869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firstName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lastName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companyName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Website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emailId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US" sz="2000" dirty="0" err="1">
                  <a:solidFill>
                    <a:schemeClr val="tx1"/>
                  </a:solidFill>
                </a:rPr>
                <a:t>gstNo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F6FFCE5-2F28-ECB1-3025-F4490C89770B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Vendor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70724B-432A-D13B-4E5E-4FDD8305C27C}"/>
              </a:ext>
            </a:extLst>
          </p:cNvPr>
          <p:cNvGrpSpPr/>
          <p:nvPr/>
        </p:nvGrpSpPr>
        <p:grpSpPr>
          <a:xfrm>
            <a:off x="9115455" y="2464509"/>
            <a:ext cx="2623127" cy="3417852"/>
            <a:chOff x="1477818" y="2936766"/>
            <a:chExt cx="2623127" cy="341785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3A28DD-5AAF-5E3B-C215-2C5333A54EA0}"/>
                </a:ext>
              </a:extLst>
            </p:cNvPr>
            <p:cNvSpPr/>
            <p:nvPr/>
          </p:nvSpPr>
          <p:spPr>
            <a:xfrm>
              <a:off x="1477818" y="2936766"/>
              <a:ext cx="2623127" cy="3417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Id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type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street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city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country</a:t>
              </a:r>
            </a:p>
            <a:p>
              <a:pPr marL="285750" indent="-285750">
                <a:buFontTx/>
                <a:buChar char="-"/>
              </a:pPr>
              <a:r>
                <a:rPr lang="en-US" sz="2000" dirty="0">
                  <a:solidFill>
                    <a:schemeClr val="tx1"/>
                  </a:solidFill>
                </a:rPr>
                <a:t>region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A88B26-CFBE-DF0E-3D9E-BD7031518BDC}"/>
                </a:ext>
              </a:extLst>
            </p:cNvPr>
            <p:cNvSpPr/>
            <p:nvPr/>
          </p:nvSpPr>
          <p:spPr>
            <a:xfrm>
              <a:off x="1477818" y="2937164"/>
              <a:ext cx="2623127" cy="572654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Address</a:t>
              </a:r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9C52D21-D524-657A-F96D-1FB9511EBD0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5333163" y="3886710"/>
            <a:ext cx="3782292" cy="286725"/>
          </a:xfrm>
          <a:prstGeom prst="bentConnector3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C19C64-5986-DF06-2A19-F51E2066B5AF}"/>
              </a:ext>
            </a:extLst>
          </p:cNvPr>
          <p:cNvSpPr txBox="1"/>
          <p:nvPr/>
        </p:nvSpPr>
        <p:spPr>
          <a:xfrm>
            <a:off x="5490181" y="3469777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77947-AF06-12B7-BC81-B9BCECACA86E}"/>
              </a:ext>
            </a:extLst>
          </p:cNvPr>
          <p:cNvSpPr txBox="1"/>
          <p:nvPr/>
        </p:nvSpPr>
        <p:spPr>
          <a:xfrm>
            <a:off x="8579746" y="3729990"/>
            <a:ext cx="1071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21255-E57E-8163-886E-C409A827A82E}"/>
              </a:ext>
            </a:extLst>
          </p:cNvPr>
          <p:cNvSpPr txBox="1"/>
          <p:nvPr/>
        </p:nvSpPr>
        <p:spPr>
          <a:xfrm>
            <a:off x="246290" y="5805264"/>
            <a:ext cx="8440410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Solution:</a:t>
            </a:r>
          </a:p>
          <a:p>
            <a:r>
              <a:rPr lang="en-US" sz="1800" dirty="0">
                <a:hlinkClick r:id="rId2"/>
              </a:rPr>
              <a:t>https://github.com/soyuztechnologies/BTP_Architect_Training/blob/master/Day%202/03mtdbservice.zip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69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: Add UI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E0B4D-17E6-4315-766E-5C56670A5BE8}"/>
              </a:ext>
            </a:extLst>
          </p:cNvPr>
          <p:cNvSpPr txBox="1"/>
          <p:nvPr/>
        </p:nvSpPr>
        <p:spPr>
          <a:xfrm>
            <a:off x="189756" y="784925"/>
            <a:ext cx="118093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SAP UI5 is a framework to develop responsive web applications.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Framework – a collection of libraries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Library – a collection of classes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Class – collection of attributes, events, functions, aggregations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Responsive – An application which adapt itself according to the device</a:t>
            </a:r>
          </a:p>
          <a:p>
            <a:r>
              <a:rPr lang="en-IN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https://www.anubhavtrainings.com/ui5-and-odata-training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SAP UI5 SDK</a:t>
            </a:r>
          </a:p>
          <a:p>
            <a:r>
              <a:rPr lang="en-IN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https://sapui5.hana.ondemand.com/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F3D4AA-C886-824A-032F-7BC8C591971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4726260" y="3861048"/>
            <a:ext cx="6895805" cy="25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6408</TotalTime>
  <Words>854</Words>
  <Application>Microsoft Office PowerPoint</Application>
  <PresentationFormat>Custom</PresentationFormat>
  <Paragraphs>188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Wingdings</vt:lpstr>
      <vt:lpstr>Office Theme</vt:lpstr>
      <vt:lpstr>SAP BTP Architect Training</vt:lpstr>
      <vt:lpstr>PowerPoint Presentation</vt:lpstr>
      <vt:lpstr>Agenda – Day 2</vt:lpstr>
      <vt:lpstr>Spring Framework</vt:lpstr>
      <vt:lpstr>Spring Boot</vt:lpstr>
      <vt:lpstr>Hands On – Spring Basics</vt:lpstr>
      <vt:lpstr>Hands-on Create First Microservice</vt:lpstr>
      <vt:lpstr>Use case – Real time Vendor Management</vt:lpstr>
      <vt:lpstr>Hands on : Add UI Module</vt:lpstr>
      <vt:lpstr>BTP App Connects to Backing service</vt:lpstr>
      <vt:lpstr>Postgres Backing Service</vt:lpstr>
      <vt:lpstr>Hands on: Project Structure – Spring JPA</vt:lpstr>
      <vt:lpstr>Working with Git and Git HUB</vt:lpstr>
      <vt:lpstr>Title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169</cp:revision>
  <dcterms:created xsi:type="dcterms:W3CDTF">2013-09-12T13:05:01Z</dcterms:created>
  <dcterms:modified xsi:type="dcterms:W3CDTF">2023-07-28T09:12:13Z</dcterms:modified>
</cp:coreProperties>
</file>