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6" r:id="rId2"/>
    <p:sldId id="4122" r:id="rId3"/>
    <p:sldId id="277" r:id="rId4"/>
    <p:sldId id="4731" r:id="rId5"/>
    <p:sldId id="4732" r:id="rId6"/>
    <p:sldId id="4733" r:id="rId7"/>
    <p:sldId id="4734" r:id="rId8"/>
    <p:sldId id="4749" r:id="rId9"/>
    <p:sldId id="4746" r:id="rId10"/>
    <p:sldId id="4755" r:id="rId11"/>
    <p:sldId id="4756" r:id="rId12"/>
    <p:sldId id="4750" r:id="rId13"/>
    <p:sldId id="4751" r:id="rId14"/>
    <p:sldId id="4752" r:id="rId15"/>
    <p:sldId id="4753" r:id="rId16"/>
    <p:sldId id="4754" r:id="rId17"/>
    <p:sldId id="282" r:id="rId18"/>
    <p:sldId id="280" r:id="rId19"/>
    <p:sldId id="4711"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7/28/2023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7/28/2023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7/28/2023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customXml" Target="../ink/ink1.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9.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hyperlink" Target="http://www.dribbble.com/" TargetMode="External"/></Relationships>
</file>

<file path=ppt/slides/_rels/slide19.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jpeg"/><Relationship Id="rId7" Type="http://schemas.openxmlformats.org/officeDocument/2006/relationships/image" Target="../media/image19.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pixabay.com/en/computer-user-icon-peolpe-avatar-1331579/"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59489" y="908720"/>
            <a:ext cx="11809312" cy="3139321"/>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bg1"/>
                </a:solidFill>
              </a:rPr>
              <a:t>It is a Node JS Application </a:t>
            </a:r>
          </a:p>
          <a:p>
            <a:pPr marL="342900" indent="-342900">
              <a:buFont typeface="Arial" panose="020B0604020202020204" pitchFamily="34" charset="0"/>
              <a:buChar char="•"/>
            </a:pPr>
            <a:r>
              <a:rPr lang="en-US" sz="1800" dirty="0">
                <a:solidFill>
                  <a:schemeClr val="bg1"/>
                </a:solidFill>
              </a:rPr>
              <a:t>It is used to automate the process of authentication, authorization with XSUAA to do token exchange</a:t>
            </a:r>
          </a:p>
          <a:p>
            <a:pPr marL="342900" indent="-342900">
              <a:buFont typeface="Arial" panose="020B0604020202020204" pitchFamily="34" charset="0"/>
              <a:buChar char="•"/>
            </a:pPr>
            <a:r>
              <a:rPr lang="en-US" sz="1800" dirty="0">
                <a:solidFill>
                  <a:schemeClr val="bg1"/>
                </a:solidFill>
              </a:rPr>
              <a:t>It sits in the middle of IDP and XSUAA, it will redirect the request to our microservice to </a:t>
            </a:r>
            <a:r>
              <a:rPr lang="en-US" sz="1800" dirty="0" err="1">
                <a:solidFill>
                  <a:schemeClr val="bg1"/>
                </a:solidFill>
              </a:rPr>
              <a:t>xsuaa</a:t>
            </a:r>
            <a:r>
              <a:rPr lang="en-US" sz="1800" dirty="0">
                <a:solidFill>
                  <a:schemeClr val="bg1"/>
                </a:solidFill>
              </a:rPr>
              <a:t>, and eventually to </a:t>
            </a:r>
            <a:r>
              <a:rPr lang="en-US" sz="1800" dirty="0" err="1">
                <a:solidFill>
                  <a:schemeClr val="bg1"/>
                </a:solidFill>
              </a:rPr>
              <a:t>idp</a:t>
            </a:r>
            <a:endParaRPr lang="en-US" sz="1800" dirty="0">
              <a:solidFill>
                <a:schemeClr val="bg1"/>
              </a:solidFill>
            </a:endParaRPr>
          </a:p>
          <a:p>
            <a:pPr marL="342900" indent="-342900">
              <a:buFont typeface="Arial" panose="020B0604020202020204" pitchFamily="34" charset="0"/>
              <a:buChar char="•"/>
            </a:pPr>
            <a:r>
              <a:rPr lang="en-US" sz="1800" dirty="0">
                <a:solidFill>
                  <a:schemeClr val="bg1"/>
                </a:solidFill>
              </a:rPr>
              <a:t>IDP sends the login screen to the user, user authenticates, which is taken to XSUAA, XSUAA issues JWT Token, this JWT token is presented to </a:t>
            </a:r>
            <a:r>
              <a:rPr lang="en-US" sz="1800" dirty="0" err="1">
                <a:solidFill>
                  <a:schemeClr val="bg1"/>
                </a:solidFill>
              </a:rPr>
              <a:t>api</a:t>
            </a:r>
            <a:r>
              <a:rPr lang="en-US" sz="1800" dirty="0">
                <a:solidFill>
                  <a:schemeClr val="bg1"/>
                </a:solidFill>
              </a:rPr>
              <a:t> end points</a:t>
            </a:r>
          </a:p>
          <a:p>
            <a:pPr marL="342900" indent="-342900">
              <a:buFont typeface="Arial" panose="020B0604020202020204" pitchFamily="34" charset="0"/>
              <a:buChar char="•"/>
            </a:pPr>
            <a:r>
              <a:rPr lang="en-US" sz="1800" dirty="0">
                <a:solidFill>
                  <a:schemeClr val="bg1"/>
                </a:solidFill>
              </a:rPr>
              <a:t>App Router takes the JWT token from XSUAA and gives it to our microservices and even exchange this token to multiple microservices inside</a:t>
            </a:r>
          </a:p>
          <a:p>
            <a:pPr marL="342900" indent="-342900">
              <a:buFont typeface="Arial" panose="020B0604020202020204" pitchFamily="34" charset="0"/>
              <a:buChar char="•"/>
            </a:pPr>
            <a:r>
              <a:rPr lang="en-US" sz="1800" dirty="0">
                <a:solidFill>
                  <a:schemeClr val="bg1"/>
                </a:solidFill>
              </a:rPr>
              <a:t>It Serves as a single entry point for the entire app.</a:t>
            </a:r>
          </a:p>
          <a:p>
            <a:pPr marL="342900" indent="-342900">
              <a:buFont typeface="Arial" panose="020B0604020202020204" pitchFamily="34" charset="0"/>
              <a:buChar char="•"/>
            </a:pPr>
            <a:r>
              <a:rPr lang="en-IN" sz="1800" dirty="0">
                <a:solidFill>
                  <a:schemeClr val="bg1"/>
                </a:solidFill>
              </a:rPr>
              <a:t>To tell app router about our multiple microservices so that it can re-direct, we need to create a configuration file named as </a:t>
            </a:r>
            <a:r>
              <a:rPr lang="en-IN" sz="1800" b="1" dirty="0" err="1">
                <a:solidFill>
                  <a:schemeClr val="bg1"/>
                </a:solidFill>
              </a:rPr>
              <a:t>xs-app.json</a:t>
            </a:r>
            <a:r>
              <a:rPr lang="en-IN" sz="1800" dirty="0">
                <a:solidFill>
                  <a:schemeClr val="bg1"/>
                </a:solidFill>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9274" y="2829336"/>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9274" y="3464832"/>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9274" y="4100328"/>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4852" y="4735824"/>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4996" y="5366796"/>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4852" y="6021288"/>
            <a:ext cx="1944216"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6144" y="1353337"/>
            <a:ext cx="1083897" cy="1083897"/>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3772" y="1031438"/>
            <a:ext cx="1296144" cy="338554"/>
          </a:xfrm>
          <a:prstGeom prst="rect">
            <a:avLst/>
          </a:prstGeom>
          <a:noFill/>
          <a:ln>
            <a:solidFill>
              <a:schemeClr val="bg1"/>
            </a:solidFill>
          </a:ln>
        </p:spPr>
        <p:txBody>
          <a:bodyPr wrap="square" rtlCol="0">
            <a:spAutoFit/>
          </a:bodyPr>
          <a:lstStyle/>
          <a:p>
            <a:r>
              <a:rPr lang="en-US" sz="1600" b="1" dirty="0">
                <a:solidFill>
                  <a:schemeClr val="bg1"/>
                </a:solidFill>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4452" y="1628800"/>
            <a:ext cx="417031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356" y="1234444"/>
            <a:ext cx="1656184" cy="2290148"/>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036" y="1406936"/>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4452" y="1772816"/>
            <a:ext cx="413590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2245" y="3730197"/>
            <a:ext cx="1711778" cy="1232012"/>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0103" y="6858000"/>
            <a:ext cx="9528619" cy="230832"/>
          </a:xfrm>
          <a:prstGeom prst="rect">
            <a:avLst/>
          </a:prstGeom>
          <a:noFill/>
          <a:ln>
            <a:solidFill>
              <a:schemeClr val="bg1"/>
            </a:solidFill>
          </a:ln>
        </p:spPr>
        <p:txBody>
          <a:bodyPr wrap="square" rtlCol="0">
            <a:spAutoFit/>
          </a:bodyPr>
          <a:lstStyle/>
          <a:p>
            <a:r>
              <a:rPr lang="en-US" sz="900">
                <a:hlinkClick r:id="rId7" tooltip="https://www.flickr.com/photos/jeepersmedia/14765960308/"/>
              </a:rPr>
              <a:t>This Photo</a:t>
            </a:r>
            <a:r>
              <a:rPr lang="en-US" sz="900"/>
              <a:t> by Unknown Author is licensed under </a:t>
            </a:r>
            <a:r>
              <a:rPr lang="en-US" sz="900">
                <a:hlinkClick r:id="rId8" tooltip="https://creativecommons.org/licenses/by/3.0/"/>
              </a:rPr>
              <a:t>CC BY</a:t>
            </a:r>
            <a:endParaRPr lang="en-US" sz="900"/>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8093" y="2437234"/>
            <a:ext cx="10041" cy="12929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2245" y="5714941"/>
            <a:ext cx="1711778" cy="40384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8134" y="4962209"/>
            <a:ext cx="0" cy="7527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3812" y="4962209"/>
            <a:ext cx="0" cy="69261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3812" y="2379518"/>
            <a:ext cx="0" cy="135067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5820" y="2822513"/>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3" name="Oval 22">
            <a:extLst>
              <a:ext uri="{FF2B5EF4-FFF2-40B4-BE49-F238E27FC236}">
                <a16:creationId xmlns:a16="http://schemas.microsoft.com/office/drawing/2014/main" id="{B82C6420-EF79-3831-013D-B5E561219E1F}"/>
              </a:ext>
            </a:extLst>
          </p:cNvPr>
          <p:cNvSpPr/>
          <p:nvPr/>
        </p:nvSpPr>
        <p:spPr>
          <a:xfrm>
            <a:off x="765820" y="5070050"/>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4" name="Oval 23">
            <a:extLst>
              <a:ext uri="{FF2B5EF4-FFF2-40B4-BE49-F238E27FC236}">
                <a16:creationId xmlns:a16="http://schemas.microsoft.com/office/drawing/2014/main" id="{6FC0A25E-C437-DE46-D027-B5EEDF3E96D1}"/>
              </a:ext>
            </a:extLst>
          </p:cNvPr>
          <p:cNvSpPr/>
          <p:nvPr/>
        </p:nvSpPr>
        <p:spPr>
          <a:xfrm>
            <a:off x="352335" y="2497347"/>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4452" y="2157052"/>
            <a:ext cx="4170315"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036" y="1935188"/>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4452" y="2301068"/>
            <a:ext cx="413590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4359" y="4106969"/>
            <a:ext cx="504056" cy="441778"/>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310" y="1571614"/>
            <a:ext cx="821611" cy="4674425"/>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027" y="1999213"/>
            <a:ext cx="432049" cy="559890"/>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1985" y="2799120"/>
            <a:ext cx="432049" cy="559890"/>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119" y="4038426"/>
            <a:ext cx="2605315" cy="307777"/>
          </a:xfrm>
          <a:prstGeom prst="rect">
            <a:avLst/>
          </a:prstGeom>
          <a:noFill/>
          <a:ln>
            <a:noFill/>
          </a:ln>
        </p:spPr>
        <p:txBody>
          <a:bodyPr wrap="square" rtlCol="0">
            <a:spAutoFit/>
          </a:bodyPr>
          <a:lstStyle/>
          <a:p>
            <a:r>
              <a:rPr lang="en-US" sz="1400" b="1" dirty="0">
                <a:solidFill>
                  <a:schemeClr val="bg1"/>
                </a:solidFill>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3892" y="2541288"/>
            <a:ext cx="8640960" cy="3768032"/>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368" y="4035428"/>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5" name="Oval 34">
            <a:extLst>
              <a:ext uri="{FF2B5EF4-FFF2-40B4-BE49-F238E27FC236}">
                <a16:creationId xmlns:a16="http://schemas.microsoft.com/office/drawing/2014/main" id="{C5E616A7-4B52-402C-9497-6CF8B4621C2A}"/>
              </a:ext>
            </a:extLst>
          </p:cNvPr>
          <p:cNvSpPr/>
          <p:nvPr/>
        </p:nvSpPr>
        <p:spPr>
          <a:xfrm>
            <a:off x="6168304" y="6017747"/>
            <a:ext cx="432048" cy="428081"/>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mc:AlternateContent xmlns:mc="http://schemas.openxmlformats.org/markup-compatibility/2006">
        <mc:Choice xmlns:p14="http://schemas.microsoft.com/office/powerpoint/2010/main"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707" y="1753444"/>
              <a:ext cx="43920" cy="33120"/>
            </p14:xfrm>
          </p:contentPart>
        </mc:Choice>
        <mc:Fallback>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780" y="1744444"/>
                <a:ext cx="61417" cy="50760"/>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Challenges of building Apps on BTP</a:t>
            </a:r>
            <a:endParaRPr lang="en-US" dirty="0"/>
          </a:p>
        </p:txBody>
      </p:sp>
      <p:sp>
        <p:nvSpPr>
          <p:cNvPr id="3" name="TextBox 2">
            <a:extLst>
              <a:ext uri="{FF2B5EF4-FFF2-40B4-BE49-F238E27FC236}">
                <a16:creationId xmlns:a16="http://schemas.microsoft.com/office/drawing/2014/main" id="{6148E66F-ABF6-0B15-CE8B-9C044524F705}"/>
              </a:ext>
            </a:extLst>
          </p:cNvPr>
          <p:cNvSpPr txBox="1"/>
          <p:nvPr/>
        </p:nvSpPr>
        <p:spPr>
          <a:xfrm>
            <a:off x="189756" y="787935"/>
            <a:ext cx="11809312" cy="5909310"/>
          </a:xfrm>
          <a:prstGeom prst="rect">
            <a:avLst/>
          </a:prstGeom>
          <a:noFill/>
        </p:spPr>
        <p:txBody>
          <a:bodyPr wrap="square" rtlCol="0">
            <a:spAutoFit/>
          </a:bodyPr>
          <a:lstStyle/>
          <a:p>
            <a:pPr marL="342900" indent="-342900">
              <a:buFont typeface="Arial" panose="020B0604020202020204" pitchFamily="34" charset="0"/>
              <a:buChar char="•"/>
            </a:pPr>
            <a:r>
              <a:rPr lang="en-US" sz="1800" dirty="0" err="1">
                <a:solidFill>
                  <a:schemeClr val="bg1"/>
                </a:solidFill>
              </a:rPr>
              <a:t>Approuter</a:t>
            </a:r>
            <a:r>
              <a:rPr lang="en-US" sz="1800" dirty="0">
                <a:solidFill>
                  <a:schemeClr val="bg1"/>
                </a:solidFill>
              </a:rPr>
              <a:t> implementation was difficult </a:t>
            </a:r>
            <a:r>
              <a:rPr lang="en-US" sz="1800" dirty="0">
                <a:solidFill>
                  <a:schemeClr val="bg1"/>
                </a:solidFill>
                <a:sym typeface="Wingdings" panose="05000000000000000000" pitchFamily="2" charset="2"/>
              </a:rPr>
              <a:t> lots of effort is required as a developer to setup project</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What is the best-practice/ gold-standard to build sap </a:t>
            </a:r>
            <a:r>
              <a:rPr lang="en-US" sz="1800" dirty="0" err="1">
                <a:solidFill>
                  <a:schemeClr val="bg1"/>
                </a:solidFill>
                <a:sym typeface="Wingdings" panose="05000000000000000000" pitchFamily="2" charset="2"/>
              </a:rPr>
              <a:t>btp</a:t>
            </a:r>
            <a:r>
              <a:rPr lang="en-US" sz="1800" dirty="0">
                <a:solidFill>
                  <a:schemeClr val="bg1"/>
                </a:solidFill>
                <a:sym typeface="Wingdings" panose="05000000000000000000" pitchFamily="2" charset="2"/>
              </a:rPr>
              <a:t> applications, recommendation by SAP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Are there any existing sample apps which we can follow to build our app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Many times, as a developer it is hard to add each part of app like files, dependencies, deploy descriptor, lots of code. Can this process be simplified?</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can we have reusability of the code to speed up my development and use sap provided tools to generate the skeleton of the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As a developer we want to focus more on functional aspect implementation rather initial project setup</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Our apps are sometime tightly coupled with DB technology, develop DB agnostic apps</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No matter what is the area we belong FIN, SD, MM, PP, PM, APO, CRM, HR etc. eventually as a developer we all do same work. Design tables, write logic, build UI</a:t>
            </a:r>
          </a:p>
          <a:p>
            <a:pPr marL="342900" indent="-342900">
              <a:buFont typeface="Arial" panose="020B0604020202020204" pitchFamily="34" charset="0"/>
              <a:buChar char="•"/>
            </a:pPr>
            <a:r>
              <a:rPr lang="en-US" sz="1800" dirty="0">
                <a:solidFill>
                  <a:schemeClr val="bg1"/>
                </a:solidFill>
                <a:sym typeface="Wingdings" panose="05000000000000000000" pitchFamily="2" charset="2"/>
              </a:rPr>
              <a:t>How to develop software in BTP, which does not require too much time in handovers</a:t>
            </a:r>
          </a:p>
          <a:p>
            <a:r>
              <a:rPr lang="en-US" sz="1800" b="1" dirty="0">
                <a:solidFill>
                  <a:schemeClr val="bg1"/>
                </a:solidFill>
                <a:sym typeface="Wingdings" panose="05000000000000000000" pitchFamily="2" charset="2"/>
              </a:rPr>
              <a:t>SAP CAPM – Cloud Application Programming Model</a:t>
            </a:r>
          </a:p>
          <a:p>
            <a:r>
              <a:rPr lang="en-US" sz="1800" dirty="0">
                <a:solidFill>
                  <a:schemeClr val="bg1"/>
                </a:solidFill>
                <a:sym typeface="Wingdings" panose="05000000000000000000" pitchFamily="2" charset="2"/>
              </a:rPr>
              <a:t>It’s a SAP provided framework to develop SaaS apps in BTP which is PaaS. If the developer wants to use open source technologies like Node and Java. Great cost saving and freedom of choice of technology and consultants available easily in market. </a:t>
            </a:r>
          </a:p>
          <a:p>
            <a:r>
              <a:rPr lang="en-US" sz="1800" b="1" dirty="0">
                <a:solidFill>
                  <a:schemeClr val="bg1"/>
                </a:solidFill>
                <a:sym typeface="Wingdings" panose="05000000000000000000" pitchFamily="2" charset="2"/>
              </a:rPr>
              <a:t>SAP RAP – Restful Application Programming Model</a:t>
            </a:r>
          </a:p>
          <a:p>
            <a:r>
              <a:rPr lang="en-US" sz="1800" dirty="0">
                <a:solidFill>
                  <a:schemeClr val="bg1"/>
                </a:solidFill>
                <a:sym typeface="Wingdings" panose="05000000000000000000" pitchFamily="2" charset="2"/>
              </a:rPr>
              <a:t>It is based on ABAP on Cloud. We can build extensions and SaaS application using this framework. The skill required will be ABAP and CDS knowledge. The deployment is very costly as compared to open-source technologies used in CAP.</a:t>
            </a:r>
          </a:p>
          <a:p>
            <a:endParaRPr lang="en-IN" sz="1800" dirty="0">
              <a:solidFill>
                <a:schemeClr val="bg1"/>
              </a:solidFill>
            </a:endParaRPr>
          </a:p>
        </p:txBody>
      </p:sp>
    </p:spTree>
    <p:extLst>
      <p:ext uri="{BB962C8B-B14F-4D97-AF65-F5344CB8AC3E}">
        <p14:creationId xmlns:p14="http://schemas.microsoft.com/office/powerpoint/2010/main" val="81358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randombar(horizontal)">
                                      <p:cBhvr>
                                        <p:cTn id="61" dur="500"/>
                                        <p:tgtEl>
                                          <p:spTgt spid="3">
                                            <p:txEl>
                                              <p:pRg st="9" end="9"/>
                                            </p:txEl>
                                          </p:spTgt>
                                        </p:tgtEl>
                                      </p:cBhvr>
                                    </p:animEffect>
                                  </p:childTnLst>
                                </p:cTn>
                              </p:par>
                              <p:par>
                                <p:cTn id="62" presetID="14" presetClass="entr" presetSubtype="10" fill="hold" nodeType="withEffect">
                                  <p:stCondLst>
                                    <p:cond delay="0"/>
                                  </p:stCondLst>
                                  <p:childTnLst>
                                    <p:set>
                                      <p:cBhvr>
                                        <p:cTn id="63"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64" dur="500"/>
                                        <p:tgtEl>
                                          <p:spTgt spid="3">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nodeType="clickEffect">
                                  <p:stCondLst>
                                    <p:cond delay="0"/>
                                  </p:stCondLst>
                                  <p:childTnLst>
                                    <p:set>
                                      <p:cBhvr>
                                        <p:cTn id="68"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69" dur="500"/>
                                        <p:tgtEl>
                                          <p:spTgt spid="3">
                                            <p:txEl>
                                              <p:pRg st="11" end="11"/>
                                            </p:txEl>
                                          </p:spTgt>
                                        </p:tgtEl>
                                      </p:cBhvr>
                                    </p:animEffect>
                                  </p:childTnLst>
                                </p:cTn>
                              </p:par>
                              <p:par>
                                <p:cTn id="70" presetID="14" presetClass="entr" presetSubtype="1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7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Title</a:t>
            </a: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3</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Understanding 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XSUAA</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Create First Node based Microservice</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083770"/>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Working with App Router Module</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Introduction to JS and Node JS</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Challenges in BTP </a:t>
              </a:r>
              <a:r>
                <a:rPr lang="en-US" sz="1800" kern="0">
                  <a:solidFill>
                    <a:schemeClr val="bg1"/>
                  </a:solidFill>
                  <a:latin typeface="Segoe UI" panose="020B0502040204020203" pitchFamily="34" charset="0"/>
                  <a:ea typeface="Calibri Light" charset="0"/>
                  <a:cs typeface="Segoe UI" panose="020B0502040204020203" pitchFamily="34" charset="0"/>
                </a:rPr>
                <a:t>application development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Authentication v/s Authorization</a:t>
            </a:r>
            <a:endParaRPr lang="en-IN" sz="3600" dirty="0">
              <a:latin typeface="Cooper Black" panose="0208090404030B020404" pitchFamily="18" charset="0"/>
            </a:endParaRPr>
          </a:p>
        </p:txBody>
      </p:sp>
      <p:sp>
        <p:nvSpPr>
          <p:cNvPr id="12" name="TextBox 11">
            <a:extLst>
              <a:ext uri="{FF2B5EF4-FFF2-40B4-BE49-F238E27FC236}">
                <a16:creationId xmlns:a16="http://schemas.microsoft.com/office/drawing/2014/main" id="{6F10F899-F228-C7A0-F638-DA5009D28E9C}"/>
              </a:ext>
            </a:extLst>
          </p:cNvPr>
          <p:cNvSpPr txBox="1"/>
          <p:nvPr/>
        </p:nvSpPr>
        <p:spPr>
          <a:xfrm>
            <a:off x="182089" y="784925"/>
            <a:ext cx="11809312" cy="42165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Authentication</a:t>
            </a:r>
            <a:r>
              <a:rPr kumimoji="0" lang="en-US" sz="1400" b="0" i="0" u="none" strike="noStrike" kern="0" cap="none" spc="0" normalizeH="0" baseline="0" noProof="0" dirty="0">
                <a:ln>
                  <a:noFill/>
                </a:ln>
                <a:solidFill>
                  <a:schemeClr val="bg1"/>
                </a:solidFill>
                <a:effectLst/>
                <a:uLnTx/>
                <a:uFillTx/>
              </a:rPr>
              <a:t> – It ensures that is our user a valid user? Has he/she entered valid credentials to login to our app. It is enforced by a login screen. This login screen can also come from IDP like SSO, LDAP, Social integration.</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chemeClr val="bg1"/>
                </a:solidFill>
                <a:effectLst/>
                <a:uLnTx/>
                <a:uFillTx/>
              </a:rPr>
              <a:t>Authorization</a:t>
            </a:r>
            <a:r>
              <a:rPr kumimoji="0" lang="en-US" sz="1400" b="0" i="0" u="none" strike="noStrike" kern="0" cap="none" spc="0" normalizeH="0" baseline="0" noProof="0" dirty="0">
                <a:ln>
                  <a:noFill/>
                </a:ln>
                <a:solidFill>
                  <a:schemeClr val="bg1"/>
                </a:solidFill>
                <a:effectLst/>
                <a:uLnTx/>
                <a:uFillTx/>
              </a:rPr>
              <a:t> – Once user is authentication, then the authorization comes into play. It ensures, is our user allowed to do certain activities inside app. What is the level of access. E.g. create, update, delete, approve, view.</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chemeClr val="bg1"/>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rPr>
              <a:t>SAP BTP </a:t>
            </a:r>
            <a:r>
              <a:rPr kumimoji="0" lang="en-US" sz="1400" b="0" i="0" u="none" strike="noStrike" kern="0" cap="none" spc="0" normalizeH="0" baseline="0" noProof="0" dirty="0" err="1">
                <a:ln>
                  <a:noFill/>
                </a:ln>
                <a:solidFill>
                  <a:schemeClr val="bg1"/>
                </a:solidFill>
                <a:effectLst/>
                <a:uLnTx/>
                <a:uFillTx/>
              </a:rPr>
              <a:t>cf</a:t>
            </a:r>
            <a:r>
              <a:rPr kumimoji="0" lang="en-US" sz="1400" b="0" i="0" u="none" strike="noStrike" kern="0" cap="none" spc="0" normalizeH="0" baseline="0" noProof="0" dirty="0">
                <a:ln>
                  <a:noFill/>
                </a:ln>
                <a:solidFill>
                  <a:schemeClr val="bg1"/>
                </a:solidFill>
                <a:effectLst/>
                <a:uLnTx/>
                <a:uFillTx/>
              </a:rPr>
              <a:t> environment has a special component called XSUAA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rPr>
              <a:t>XS – </a:t>
            </a:r>
            <a:r>
              <a:rPr kumimoji="0" lang="en-US" sz="1400" b="0" i="0" u="none" strike="noStrike" kern="0" cap="none" spc="0" normalizeH="0" baseline="0" noProof="0" dirty="0" err="1">
                <a:ln>
                  <a:noFill/>
                </a:ln>
                <a:solidFill>
                  <a:schemeClr val="bg1"/>
                </a:solidFill>
                <a:effectLst/>
                <a:uLnTx/>
                <a:uFillTx/>
              </a:rPr>
              <a:t>eXtended</a:t>
            </a:r>
            <a:r>
              <a:rPr kumimoji="0" lang="en-US" sz="1400" b="0" i="0" u="none" strike="noStrike" kern="0" cap="none" spc="0" normalizeH="0" baseline="0" noProof="0" dirty="0">
                <a:ln>
                  <a:noFill/>
                </a:ln>
                <a:solidFill>
                  <a:schemeClr val="bg1"/>
                </a:solidFill>
                <a:effectLst/>
                <a:uLnTx/>
                <a:uFillTx/>
              </a:rPr>
              <a:t> Services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chemeClr val="bg1"/>
                </a:solidFill>
                <a:effectLst/>
                <a:uLnTx/>
                <a:uFillTx/>
              </a:rPr>
              <a:t>UAA – User Account and Authorization</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This is an in-built component inside of CF</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It is responsible to control the user account and authorization</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It manages our application security</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In CF we use modular approach to address security</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As a developer we need to decide what roles and level of security we need in our app. Example, we need to secure </a:t>
            </a:r>
            <a:r>
              <a:rPr kumimoji="0" lang="en-IN" sz="1400" b="0" i="0" u="none" strike="noStrike" kern="0" cap="none" spc="0" normalizeH="0" baseline="0" noProof="0" dirty="0" err="1">
                <a:ln>
                  <a:noFill/>
                </a:ln>
                <a:solidFill>
                  <a:schemeClr val="bg1"/>
                </a:solidFill>
                <a:effectLst/>
                <a:uLnTx/>
                <a:uFillTx/>
              </a:rPr>
              <a:t>odata</a:t>
            </a:r>
            <a:r>
              <a:rPr kumimoji="0" lang="en-IN" sz="1400" b="0" i="0" u="none" strike="noStrike" kern="0" cap="none" spc="0" normalizeH="0" baseline="0" noProof="0" dirty="0">
                <a:ln>
                  <a:noFill/>
                </a:ln>
                <a:solidFill>
                  <a:schemeClr val="bg1"/>
                </a:solidFill>
                <a:effectLst/>
                <a:uLnTx/>
                <a:uFillTx/>
              </a:rPr>
              <a:t> resource /</a:t>
            </a:r>
            <a:r>
              <a:rPr kumimoji="0" lang="en-IN" sz="1400" b="0" i="0" u="none" strike="noStrike" kern="0" cap="none" spc="0" normalizeH="0" baseline="0" noProof="0" dirty="0" err="1">
                <a:ln>
                  <a:noFill/>
                </a:ln>
                <a:solidFill>
                  <a:schemeClr val="bg1"/>
                </a:solidFill>
                <a:effectLst/>
                <a:uLnTx/>
                <a:uFillTx/>
              </a:rPr>
              <a:t>Anubhav.svc</a:t>
            </a:r>
            <a:endParaRPr kumimoji="0" lang="en-IN" sz="1400" b="0" i="0" u="none" strike="noStrike" kern="0" cap="none" spc="0" normalizeH="0" baseline="0" noProof="0" dirty="0">
              <a:ln>
                <a:noFill/>
              </a:ln>
              <a:solidFill>
                <a:schemeClr val="bg1"/>
              </a:solidFill>
              <a:effectLst/>
              <a:uLnTx/>
              <a:uFillTx/>
            </a:endParaRP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Usually we define Viewer, Editor</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We need to define our scope and role templates inside a special file called </a:t>
            </a:r>
            <a:r>
              <a:rPr kumimoji="0" lang="en-IN" sz="1400" b="1" i="0" u="none" strike="noStrike" kern="0" cap="none" spc="0" normalizeH="0" baseline="0" noProof="0" dirty="0" err="1">
                <a:ln>
                  <a:noFill/>
                </a:ln>
                <a:solidFill>
                  <a:schemeClr val="bg1"/>
                </a:solidFill>
                <a:effectLst/>
                <a:uLnTx/>
                <a:uFillTx/>
              </a:rPr>
              <a:t>xs-security.json</a:t>
            </a:r>
            <a:r>
              <a:rPr kumimoji="0" lang="en-IN" sz="1400" b="1" i="0" u="none" strike="noStrike" kern="0" cap="none" spc="0" normalizeH="0" baseline="0" noProof="0" dirty="0">
                <a:ln>
                  <a:noFill/>
                </a:ln>
                <a:solidFill>
                  <a:schemeClr val="bg1"/>
                </a:solidFill>
                <a:effectLst/>
                <a:uLnTx/>
                <a:uFillTx/>
              </a:rPr>
              <a:t> </a:t>
            </a:r>
            <a:r>
              <a:rPr kumimoji="0" lang="en-IN" sz="1400" b="0" i="0" u="none" strike="noStrike" kern="0" cap="none" spc="0" normalizeH="0" baseline="0" noProof="0" dirty="0">
                <a:ln>
                  <a:noFill/>
                </a:ln>
                <a:solidFill>
                  <a:schemeClr val="bg1"/>
                </a:solidFill>
                <a:effectLst/>
                <a:uLnTx/>
                <a:uFillTx/>
              </a:rPr>
              <a:t>file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XSUAA Communicates to the </a:t>
            </a:r>
            <a:r>
              <a:rPr kumimoji="0" lang="en-IN" sz="1400" b="1" i="0" u="none" strike="noStrike" kern="0" cap="none" spc="0" normalizeH="0" baseline="0" noProof="0" dirty="0">
                <a:ln>
                  <a:noFill/>
                </a:ln>
                <a:solidFill>
                  <a:schemeClr val="bg1"/>
                </a:solidFill>
                <a:effectLst/>
                <a:uLnTx/>
                <a:uFillTx/>
              </a:rPr>
              <a:t>IDP – Identity Provider</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400" b="0" i="0" u="none" strike="noStrike" kern="0" cap="none" spc="0" normalizeH="0" baseline="0" noProof="0" dirty="0">
                <a:ln>
                  <a:noFill/>
                </a:ln>
                <a:solidFill>
                  <a:schemeClr val="bg1"/>
                </a:solidFill>
                <a:effectLst/>
                <a:uLnTx/>
                <a:uFillTx/>
              </a:rPr>
              <a:t>Issues </a:t>
            </a:r>
            <a:r>
              <a:rPr kumimoji="0" lang="en-IN" sz="1400" b="1" i="0" u="none" strike="noStrike" kern="0" cap="none" spc="0" normalizeH="0" baseline="0" noProof="0" dirty="0">
                <a:ln>
                  <a:noFill/>
                </a:ln>
                <a:solidFill>
                  <a:schemeClr val="bg1"/>
                </a:solidFill>
                <a:effectLst/>
                <a:uLnTx/>
                <a:uFillTx/>
              </a:rPr>
              <a:t>JWT (JSON web Token) </a:t>
            </a:r>
            <a:r>
              <a:rPr kumimoji="0" lang="en-IN" sz="1400" b="0" i="0" u="none" strike="noStrike" kern="0" cap="none" spc="0" normalizeH="0" baseline="0" noProof="0" dirty="0">
                <a:ln>
                  <a:noFill/>
                </a:ln>
                <a:solidFill>
                  <a:schemeClr val="bg1"/>
                </a:solidFill>
                <a:effectLst/>
                <a:uLnTx/>
                <a:uFillTx/>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2248" y="5426843"/>
            <a:ext cx="1728192" cy="89589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Scope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672" y="5426843"/>
            <a:ext cx="1728192" cy="89589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0440" y="5874789"/>
            <a:ext cx="2088232"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0440" y="5426843"/>
            <a:ext cx="237626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1000" y="5426843"/>
            <a:ext cx="1728192" cy="895891"/>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Segoe UI"/>
                <a:ea typeface="+mn-ea"/>
                <a:cs typeface="+mn-cs"/>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864" y="5874789"/>
            <a:ext cx="1224136"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864" y="5426843"/>
            <a:ext cx="1296144"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5296" y="5334509"/>
            <a:ext cx="720080" cy="646331"/>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schemeClr val="bg1"/>
              </a:solidFill>
              <a:effectLst/>
              <a:uLnTx/>
              <a:uFillTx/>
              <a:latin typeface="Segoe UI"/>
              <a:ea typeface="+mn-ea"/>
              <a:cs typeface="+mn-cs"/>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9192" y="5874789"/>
            <a:ext cx="1296144" cy="106051"/>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5595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IDP – Identity Provider</a:t>
            </a:r>
            <a:endParaRPr lang="en-IN" sz="3600" dirty="0">
              <a:latin typeface="Cooper Black" panose="0208090404030B020404" pitchFamily="18" charset="0"/>
            </a:endParaRPr>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9028" y="6597352"/>
            <a:ext cx="219002" cy="144016"/>
          </a:xfrm>
          <a:ln>
            <a:solidFill>
              <a:schemeClr val="bg1"/>
            </a:solidFill>
          </a:ln>
        </p:spPr>
        <p:txBody>
          <a:bodyPr/>
          <a:lstStyle/>
          <a:p>
            <a:fld id="{96E69268-9C8B-4EBF-A9EE-DC5DC2D48DC3}" type="slidenum">
              <a:rPr lang="en-US" smtClean="0">
                <a:solidFill>
                  <a:schemeClr val="bg1"/>
                </a:solidFill>
              </a:rPr>
              <a:pPr/>
              <a:t>5</a:t>
            </a:fld>
            <a:endParaRPr lang="en-US" dirty="0">
              <a:solidFill>
                <a:schemeClr val="bg1"/>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89756" y="744367"/>
            <a:ext cx="11809312" cy="830997"/>
          </a:xfrm>
          <a:prstGeom prst="rect">
            <a:avLst/>
          </a:prstGeom>
          <a:noFill/>
          <a:ln>
            <a:noFill/>
          </a:ln>
        </p:spPr>
        <p:txBody>
          <a:bodyPr wrap="square" rtlCol="0">
            <a:spAutoFit/>
          </a:bodyPr>
          <a:lstStyle/>
          <a:p>
            <a:r>
              <a:rPr lang="en-US" sz="1600" dirty="0">
                <a:solidFill>
                  <a:schemeClr val="bg1"/>
                </a:solidFill>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schemeClr val="bg1"/>
              </a:solidFill>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124" y="1772769"/>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124" y="2459165"/>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124" y="3155231"/>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124" y="3838573"/>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4861" y="4501546"/>
            <a:ext cx="1872208" cy="57606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5780" y="1853146"/>
            <a:ext cx="983063" cy="991373"/>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7630" y="3807850"/>
            <a:ext cx="983063" cy="5336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5886" y="4582475"/>
            <a:ext cx="3240360" cy="1077218"/>
          </a:xfrm>
          <a:prstGeom prst="rect">
            <a:avLst/>
          </a:prstGeom>
          <a:noFill/>
          <a:ln>
            <a:noFill/>
          </a:ln>
        </p:spPr>
        <p:txBody>
          <a:bodyPr wrap="square" rtlCol="0">
            <a:spAutoFit/>
          </a:bodyPr>
          <a:lstStyle/>
          <a:p>
            <a:pPr marL="342900" indent="-342900">
              <a:buFont typeface="Arial" panose="020B0604020202020204" pitchFamily="34" charset="0"/>
              <a:buChar char="•"/>
            </a:pPr>
            <a:r>
              <a:rPr lang="en-US" sz="1600" dirty="0">
                <a:solidFill>
                  <a:schemeClr val="bg1"/>
                </a:solidFill>
              </a:rPr>
              <a:t>User/email/password</a:t>
            </a:r>
          </a:p>
          <a:p>
            <a:pPr marL="342900" indent="-342900">
              <a:buFont typeface="Arial" panose="020B0604020202020204" pitchFamily="34" charset="0"/>
              <a:buChar char="•"/>
            </a:pPr>
            <a:r>
              <a:rPr lang="en-US" sz="1600" dirty="0">
                <a:solidFill>
                  <a:schemeClr val="bg1"/>
                </a:solidFill>
              </a:rPr>
              <a:t>Single source of truth</a:t>
            </a:r>
          </a:p>
          <a:p>
            <a:pPr marL="342900" indent="-342900">
              <a:buFont typeface="Arial" panose="020B0604020202020204" pitchFamily="34" charset="0"/>
              <a:buChar char="•"/>
            </a:pPr>
            <a:r>
              <a:rPr lang="en-US" sz="1600" dirty="0">
                <a:solidFill>
                  <a:schemeClr val="bg1"/>
                </a:solidFill>
              </a:rPr>
              <a:t>Trust relation</a:t>
            </a:r>
          </a:p>
          <a:p>
            <a:pPr marL="342900" indent="-342900">
              <a:buFont typeface="Arial" panose="020B0604020202020204" pitchFamily="34" charset="0"/>
              <a:buChar char="•"/>
            </a:pPr>
            <a:r>
              <a:rPr lang="en-US" sz="1600" dirty="0">
                <a:solidFill>
                  <a:schemeClr val="bg1"/>
                </a:solidFill>
              </a:rPr>
              <a:t>Scope- clerk, manager, </a:t>
            </a:r>
            <a:r>
              <a:rPr lang="en-US" sz="1600" dirty="0" err="1">
                <a:solidFill>
                  <a:schemeClr val="bg1"/>
                </a:solidFill>
              </a:rPr>
              <a:t>ceo</a:t>
            </a:r>
            <a:endParaRPr lang="en-US" sz="1600" dirty="0">
              <a:solidFill>
                <a:schemeClr val="bg1"/>
              </a:solidFill>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0693" y="2060801"/>
            <a:ext cx="2131431" cy="2013856"/>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0693" y="2747197"/>
            <a:ext cx="2131431" cy="132746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0693" y="4074657"/>
            <a:ext cx="2134168" cy="714921"/>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0693" y="3443263"/>
            <a:ext cx="2131431" cy="63139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0693" y="4074657"/>
            <a:ext cx="2131431" cy="51948"/>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0693" y="1989387"/>
            <a:ext cx="2131431" cy="45719"/>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7366" y="1942238"/>
            <a:ext cx="144016" cy="2185982"/>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7790" y="3706125"/>
            <a:ext cx="666525" cy="666525"/>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4861" y="5184888"/>
            <a:ext cx="1872208" cy="3749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124" y="6100592"/>
            <a:ext cx="1872208" cy="777551"/>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bg1"/>
                </a:solidFill>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50" y="3961446"/>
            <a:ext cx="1995504" cy="3060340"/>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324" y="5372358"/>
            <a:ext cx="1152128" cy="289327"/>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1"/>
                </a:solidFill>
              </a:rPr>
              <a:t>xsuaa</a:t>
            </a:r>
            <a:endParaRPr lang="en-US" sz="1800" dirty="0">
              <a:solidFill>
                <a:schemeClr val="bg1"/>
              </a:solidFill>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228" y="5559829"/>
            <a:ext cx="1512168" cy="54076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548" y="3960250"/>
            <a:ext cx="2232248" cy="5336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GSuite</a:t>
            </a:r>
            <a:endParaRPr lang="en-US" dirty="0">
              <a:solidFill>
                <a:schemeClr val="bg1"/>
              </a:solidFill>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1654" y="3960250"/>
            <a:ext cx="2232248" cy="5336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371" y="1771234"/>
            <a:ext cx="2982425" cy="2013856"/>
          </a:xfrm>
          <a:prstGeom prst="rect">
            <a:avLst/>
          </a:prstGeom>
          <a:ln>
            <a:solidFill>
              <a:schemeClr val="bg1"/>
            </a:solidFill>
          </a:ln>
        </p:spPr>
      </p:pic>
    </p:spTree>
    <p:extLst>
      <p:ext uri="{BB962C8B-B14F-4D97-AF65-F5344CB8AC3E}">
        <p14:creationId xmlns:p14="http://schemas.microsoft.com/office/powerpoint/2010/main" val="166634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How it works behind scenes</a:t>
            </a:r>
            <a:endParaRPr lang="en-IN" sz="3600" dirty="0">
              <a:latin typeface="Cooper Black" panose="0208090404030B020404" pitchFamily="18" charset="0"/>
            </a:endParaRPr>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5348" y="773000"/>
            <a:ext cx="983063" cy="991373"/>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391" y="1916785"/>
            <a:ext cx="2016224"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3892" y="2348833"/>
            <a:ext cx="312249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221" y="2719954"/>
            <a:ext cx="1512168" cy="432048"/>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solidFill>
                  <a:schemeClr val="bg1"/>
                </a:solidFill>
              </a:rPr>
              <a:t>ourxsuaa</a:t>
            </a:r>
            <a:endParaRPr lang="en-US" dirty="0">
              <a:solidFill>
                <a:schemeClr val="bg1"/>
              </a:solidFill>
            </a:endParaRPr>
          </a:p>
        </p:txBody>
      </p:sp>
      <p:sp>
        <p:nvSpPr>
          <p:cNvPr id="8" name="Rectangle 7">
            <a:extLst>
              <a:ext uri="{FF2B5EF4-FFF2-40B4-BE49-F238E27FC236}">
                <a16:creationId xmlns:a16="http://schemas.microsoft.com/office/drawing/2014/main" id="{79496F2E-B052-6CF3-F4F6-A3F880430DE7}"/>
              </a:ext>
            </a:extLst>
          </p:cNvPr>
          <p:cNvSpPr/>
          <p:nvPr/>
        </p:nvSpPr>
        <p:spPr>
          <a:xfrm>
            <a:off x="6382444" y="2179925"/>
            <a:ext cx="1512168" cy="432048"/>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8411" y="2603334"/>
            <a:ext cx="324798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89756" y="2060848"/>
            <a:ext cx="1152128" cy="72003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Browser</a:t>
            </a:r>
          </a:p>
          <a:p>
            <a:pPr algn="ctr"/>
            <a:r>
              <a:rPr lang="en-US" sz="1800" dirty="0">
                <a:solidFill>
                  <a:schemeClr val="bg1"/>
                </a:solidFill>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5820" y="2780881"/>
            <a:ext cx="3770571" cy="14651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391" y="4051335"/>
            <a:ext cx="2016224"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7788" y="2852936"/>
            <a:ext cx="4058603" cy="16304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89756" y="2806665"/>
            <a:ext cx="0" cy="26385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7748" y="5445224"/>
            <a:ext cx="1656184" cy="72003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396" y="5114885"/>
            <a:ext cx="2016224" cy="1361437"/>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847" y="5076141"/>
            <a:ext cx="2429053" cy="1390545"/>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7788" y="2806665"/>
            <a:ext cx="0" cy="263855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1804" y="4653136"/>
            <a:ext cx="1800200" cy="471385"/>
          </a:xfrm>
          <a:prstGeom prst="rect">
            <a:avLst/>
          </a:prstGeom>
          <a:noFill/>
          <a:ln>
            <a:noFill/>
          </a:ln>
        </p:spPr>
        <p:txBody>
          <a:bodyPr wrap="square" rtlCol="0">
            <a:spAutoFit/>
          </a:bodyPr>
          <a:lstStyle/>
          <a:p>
            <a:r>
              <a:rPr lang="en-US" b="1" dirty="0">
                <a:solidFill>
                  <a:schemeClr val="bg1"/>
                </a:solidFill>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3932" y="4854504"/>
            <a:ext cx="2762459" cy="590720"/>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004" y="4915431"/>
            <a:ext cx="1080120" cy="461665"/>
          </a:xfrm>
          <a:prstGeom prst="rect">
            <a:avLst/>
          </a:prstGeom>
          <a:noFill/>
          <a:ln>
            <a:noFill/>
          </a:ln>
        </p:spPr>
        <p:txBody>
          <a:bodyPr wrap="square" rtlCol="0">
            <a:spAutoFit/>
          </a:bodyPr>
          <a:lstStyle/>
          <a:p>
            <a:r>
              <a:rPr lang="en-US" b="1" dirty="0">
                <a:solidFill>
                  <a:schemeClr val="bg1"/>
                </a:solidFill>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387" y="4145567"/>
            <a:ext cx="1243834" cy="461665"/>
          </a:xfrm>
          <a:prstGeom prst="rect">
            <a:avLst/>
          </a:prstGeom>
          <a:noFill/>
          <a:ln>
            <a:noFill/>
          </a:ln>
        </p:spPr>
        <p:txBody>
          <a:bodyPr wrap="square" rtlCol="0">
            <a:spAutoFit/>
          </a:bodyPr>
          <a:lstStyle/>
          <a:p>
            <a:r>
              <a:rPr lang="en-US" b="1" dirty="0">
                <a:solidFill>
                  <a:schemeClr val="bg1"/>
                </a:solidFill>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7141" y="3429000"/>
            <a:ext cx="1112895" cy="461665"/>
          </a:xfrm>
          <a:prstGeom prst="rect">
            <a:avLst/>
          </a:prstGeom>
          <a:noFill/>
          <a:ln>
            <a:noFill/>
          </a:ln>
        </p:spPr>
        <p:txBody>
          <a:bodyPr wrap="square" rtlCol="0">
            <a:spAutoFit/>
          </a:bodyPr>
          <a:lstStyle/>
          <a:p>
            <a:r>
              <a:rPr lang="en-US" b="1" dirty="0">
                <a:solidFill>
                  <a:schemeClr val="bg1"/>
                </a:solidFill>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5953" y="1870426"/>
            <a:ext cx="1112895" cy="461665"/>
          </a:xfrm>
          <a:prstGeom prst="rect">
            <a:avLst/>
          </a:prstGeom>
          <a:noFill/>
          <a:ln>
            <a:noFill/>
          </a:ln>
        </p:spPr>
        <p:txBody>
          <a:bodyPr wrap="square" rtlCol="0">
            <a:spAutoFit/>
          </a:bodyPr>
          <a:lstStyle/>
          <a:p>
            <a:r>
              <a:rPr lang="en-US" b="1" dirty="0">
                <a:solidFill>
                  <a:schemeClr val="bg1"/>
                </a:solidFill>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38" y="2803267"/>
            <a:ext cx="899333" cy="1596802"/>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904" y="3246234"/>
            <a:ext cx="1080120" cy="461665"/>
          </a:xfrm>
          <a:prstGeom prst="rect">
            <a:avLst/>
          </a:prstGeom>
          <a:noFill/>
          <a:ln>
            <a:noFill/>
          </a:ln>
        </p:spPr>
        <p:txBody>
          <a:bodyPr wrap="square" rtlCol="0">
            <a:spAutoFit/>
          </a:bodyPr>
          <a:lstStyle/>
          <a:p>
            <a:r>
              <a:rPr lang="en-US" b="1" dirty="0">
                <a:solidFill>
                  <a:schemeClr val="bg1"/>
                </a:solidFill>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387" y="969084"/>
            <a:ext cx="5384682" cy="923330"/>
          </a:xfrm>
          <a:prstGeom prst="rect">
            <a:avLst/>
          </a:prstGeom>
          <a:noFill/>
          <a:ln>
            <a:solidFill>
              <a:schemeClr val="bg1"/>
            </a:solidFill>
          </a:ln>
        </p:spPr>
        <p:txBody>
          <a:bodyPr wrap="square" rtlCol="0">
            <a:spAutoFit/>
          </a:bodyPr>
          <a:lstStyle/>
          <a:p>
            <a:r>
              <a:rPr lang="en-US" sz="1800" dirty="0" err="1">
                <a:solidFill>
                  <a:schemeClr val="bg1"/>
                </a:solidFill>
              </a:rPr>
              <a:t>xs-security.json</a:t>
            </a:r>
            <a:r>
              <a:rPr lang="en-US" sz="1800" dirty="0">
                <a:solidFill>
                  <a:schemeClr val="bg1"/>
                </a:solidFill>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5624" y="5607752"/>
            <a:ext cx="666525" cy="666525"/>
          </a:xfrm>
          <a:prstGeom prst="rect">
            <a:avLst/>
          </a:prstGeom>
          <a:ln>
            <a:solidFill>
              <a:schemeClr val="bg1"/>
            </a:solidFill>
          </a:ln>
        </p:spPr>
      </p:pic>
    </p:spTree>
    <p:extLst>
      <p:ext uri="{BB962C8B-B14F-4D97-AF65-F5344CB8AC3E}">
        <p14:creationId xmlns:p14="http://schemas.microsoft.com/office/powerpoint/2010/main" val="333926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spTree>
    <p:extLst>
      <p:ext uri="{BB962C8B-B14F-4D97-AF65-F5344CB8AC3E}">
        <p14:creationId xmlns:p14="http://schemas.microsoft.com/office/powerpoint/2010/main" val="2388484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58593" y="810496"/>
            <a:ext cx="11809312" cy="1631216"/>
          </a:xfrm>
          <a:prstGeom prst="rect">
            <a:avLst/>
          </a:prstGeom>
          <a:noFill/>
        </p:spPr>
        <p:txBody>
          <a:bodyPr wrap="square" rtlCol="0">
            <a:spAutoFit/>
          </a:bodyPr>
          <a:lstStyle/>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After the deployment, we open the postman tool and try to access resource with URL /vendor </a:t>
            </a:r>
            <a:r>
              <a:rPr kumimoji="0" lang="en-US" sz="2000" b="0" i="0" u="none" strike="noStrike" kern="0" cap="none" spc="0" normalizeH="0" baseline="0" noProof="0" dirty="0" err="1">
                <a:ln>
                  <a:noFill/>
                </a:ln>
                <a:solidFill>
                  <a:schemeClr val="bg1"/>
                </a:solidFill>
                <a:effectLst/>
                <a:uLnTx/>
                <a:uFillTx/>
              </a:rPr>
              <a:t>url</a:t>
            </a:r>
            <a:r>
              <a:rPr kumimoji="0" lang="en-US" sz="2000" b="0" i="0" u="none" strike="noStrike" kern="0" cap="none" spc="0" normalizeH="0" baseline="0" noProof="0" dirty="0">
                <a:ln>
                  <a:noFill/>
                </a:ln>
                <a:solidFill>
                  <a:schemeClr val="bg1"/>
                </a:solidFill>
                <a:effectLst/>
                <a:uLnTx/>
                <a:uFillTx/>
              </a:rPr>
              <a:t>, it gives unauthenticated.</a:t>
            </a:r>
          </a:p>
          <a:p>
            <a:pPr marL="457200" marR="0" lvl="0" indent="-457200" defTabSz="91440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0" cap="none" spc="0" normalizeH="0" baseline="0" noProof="0" dirty="0">
                <a:ln>
                  <a:noFill/>
                </a:ln>
                <a:solidFill>
                  <a:schemeClr val="bg1"/>
                </a:solidFill>
                <a:effectLst/>
                <a:uLnTx/>
                <a:uFillTx/>
              </a:rPr>
              <a:t>We need to obtain access token so we went to authorization table and added the OAuth2.0 option and provided</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2000" b="0" i="0" u="none" strike="noStrike" kern="0" cap="none" spc="0" normalizeH="0" baseline="0" noProof="0" dirty="0">
              <a:ln>
                <a:noFill/>
              </a:ln>
              <a:solidFill>
                <a:schemeClr val="bg1"/>
              </a:solidFill>
              <a:effectLst/>
              <a:uLnTx/>
              <a:uFillTx/>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extLst>
              <p:ext uri="{D42A27DB-BD31-4B8C-83A1-F6EECF244321}">
                <p14:modId xmlns:p14="http://schemas.microsoft.com/office/powerpoint/2010/main" val="168940819"/>
              </p:ext>
            </p:extLst>
          </p:nvPr>
        </p:nvGraphicFramePr>
        <p:xfrm>
          <a:off x="179318" y="2236037"/>
          <a:ext cx="11647547" cy="2966720"/>
        </p:xfrm>
        <a:graphic>
          <a:graphicData uri="http://schemas.openxmlformats.org/drawingml/2006/table">
            <a:tbl>
              <a:tblPr firstRow="1" bandRow="1"/>
              <a:tblGrid>
                <a:gridCol w="3291642">
                  <a:extLst>
                    <a:ext uri="{9D8B030D-6E8A-4147-A177-3AD203B41FA5}">
                      <a16:colId xmlns:a16="http://schemas.microsoft.com/office/drawing/2014/main" val="686647361"/>
                    </a:ext>
                  </a:extLst>
                </a:gridCol>
                <a:gridCol w="8355905">
                  <a:extLst>
                    <a:ext uri="{9D8B030D-6E8A-4147-A177-3AD203B41FA5}">
                      <a16:colId xmlns:a16="http://schemas.microsoft.com/office/drawing/2014/main" val="2464886500"/>
                    </a:ext>
                  </a:extLst>
                </a:gridCol>
              </a:tblGrid>
              <a:tr h="370840">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840">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58592" y="5234506"/>
            <a:ext cx="11925421" cy="1569660"/>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3. Call get token and choose use token button once token was fetched.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4. Again make get request for /vendor, and we should get response.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5. If we try </a:t>
            </a:r>
            <a:r>
              <a:rPr kumimoji="0" lang="en-US" sz="1600" b="0" i="0" u="none" strike="noStrike" kern="0" cap="none" spc="0" normalizeH="0" baseline="0" noProof="0">
                <a:ln>
                  <a:noFill/>
                </a:ln>
                <a:solidFill>
                  <a:schemeClr val="bg1"/>
                </a:solidFill>
                <a:effectLst/>
                <a:uLnTx/>
                <a:uFillTx/>
              </a:rPr>
              <a:t>/vendor/, </a:t>
            </a:r>
            <a:r>
              <a:rPr kumimoji="0" lang="en-US" sz="1600" b="0" i="0" u="none" strike="noStrike" kern="0" cap="none" spc="0" normalizeH="0" baseline="0" noProof="0" dirty="0">
                <a:ln>
                  <a:noFill/>
                </a:ln>
                <a:solidFill>
                  <a:schemeClr val="bg1"/>
                </a:solidFill>
                <a:effectLst/>
                <a:uLnTx/>
                <a:uFillTx/>
              </a:rPr>
              <a:t>it will not work because, we are looking for Role.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6. Went to BTP subaccount and created a Role collection, added the role template and assign same to our user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bg1"/>
                </a:solidFill>
                <a:effectLst/>
                <a:uLnTx/>
                <a:uFillTx/>
              </a:rPr>
              <a:t>7. Again get the token and try to access end point for OData, this time it works.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139289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89757" y="836712"/>
            <a:ext cx="11809312" cy="3416320"/>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US" sz="1800" b="0" i="0" u="none" strike="noStrike" kern="0" cap="none" spc="0" normalizeH="0" baseline="0" noProof="0" dirty="0">
                <a:ln>
                  <a:noFill/>
                </a:ln>
                <a:solidFill>
                  <a:schemeClr val="bg1"/>
                </a:solidFill>
                <a:effectLst/>
                <a:uLnTx/>
                <a:uFillTx/>
              </a:rPr>
              <a:t>Did you notice, that we need to first pass lots of technical details from service key</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Pass all the info in correct manner to postman to obtain token</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Once the token expired, we need to reobtain again and again</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Our </a:t>
            </a:r>
            <a:r>
              <a:rPr kumimoji="0" lang="en-IN" sz="1800" b="1" i="0" u="none" strike="noStrike" kern="0" cap="none" spc="0" normalizeH="0" baseline="0" noProof="0" dirty="0">
                <a:ln>
                  <a:noFill/>
                </a:ln>
                <a:solidFill>
                  <a:schemeClr val="bg1"/>
                </a:solidFill>
                <a:effectLst/>
                <a:uLnTx/>
                <a:uFillTx/>
              </a:rPr>
              <a:t>end user </a:t>
            </a:r>
            <a:r>
              <a:rPr kumimoji="0" lang="en-IN" sz="1800" b="0" i="0" u="none" strike="noStrike" kern="0" cap="none" spc="0" normalizeH="0" baseline="0" noProof="0" dirty="0">
                <a:ln>
                  <a:noFill/>
                </a:ln>
                <a:solidFill>
                  <a:schemeClr val="bg1"/>
                </a:solidFill>
                <a:effectLst/>
                <a:uLnTx/>
                <a:uFillTx/>
              </a:rPr>
              <a:t>do not know all this. Automate the XSUAA JWT token processing.</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In our app, we will have multiple microservices, like java, sap ui5, node app, </a:t>
            </a:r>
            <a:r>
              <a:rPr kumimoji="0" lang="en-IN" sz="1800" b="0" i="0" u="none" strike="noStrike" kern="0" cap="none" spc="0" normalizeH="0" baseline="0" noProof="0" dirty="0" err="1">
                <a:ln>
                  <a:noFill/>
                </a:ln>
                <a:solidFill>
                  <a:schemeClr val="bg1"/>
                </a:solidFill>
                <a:effectLst/>
                <a:uLnTx/>
                <a:uFillTx/>
              </a:rPr>
              <a:t>xsuaa</a:t>
            </a:r>
            <a:r>
              <a:rPr kumimoji="0" lang="en-IN" sz="1800" b="0" i="0" u="none" strike="noStrike" kern="0" cap="none" spc="0" normalizeH="0" baseline="0" noProof="0" dirty="0">
                <a:ln>
                  <a:noFill/>
                </a:ln>
                <a:solidFill>
                  <a:schemeClr val="bg1"/>
                </a:solidFill>
                <a:effectLst/>
                <a:uLnTx/>
                <a:uFillTx/>
              </a:rPr>
              <a:t>…</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Each service produce one end point e.g. /vendors, /index.html, /customers, they all logically belongs to same app. Will you give 3 </a:t>
            </a:r>
            <a:r>
              <a:rPr kumimoji="0" lang="en-IN" sz="1800" b="0" i="0" u="none" strike="noStrike" kern="0" cap="none" spc="0" normalizeH="0" baseline="0" noProof="0" dirty="0" err="1">
                <a:ln>
                  <a:noFill/>
                </a:ln>
                <a:solidFill>
                  <a:schemeClr val="bg1"/>
                </a:solidFill>
                <a:effectLst/>
                <a:uLnTx/>
                <a:uFillTx/>
              </a:rPr>
              <a:t>url</a:t>
            </a:r>
            <a:r>
              <a:rPr kumimoji="0" lang="en-IN" sz="1800" b="0" i="0" u="none" strike="noStrike" kern="0" cap="none" spc="0" normalizeH="0" baseline="0" noProof="0" dirty="0">
                <a:ln>
                  <a:noFill/>
                </a:ln>
                <a:solidFill>
                  <a:schemeClr val="bg1"/>
                </a:solidFill>
                <a:effectLst/>
                <a:uLnTx/>
                <a:uFillTx/>
              </a:rPr>
              <a:t> to our user to access these apps?</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These microservices also needs to communicate with each other. Provided we give a single end point to access our entire app to end user.</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We want to complete redirect mechanism to let user go to login screen, authenticate on IDP and exchange of all the tokens should be seamless behind the scenes.</a:t>
            </a:r>
          </a:p>
          <a:p>
            <a:pPr marL="342900" marR="0" lvl="0" indent="-342900" defTabSz="914400" eaLnBrk="1" fontAlgn="auto" latinLnBrk="0" hangingPunct="1">
              <a:lnSpc>
                <a:spcPct val="100000"/>
              </a:lnSpc>
              <a:spcBef>
                <a:spcPts val="0"/>
              </a:spcBef>
              <a:spcAft>
                <a:spcPts val="0"/>
              </a:spcAft>
              <a:buClrTx/>
              <a:buSzTx/>
              <a:buFontTx/>
              <a:buChar char="-"/>
              <a:tabLst/>
              <a:defRPr/>
            </a:pPr>
            <a:r>
              <a:rPr kumimoji="0" lang="en-IN" sz="1800" b="0" i="0" u="none" strike="noStrike" kern="0" cap="none" spc="0" normalizeH="0" baseline="0" noProof="0" dirty="0">
                <a:ln>
                  <a:noFill/>
                </a:ln>
                <a:solidFill>
                  <a:schemeClr val="bg1"/>
                </a:solidFill>
                <a:effectLst/>
                <a:uLnTx/>
                <a:uFillTx/>
              </a:rPr>
              <a:t>We need a </a:t>
            </a:r>
            <a:r>
              <a:rPr kumimoji="0" lang="en-IN" sz="1800" b="1" i="0" u="none" strike="noStrike" kern="0" cap="none" spc="0" normalizeH="0" baseline="0" noProof="0" dirty="0">
                <a:ln>
                  <a:noFill/>
                </a:ln>
                <a:solidFill>
                  <a:schemeClr val="bg1"/>
                </a:solidFill>
                <a:effectLst/>
                <a:uLnTx/>
                <a:uFillTx/>
              </a:rPr>
              <a:t>single entry </a:t>
            </a:r>
            <a:r>
              <a:rPr kumimoji="0" lang="en-IN" sz="1800" b="0" i="0" u="none" strike="noStrike" kern="0" cap="none" spc="0" normalizeH="0" baseline="0" noProof="0" dirty="0">
                <a:ln>
                  <a:noFill/>
                </a:ln>
                <a:solidFill>
                  <a:schemeClr val="bg1"/>
                </a:solidFill>
                <a:effectLst/>
                <a:uLnTx/>
                <a:uFillTx/>
              </a:rPr>
              <a:t>point for entire app, </a:t>
            </a:r>
            <a:r>
              <a:rPr kumimoji="0" lang="en-IN" sz="1800" b="0" i="0" u="none" strike="noStrike" kern="0" cap="none" spc="0" normalizeH="0" baseline="0" noProof="0" dirty="0" err="1">
                <a:ln>
                  <a:noFill/>
                </a:ln>
                <a:solidFill>
                  <a:schemeClr val="bg1"/>
                </a:solidFill>
                <a:effectLst/>
                <a:uLnTx/>
                <a:uFillTx/>
              </a:rPr>
              <a:t>forwardAuth</a:t>
            </a:r>
            <a:r>
              <a:rPr kumimoji="0" lang="en-IN" sz="1800" b="0" i="0" u="none" strike="noStrike" kern="0" cap="none" spc="0" normalizeH="0" baseline="0" noProof="0" dirty="0">
                <a:ln>
                  <a:noFill/>
                </a:ln>
                <a:solidFill>
                  <a:schemeClr val="bg1"/>
                </a:solidFill>
                <a:effectLst/>
                <a:uLnTx/>
                <a:uFillTx/>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076" y="4569957"/>
            <a:ext cx="5328592" cy="864096"/>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Application router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(Provide single entry point, exchange auth token,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Segoe UI"/>
                <a:ea typeface="+mn-ea"/>
                <a:cs typeface="+mn-cs"/>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49796" y="4569957"/>
            <a:ext cx="576064" cy="504056"/>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5860" y="4821985"/>
            <a:ext cx="1944216" cy="180020"/>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0550" y="4507141"/>
            <a:ext cx="1177177"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chemeClr val="bg1"/>
                </a:solidFill>
                <a:effectLst/>
                <a:uLnTx/>
                <a:uFillTx/>
              </a:rPr>
              <a:t>url</a:t>
            </a:r>
            <a:endParaRPr kumimoji="0" lang="en-US" sz="1800" b="1" i="0" u="none" strike="noStrike" kern="0" cap="none" spc="0" normalizeH="0" baseline="0" noProof="0" dirty="0">
              <a:ln>
                <a:noFill/>
              </a:ln>
              <a:solidFill>
                <a:schemeClr val="bg1"/>
              </a:solidFill>
              <a:effectLst/>
              <a:uLnTx/>
              <a:uFillTx/>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076" y="5866101"/>
            <a:ext cx="1656184" cy="6480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Java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a:t>
            </a:r>
            <a:r>
              <a:rPr kumimoji="0" lang="en-US" sz="1800" b="0" i="0" u="none" strike="noStrike" kern="0" cap="none" spc="0" normalizeH="0" baseline="0" noProof="0" dirty="0" err="1">
                <a:ln>
                  <a:noFill/>
                </a:ln>
                <a:solidFill>
                  <a:prstClr val="white"/>
                </a:solidFill>
                <a:effectLst/>
                <a:uLnTx/>
                <a:uFillTx/>
                <a:latin typeface="Segoe UI"/>
                <a:ea typeface="+mn-ea"/>
                <a:cs typeface="+mn-cs"/>
              </a:rPr>
              <a:t>Anubhav.svc</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215" y="5877939"/>
            <a:ext cx="1656184" cy="6480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UI5 App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354" y="5883347"/>
            <a:ext cx="1656184" cy="648072"/>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Node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6602" y="5455269"/>
            <a:ext cx="1404156"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530" y="5459265"/>
            <a:ext cx="1404156"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2496" y="5471257"/>
            <a:ext cx="1656184"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361" y="5495711"/>
            <a:ext cx="2132620" cy="432048"/>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10836" y="4876473"/>
            <a:ext cx="1728192" cy="594784"/>
          </a:xfrm>
          <a:prstGeom prst="rect">
            <a:avLst/>
          </a:prstGeom>
          <a:solidFill>
            <a:srgbClr val="202B50"/>
          </a:solidFill>
          <a:ln w="25400" cap="flat" cmpd="sng" algn="ctr">
            <a:solidFill>
              <a:srgbClr val="202B50">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white"/>
                </a:solidFill>
                <a:effectLst/>
                <a:uLnTx/>
                <a:uFillTx/>
                <a:latin typeface="Segoe UI"/>
                <a:ea typeface="+mn-ea"/>
                <a:cs typeface="+mn-cs"/>
              </a:rPr>
              <a:t>xsuaa</a:t>
            </a:r>
            <a:endParaRPr kumimoji="0" lang="en-US" sz="1800" b="0" i="0" u="none" strike="noStrike" kern="0" cap="none" spc="0" normalizeH="0" baseline="0" noProof="0" dirty="0">
              <a:ln>
                <a:noFill/>
              </a:ln>
              <a:solidFill>
                <a:prstClr val="white"/>
              </a:solidFill>
              <a:effectLst/>
              <a:uLnTx/>
              <a:uFillTx/>
              <a:latin typeface="Segoe UI"/>
              <a:ea typeface="+mn-ea"/>
              <a:cs typeface="+mn-cs"/>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668" y="5002005"/>
            <a:ext cx="1512168"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2538" y="5173865"/>
            <a:ext cx="1488298"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978879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6477</TotalTime>
  <Words>1790</Words>
  <Application>Microsoft Office PowerPoint</Application>
  <PresentationFormat>Custom</PresentationFormat>
  <Paragraphs>219</Paragraphs>
  <Slides>19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Amasis MT Pro Black</vt:lpstr>
      <vt:lpstr>Arial</vt:lpstr>
      <vt:lpstr>Arial Black</vt:lpstr>
      <vt:lpstr>Calibri</vt:lpstr>
      <vt:lpstr>Cooper Black</vt:lpstr>
      <vt:lpstr>Segoe UI</vt:lpstr>
      <vt:lpstr>Segoe UI Black</vt:lpstr>
      <vt:lpstr>Segoe UI Light</vt:lpstr>
      <vt:lpstr>Office Theme</vt:lpstr>
      <vt:lpstr>SAP BTP Architect Training</vt:lpstr>
      <vt:lpstr>PowerPoint Presentation</vt:lpstr>
      <vt:lpstr>Agenda – Day 3</vt:lpstr>
      <vt:lpstr>Authentication v/s Authorization</vt:lpstr>
      <vt:lpstr>IDP – Identity Provider</vt:lpstr>
      <vt:lpstr>How it works behind scenes</vt:lpstr>
      <vt:lpstr>Hands-on Add Security and Test Microservice</vt:lpstr>
      <vt:lpstr>Testing the Microservice from postman</vt:lpstr>
      <vt:lpstr>Challenges in Current Approach</vt:lpstr>
      <vt:lpstr>What is Node JS</vt:lpstr>
      <vt:lpstr>NPM – Node Package manager</vt:lpstr>
      <vt:lpstr>Introduction to App Router</vt:lpstr>
      <vt:lpstr>Real World Example</vt:lpstr>
      <vt:lpstr>Challenges of building Apps on BTP</vt:lpstr>
      <vt:lpstr>Title</vt:lpstr>
      <vt:lpstr>Title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180</cp:revision>
  <dcterms:created xsi:type="dcterms:W3CDTF">2013-09-12T13:05:01Z</dcterms:created>
  <dcterms:modified xsi:type="dcterms:W3CDTF">2023-07-28T14:29:11Z</dcterms:modified>
</cp:coreProperties>
</file>