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4122" r:id="rId3"/>
    <p:sldId id="277" r:id="rId4"/>
    <p:sldId id="4731" r:id="rId5"/>
    <p:sldId id="4732" r:id="rId6"/>
    <p:sldId id="4733" r:id="rId7"/>
    <p:sldId id="4734" r:id="rId8"/>
    <p:sldId id="4736" r:id="rId9"/>
    <p:sldId id="4735" r:id="rId10"/>
    <p:sldId id="4748" r:id="rId11"/>
    <p:sldId id="325" r:id="rId12"/>
    <p:sldId id="381" r:id="rId13"/>
    <p:sldId id="4739" r:id="rId14"/>
    <p:sldId id="4747" r:id="rId15"/>
    <p:sldId id="4738" r:id="rId16"/>
    <p:sldId id="4737" r:id="rId17"/>
    <p:sldId id="4746" r:id="rId18"/>
    <p:sldId id="282" r:id="rId19"/>
    <p:sldId id="280" r:id="rId20"/>
    <p:sldId id="471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250" autoAdjust="0"/>
  </p:normalViewPr>
  <p:slideViewPr>
    <p:cSldViewPr>
      <p:cViewPr varScale="1">
        <p:scale>
          <a:sx n="78" d="100"/>
          <a:sy n="78" d="100"/>
        </p:scale>
        <p:origin x="662" y="9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4496-0145-BE42-2A87-2E1E8E67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5820" y="6356351"/>
            <a:ext cx="3859795" cy="365125"/>
          </a:xfrm>
        </p:spPr>
        <p:txBody>
          <a:bodyPr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442D-142E-52A0-B20A-8863D157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1"/>
            <a:ext cx="588428" cy="365125"/>
          </a:xfr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1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  <p:sldLayoutId id="2147483673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ui5.hana.ondemand.com/" TargetMode="External"/><Relationship Id="rId2" Type="http://schemas.openxmlformats.org/officeDocument/2006/relationships/hyperlink" Target="https://www.anubhavtrainings.com/ui5-and-odata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://www.dribbb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tiff"/><Relationship Id="rId5" Type="http://schemas.openxmlformats.org/officeDocument/2006/relationships/image" Target="../media/image13.tiff"/><Relationship Id="rId4" Type="http://schemas.openxmlformats.org/officeDocument/2006/relationships/image" Target="../media/image12.tiff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Architect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6E42-65B7-2DE3-FAAF-C7290CA2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Backing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7C6BC-1D6F-9360-D6E2-00D9C8A40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01"/>
          <a:stretch/>
        </p:blipFill>
        <p:spPr>
          <a:xfrm>
            <a:off x="691716" y="1350837"/>
            <a:ext cx="10449104" cy="45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639028" y="6597352"/>
            <a:ext cx="219002" cy="144016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11</a:t>
            </a:fld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189757" y="631859"/>
            <a:ext cx="11809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backing service in CF is a reusable service, multiple instances of same app, or multiple app reuse this backing service. (remember car example Anubhav gave in earlier class)</a:t>
            </a:r>
          </a:p>
          <a:p>
            <a:endParaRPr lang="en-US" sz="1800" dirty="0"/>
          </a:p>
          <a:p>
            <a:r>
              <a:rPr lang="en-US" sz="1800" dirty="0"/>
              <a:t>DB as a service – PostgreSQL, Redis, HANA – Schema, HDI</a:t>
            </a:r>
          </a:p>
          <a:p>
            <a:r>
              <a:rPr lang="en-US" sz="1800" dirty="0"/>
              <a:t>Authentication – </a:t>
            </a:r>
            <a:r>
              <a:rPr lang="en-US" sz="1800" dirty="0" err="1"/>
              <a:t>xsuaa</a:t>
            </a:r>
            <a:endParaRPr lang="en-US" sz="1800" dirty="0"/>
          </a:p>
          <a:p>
            <a:r>
              <a:rPr lang="en-US" sz="1800" dirty="0"/>
              <a:t>Connectivity service</a:t>
            </a:r>
          </a:p>
          <a:p>
            <a:endParaRPr lang="en-US" sz="1800" dirty="0"/>
          </a:p>
          <a:p>
            <a:r>
              <a:rPr lang="en-US" sz="1800" dirty="0"/>
              <a:t>Our application needs to bind at runtime to this backing service in order to consume it. As a developer you don’t need to worry for the binding because the CF container will automatically bind this backing service with our app and also create a </a:t>
            </a:r>
            <a:r>
              <a:rPr lang="en-US" sz="1800" b="1" dirty="0"/>
              <a:t>service key</a:t>
            </a:r>
            <a:r>
              <a:rPr lang="en-US" sz="1800" dirty="0"/>
              <a:t> while doing the binding. </a:t>
            </a:r>
          </a:p>
          <a:p>
            <a:r>
              <a:rPr lang="en-US" sz="1800" dirty="0"/>
              <a:t>We need to add the service name, inside </a:t>
            </a:r>
            <a:r>
              <a:rPr lang="en-US" sz="1800" b="1" dirty="0" err="1"/>
              <a:t>manifest.yml</a:t>
            </a:r>
            <a:r>
              <a:rPr lang="en-US" sz="1800" b="1" dirty="0"/>
              <a:t> </a:t>
            </a:r>
            <a:r>
              <a:rPr lang="en-US" sz="1800" dirty="0"/>
              <a:t>file and specify the exact name inside services section.</a:t>
            </a:r>
          </a:p>
          <a:p>
            <a:r>
              <a:rPr lang="en-US" sz="1800" dirty="0"/>
              <a:t>Once the binding is complete, we can go and check the service key inside our cockpit.</a:t>
            </a:r>
          </a:p>
          <a:p>
            <a:r>
              <a:rPr lang="en-US" sz="1800" dirty="0"/>
              <a:t>We can also see the </a:t>
            </a:r>
            <a:r>
              <a:rPr lang="en-US" sz="1800" dirty="0" err="1"/>
              <a:t>binded</a:t>
            </a:r>
            <a:r>
              <a:rPr lang="en-US" sz="1800" dirty="0"/>
              <a:t> backing service details using CLI – </a:t>
            </a:r>
            <a:r>
              <a:rPr lang="en-US" sz="1800" b="1" dirty="0" err="1"/>
              <a:t>cf</a:t>
            </a:r>
            <a:r>
              <a:rPr lang="en-US" sz="1800" b="1" dirty="0"/>
              <a:t> env APP_NAME</a:t>
            </a:r>
          </a:p>
          <a:p>
            <a:endParaRPr lang="en-IN" sz="1800" dirty="0"/>
          </a:p>
          <a:p>
            <a:r>
              <a:rPr lang="en-IN" sz="1800" b="1" dirty="0"/>
              <a:t>Advantages</a:t>
            </a:r>
          </a:p>
          <a:p>
            <a:pPr marL="342900" indent="-342900">
              <a:buAutoNum type="arabicPeriod"/>
            </a:pPr>
            <a:r>
              <a:rPr lang="en-IN" sz="1800" dirty="0"/>
              <a:t>We never need to hardcode our DB credentials inside our app, these details will be provided by SERVICE key</a:t>
            </a:r>
          </a:p>
          <a:p>
            <a:pPr marL="342900" indent="-342900">
              <a:buAutoNum type="arabicPeriod"/>
            </a:pPr>
            <a:r>
              <a:rPr lang="en-IN" sz="1800" dirty="0"/>
              <a:t>We can also scale backing services independently</a:t>
            </a:r>
          </a:p>
          <a:p>
            <a:pPr marL="342900" indent="-342900">
              <a:buAutoNum type="arabicPeriod"/>
            </a:pPr>
            <a:r>
              <a:rPr lang="en-IN" sz="1800" dirty="0"/>
              <a:t>The complete management of backing service can be done through the cockpit or cli</a:t>
            </a:r>
          </a:p>
          <a:p>
            <a:pPr marL="342900" indent="-342900">
              <a:buAutoNum type="arabicPeriod"/>
            </a:pPr>
            <a:r>
              <a:rPr lang="en-IN" sz="1800" dirty="0"/>
              <a:t>System will also take care of AUTO binding with backing service in Q and P systems</a:t>
            </a:r>
          </a:p>
          <a:p>
            <a:pPr marL="342900" indent="-342900">
              <a:buAutoNum type="arabicPeriod"/>
            </a:pPr>
            <a:r>
              <a:rPr lang="en-IN" sz="1800" dirty="0"/>
              <a:t>The details of the credentials are provided by an environment variable called VCAP_SERVICES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89756" y="0"/>
            <a:ext cx="1101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Backing Service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196" y="21813"/>
            <a:ext cx="467413" cy="46166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4246" y="6539652"/>
            <a:ext cx="260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6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639028" y="6597352"/>
            <a:ext cx="219002" cy="144016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189757" y="631859"/>
            <a:ext cx="118093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Add new dependencies to our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spring-cloud-</a:t>
            </a:r>
            <a:r>
              <a:rPr lang="en-US" sz="1600" dirty="0" err="1"/>
              <a:t>cloudfoundry</a:t>
            </a:r>
            <a:r>
              <a:rPr lang="en-US" sz="1600" dirty="0"/>
              <a:t>-connector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spring-cloud-spring-service-connector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ngdbc</a:t>
            </a:r>
            <a:r>
              <a:rPr lang="en-US" sz="1600" dirty="0"/>
              <a:t> – HANA DB driver (we need it in future)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dbcp2 – it will control the flow of </a:t>
            </a:r>
            <a:r>
              <a:rPr lang="en-US" sz="1600" dirty="0" err="1"/>
              <a:t>db</a:t>
            </a:r>
            <a:r>
              <a:rPr lang="en-US" sz="1600" dirty="0"/>
              <a:t> calls from the app, and implements a implicit queue. Good for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Eclipse Link JPA – this will take the object of cloud connection and pass this to our JPA classes (Entity manager, transaction manage)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Slf4j – it will be used for 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8. We will now implement 2 classes which will be responsible for providing DB related objects to spring JPA</a:t>
            </a:r>
            <a:r>
              <a:rPr lang="en-IN" sz="1600" dirty="0"/>
              <a:t> (Earlier this work was done by spring itself by </a:t>
            </a:r>
            <a:r>
              <a:rPr lang="en-IN" sz="1600" dirty="0" err="1"/>
              <a:t>application.properties</a:t>
            </a:r>
            <a:r>
              <a:rPr lang="en-IN" sz="1600" dirty="0"/>
              <a:t> file)</a:t>
            </a:r>
          </a:p>
          <a:p>
            <a:endParaRPr lang="en-IN" sz="1600" dirty="0"/>
          </a:p>
          <a:p>
            <a:r>
              <a:rPr lang="en-IN" sz="1600" dirty="0"/>
              <a:t>8.1 Implement </a:t>
            </a:r>
            <a:r>
              <a:rPr lang="en-IN" sz="1600" dirty="0" err="1"/>
              <a:t>DatabaseConfig</a:t>
            </a:r>
            <a:r>
              <a:rPr lang="en-IN" sz="1600" dirty="0"/>
              <a:t> class as described </a:t>
            </a:r>
            <a:r>
              <a:rPr lang="en-IN" sz="1600" dirty="0" err="1"/>
              <a:t>abovem</a:t>
            </a:r>
            <a:r>
              <a:rPr lang="en-IN" sz="1600" dirty="0"/>
              <a:t> this class will use the variable extracted and provided to us to make a new database connection. This database connection we will pass to spring JPA. This class also create object of Entity Manager (DDL) and Transaction manager (DML)</a:t>
            </a:r>
          </a:p>
          <a:p>
            <a:r>
              <a:rPr lang="en-IN" sz="1600" dirty="0"/>
              <a:t>8.1.1 Create DB connection using VCAP variable details</a:t>
            </a:r>
          </a:p>
          <a:p>
            <a:r>
              <a:rPr lang="en-IN" sz="1600" dirty="0"/>
              <a:t>8.1.2 Create </a:t>
            </a:r>
            <a:r>
              <a:rPr lang="en-IN" sz="1600" dirty="0" err="1"/>
              <a:t>EntityManager</a:t>
            </a:r>
            <a:r>
              <a:rPr lang="en-IN" sz="1600" dirty="0"/>
              <a:t> by using the own DB connection</a:t>
            </a:r>
          </a:p>
          <a:p>
            <a:r>
              <a:rPr lang="en-IN" sz="1600" dirty="0"/>
              <a:t>8.1.3 Create </a:t>
            </a:r>
            <a:r>
              <a:rPr lang="en-IN" sz="1600" dirty="0" err="1"/>
              <a:t>TransactionManager</a:t>
            </a:r>
            <a:r>
              <a:rPr lang="en-IN" sz="1600" dirty="0"/>
              <a:t> by using own connection </a:t>
            </a:r>
          </a:p>
          <a:p>
            <a:endParaRPr lang="en-IN" sz="1600" dirty="0"/>
          </a:p>
          <a:p>
            <a:r>
              <a:rPr lang="en-IN" sz="1600" dirty="0"/>
              <a:t>8.2 Entity Manager class which will have all the settings related to entity.</a:t>
            </a:r>
          </a:p>
          <a:p>
            <a:endParaRPr lang="en-IN" sz="1600" dirty="0"/>
          </a:p>
          <a:p>
            <a:r>
              <a:rPr lang="en-IN" sz="1600" dirty="0"/>
              <a:t>9. If needed, modify the settings in </a:t>
            </a:r>
            <a:r>
              <a:rPr lang="en-IN" sz="1600" dirty="0" err="1"/>
              <a:t>EntityManager</a:t>
            </a:r>
            <a:r>
              <a:rPr lang="en-IN" sz="1600" dirty="0"/>
              <a:t> class like we earlier did in properties file</a:t>
            </a:r>
          </a:p>
          <a:p>
            <a:r>
              <a:rPr lang="en-IN" sz="1600" dirty="0"/>
              <a:t>10. Rebuild (</a:t>
            </a:r>
            <a:r>
              <a:rPr lang="en-IN" sz="1600" b="1" dirty="0"/>
              <a:t>by skip test</a:t>
            </a:r>
            <a:r>
              <a:rPr lang="en-IN" sz="1600" dirty="0"/>
              <a:t>) and deploy the app to sap </a:t>
            </a:r>
            <a:r>
              <a:rPr lang="en-IN" sz="1600" dirty="0" err="1"/>
              <a:t>btp</a:t>
            </a:r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89756" y="0"/>
            <a:ext cx="1101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Title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196" y="21813"/>
            <a:ext cx="467413" cy="46166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4246" y="6539652"/>
            <a:ext cx="260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E695102-43F0-756E-C3B1-0939FF61549C}"/>
              </a:ext>
            </a:extLst>
          </p:cNvPr>
          <p:cNvSpPr/>
          <p:nvPr/>
        </p:nvSpPr>
        <p:spPr>
          <a:xfrm>
            <a:off x="4222204" y="908720"/>
            <a:ext cx="50405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FF6BD-F1C5-65B9-FE0B-DBACAE0AB563}"/>
              </a:ext>
            </a:extLst>
          </p:cNvPr>
          <p:cNvSpPr txBox="1"/>
          <p:nvPr/>
        </p:nvSpPr>
        <p:spPr>
          <a:xfrm>
            <a:off x="4942284" y="646331"/>
            <a:ext cx="6915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Looking the cloud foundry environment variable VCAP_SERVICES and parse it. Pass this information to a configuration class which we will register with spring. This class which inherits from </a:t>
            </a:r>
            <a:r>
              <a:rPr lang="en-US" sz="1600" b="1" dirty="0" err="1"/>
              <a:t>AbstractCloudConfig</a:t>
            </a:r>
            <a:r>
              <a:rPr lang="en-US" sz="1600" dirty="0"/>
              <a:t> class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3FA6F27A-4B95-682F-0CF2-23802CE285D1}"/>
              </a:ext>
            </a:extLst>
          </p:cNvPr>
          <p:cNvSpPr/>
          <p:nvPr/>
        </p:nvSpPr>
        <p:spPr>
          <a:xfrm>
            <a:off x="5590356" y="4221088"/>
            <a:ext cx="504056" cy="83099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001B3-69D2-F656-6C3D-4A467E487B67}"/>
              </a:ext>
            </a:extLst>
          </p:cNvPr>
          <p:cNvSpPr txBox="1"/>
          <p:nvPr/>
        </p:nvSpPr>
        <p:spPr>
          <a:xfrm>
            <a:off x="6238428" y="4321674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EclipseLink</a:t>
            </a:r>
            <a:r>
              <a:rPr lang="en-US" sz="1800" b="1" dirty="0"/>
              <a:t> </a:t>
            </a:r>
            <a:r>
              <a:rPr lang="en-US" sz="1800" dirty="0"/>
              <a:t>which will then pass this information to our Spring framework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8760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Project Structure – Spring JPA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61CE18-A3C2-475D-2601-3F5EADD3909E}"/>
              </a:ext>
            </a:extLst>
          </p:cNvPr>
          <p:cNvSpPr/>
          <p:nvPr/>
        </p:nvSpPr>
        <p:spPr>
          <a:xfrm>
            <a:off x="7110509" y="4329100"/>
            <a:ext cx="2088231" cy="1607688"/>
          </a:xfrm>
          <a:prstGeom prst="rect">
            <a:avLst/>
          </a:prstGeom>
          <a:gradFill rotWithShape="1">
            <a:gsLst>
              <a:gs pos="0">
                <a:srgbClr val="E1E7F2">
                  <a:tint val="50000"/>
                  <a:satMod val="300000"/>
                </a:srgbClr>
              </a:gs>
              <a:gs pos="35000">
                <a:srgbClr val="E1E7F2">
                  <a:tint val="37000"/>
                  <a:satMod val="300000"/>
                </a:srgbClr>
              </a:gs>
              <a:gs pos="100000">
                <a:srgbClr val="E1E7F2">
                  <a:tint val="15000"/>
                  <a:satMod val="350000"/>
                </a:srgbClr>
              </a:gs>
            </a:gsLst>
            <a:lin ang="16200000" scaled="1"/>
          </a:gradFill>
          <a:ln w="63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@Entity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9EDB90-E1BD-3802-0F12-0B8E18080CBB}"/>
              </a:ext>
            </a:extLst>
          </p:cNvPr>
          <p:cNvSpPr/>
          <p:nvPr/>
        </p:nvSpPr>
        <p:spPr>
          <a:xfrm>
            <a:off x="188604" y="2539158"/>
            <a:ext cx="1728192" cy="864096"/>
          </a:xfrm>
          <a:prstGeom prst="round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ED8DD1-1A19-A29A-C80D-B257111346D6}"/>
              </a:ext>
            </a:extLst>
          </p:cNvPr>
          <p:cNvSpPr/>
          <p:nvPr/>
        </p:nvSpPr>
        <p:spPr>
          <a:xfrm>
            <a:off x="179715" y="3533897"/>
            <a:ext cx="1728192" cy="864096"/>
          </a:xfrm>
          <a:prstGeom prst="round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Postman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C5615-B63E-6F36-F22A-E32AAC11F5C7}"/>
              </a:ext>
            </a:extLst>
          </p:cNvPr>
          <p:cNvSpPr/>
          <p:nvPr/>
        </p:nvSpPr>
        <p:spPr>
          <a:xfrm>
            <a:off x="2625568" y="2816932"/>
            <a:ext cx="2088232" cy="1224137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@RestController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VendorController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AddressController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E573D-36EF-E631-881C-54A5E03FDA11}"/>
              </a:ext>
            </a:extLst>
          </p:cNvPr>
          <p:cNvSpPr txBox="1"/>
          <p:nvPr/>
        </p:nvSpPr>
        <p:spPr>
          <a:xfrm>
            <a:off x="2630019" y="2149646"/>
            <a:ext cx="2232248" cy="58477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/vendor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/address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78B5-0E97-2634-EED9-7505B13F4DEC}"/>
              </a:ext>
            </a:extLst>
          </p:cNvPr>
          <p:cNvSpPr/>
          <p:nvPr/>
        </p:nvSpPr>
        <p:spPr>
          <a:xfrm>
            <a:off x="5050296" y="2816931"/>
            <a:ext cx="2088232" cy="1224137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Module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@Component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VendorService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AddressService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DC0E7-1843-EC15-C8F4-D3A73DF91CAC}"/>
              </a:ext>
            </a:extLst>
          </p:cNvPr>
          <p:cNvSpPr txBox="1"/>
          <p:nvPr/>
        </p:nvSpPr>
        <p:spPr>
          <a:xfrm>
            <a:off x="4906280" y="1582367"/>
            <a:ext cx="22322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Provide reusable code for all the controllers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 layer – Pre-checks, post checks, prepare payloads, validations, calculations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JPA persistence interface at runtime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18654-D461-8E71-B252-054298C4970C}"/>
              </a:ext>
            </a:extLst>
          </p:cNvPr>
          <p:cNvSpPr/>
          <p:nvPr/>
        </p:nvSpPr>
        <p:spPr>
          <a:xfrm>
            <a:off x="7286779" y="2896082"/>
            <a:ext cx="1656184" cy="349783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IVendorRepository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3867D-C899-7F1F-56FC-473877DD216A}"/>
              </a:ext>
            </a:extLst>
          </p:cNvPr>
          <p:cNvSpPr/>
          <p:nvPr/>
        </p:nvSpPr>
        <p:spPr>
          <a:xfrm>
            <a:off x="7286779" y="3533897"/>
            <a:ext cx="1656184" cy="349783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IAddressRepository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006C78E-4AA5-ABCC-CEAB-0AAE7CAAD821}"/>
              </a:ext>
            </a:extLst>
          </p:cNvPr>
          <p:cNvSpPr/>
          <p:nvPr/>
        </p:nvSpPr>
        <p:spPr>
          <a:xfrm>
            <a:off x="11328387" y="3062457"/>
            <a:ext cx="864096" cy="646331"/>
          </a:xfrm>
          <a:prstGeom prst="flowChartMagneticDisk">
            <a:avLst/>
          </a:prstGeom>
          <a:solidFill>
            <a:srgbClr val="38C6C6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8D70CE-13B2-C5B2-227A-8FD3B44628BA}"/>
              </a:ext>
            </a:extLst>
          </p:cNvPr>
          <p:cNvSpPr/>
          <p:nvPr/>
        </p:nvSpPr>
        <p:spPr>
          <a:xfrm>
            <a:off x="9303003" y="2323134"/>
            <a:ext cx="1728192" cy="2016224"/>
          </a:xfrm>
          <a:prstGeom prst="rect">
            <a:avLst/>
          </a:prstGeom>
          <a:gradFill rotWithShape="1">
            <a:gsLst>
              <a:gs pos="0">
                <a:srgbClr val="38C6C6">
                  <a:tint val="50000"/>
                  <a:satMod val="300000"/>
                </a:srgbClr>
              </a:gs>
              <a:gs pos="35000">
                <a:srgbClr val="38C6C6">
                  <a:tint val="37000"/>
                  <a:satMod val="300000"/>
                </a:srgbClr>
              </a:gs>
              <a:gs pos="100000">
                <a:srgbClr val="38C6C6">
                  <a:tint val="15000"/>
                  <a:satMod val="350000"/>
                </a:srgbClr>
              </a:gs>
            </a:gsLst>
            <a:lin ang="16200000" scaled="1"/>
          </a:gradFill>
          <a:ln w="63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Pivotal Spring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Spring-JPA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49743-D26B-8F4C-4E21-9EB2CA4A664E}"/>
              </a:ext>
            </a:extLst>
          </p:cNvPr>
          <p:cNvSpPr/>
          <p:nvPr/>
        </p:nvSpPr>
        <p:spPr>
          <a:xfrm>
            <a:off x="9447019" y="2896082"/>
            <a:ext cx="1440160" cy="507172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Transaction Manager Factory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90A62-60DA-659F-3ABA-27218890B9F9}"/>
              </a:ext>
            </a:extLst>
          </p:cNvPr>
          <p:cNvSpPr/>
          <p:nvPr/>
        </p:nvSpPr>
        <p:spPr>
          <a:xfrm>
            <a:off x="9476280" y="3490125"/>
            <a:ext cx="1440160" cy="507172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Entity Manager Factory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94BCB-DA62-F121-AE39-A565CA29B725}"/>
              </a:ext>
            </a:extLst>
          </p:cNvPr>
          <p:cNvSpPr/>
          <p:nvPr/>
        </p:nvSpPr>
        <p:spPr>
          <a:xfrm>
            <a:off x="9014971" y="2971206"/>
            <a:ext cx="432048" cy="144016"/>
          </a:xfrm>
          <a:prstGeom prst="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8D54FD-9BF6-212A-CC04-9A15C5A9741B}"/>
              </a:ext>
            </a:extLst>
          </p:cNvPr>
          <p:cNvSpPr/>
          <p:nvPr/>
        </p:nvSpPr>
        <p:spPr>
          <a:xfrm rot="19288922">
            <a:off x="8940117" y="3463270"/>
            <a:ext cx="546377" cy="145750"/>
          </a:xfrm>
          <a:prstGeom prst="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0C7B4-B144-70B6-3C57-DC774B80CE86}"/>
              </a:ext>
            </a:extLst>
          </p:cNvPr>
          <p:cNvSpPr/>
          <p:nvPr/>
        </p:nvSpPr>
        <p:spPr>
          <a:xfrm>
            <a:off x="7286779" y="4627390"/>
            <a:ext cx="1728192" cy="454300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8982DF-7D94-9D9D-2D8F-269F90BC6A87}"/>
              </a:ext>
            </a:extLst>
          </p:cNvPr>
          <p:cNvSpPr/>
          <p:nvPr/>
        </p:nvSpPr>
        <p:spPr>
          <a:xfrm>
            <a:off x="7286779" y="5406222"/>
            <a:ext cx="1728192" cy="454300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F2FF5-F3CE-CF31-1358-B38E2204894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150875" y="5081690"/>
            <a:ext cx="0" cy="32453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FD33E-B03B-DC86-2527-C7AC570A20A3}"/>
              </a:ext>
            </a:extLst>
          </p:cNvPr>
          <p:cNvSpPr txBox="1"/>
          <p:nvPr/>
        </p:nvSpPr>
        <p:spPr>
          <a:xfrm>
            <a:off x="8294891" y="5081690"/>
            <a:ext cx="720080" cy="26161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1..*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8DDE6A-9BDD-6473-22A1-C558CDA9742E}"/>
              </a:ext>
            </a:extLst>
          </p:cNvPr>
          <p:cNvSpPr/>
          <p:nvPr/>
        </p:nvSpPr>
        <p:spPr>
          <a:xfrm>
            <a:off x="9505068" y="4935004"/>
            <a:ext cx="1955664" cy="372476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application.properties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FBC250-6653-BF80-7A8B-4A7BAD38D6BB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16200000" flipH="1">
            <a:off x="10027176" y="4479280"/>
            <a:ext cx="595646" cy="315801"/>
          </a:xfrm>
          <a:prstGeom prst="bentConnector3">
            <a:avLst/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1B36814-7A68-94B1-02E2-9655CD710761}"/>
              </a:ext>
            </a:extLst>
          </p:cNvPr>
          <p:cNvSpPr/>
          <p:nvPr/>
        </p:nvSpPr>
        <p:spPr>
          <a:xfrm>
            <a:off x="9486773" y="4072818"/>
            <a:ext cx="1440160" cy="372476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Connection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9088779C-63BA-D7BA-F779-3C0C778F21FD}"/>
              </a:ext>
            </a:extLst>
          </p:cNvPr>
          <p:cNvSpPr/>
          <p:nvPr/>
        </p:nvSpPr>
        <p:spPr>
          <a:xfrm>
            <a:off x="10916440" y="3308995"/>
            <a:ext cx="463583" cy="181130"/>
          </a:xfrm>
          <a:prstGeom prst="left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19BBB9-B201-A99A-01D4-4B43460FAA4D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rot="10800000" flipV="1">
            <a:off x="9198740" y="3743710"/>
            <a:ext cx="277540" cy="138923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F100F67-83DE-EFEA-5989-3DA2052F333B}"/>
              </a:ext>
            </a:extLst>
          </p:cNvPr>
          <p:cNvSpPr/>
          <p:nvPr/>
        </p:nvSpPr>
        <p:spPr>
          <a:xfrm>
            <a:off x="11607259" y="3533897"/>
            <a:ext cx="291010" cy="209813"/>
          </a:xfrm>
          <a:prstGeom prst="rect">
            <a:avLst/>
          </a:prstGeom>
          <a:solidFill>
            <a:srgbClr val="0D0C0A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D3FC92-0AAB-F359-AA11-8B3AB0908949}"/>
              </a:ext>
            </a:extLst>
          </p:cNvPr>
          <p:cNvSpPr/>
          <p:nvPr/>
        </p:nvSpPr>
        <p:spPr>
          <a:xfrm>
            <a:off x="11759659" y="3686297"/>
            <a:ext cx="291010" cy="209813"/>
          </a:xfrm>
          <a:prstGeom prst="rect">
            <a:avLst/>
          </a:prstGeom>
          <a:solidFill>
            <a:srgbClr val="0D0C0A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E93A4E9-2F8C-AB77-29FC-BF5C6FE80152}"/>
              </a:ext>
            </a:extLst>
          </p:cNvPr>
          <p:cNvSpPr/>
          <p:nvPr/>
        </p:nvSpPr>
        <p:spPr>
          <a:xfrm>
            <a:off x="7290928" y="1881221"/>
            <a:ext cx="1868059" cy="349783"/>
          </a:xfrm>
          <a:prstGeom prst="roundRect">
            <a:avLst/>
          </a:prstGeom>
          <a:solidFill>
            <a:srgbClr val="38C6C6">
              <a:lumMod val="60000"/>
              <a:lumOff val="40000"/>
            </a:srgbClr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JPARepository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3AE54EB-3070-2FE2-E72F-129E63182C3B}"/>
              </a:ext>
            </a:extLst>
          </p:cNvPr>
          <p:cNvCxnSpPr>
            <a:stCxn id="10" idx="0"/>
            <a:endCxn id="29" idx="2"/>
          </p:cNvCxnSpPr>
          <p:nvPr/>
        </p:nvCxnSpPr>
        <p:spPr>
          <a:xfrm rot="5400000" flipH="1" flipV="1">
            <a:off x="7837375" y="2508500"/>
            <a:ext cx="665078" cy="110087"/>
          </a:xfrm>
          <a:prstGeom prst="bentConnector3">
            <a:avLst/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654732-1740-FC8E-2974-AB9757D6F5F8}"/>
              </a:ext>
            </a:extLst>
          </p:cNvPr>
          <p:cNvCxnSpPr>
            <a:stCxn id="11" idx="0"/>
            <a:endCxn id="29" idx="2"/>
          </p:cNvCxnSpPr>
          <p:nvPr/>
        </p:nvCxnSpPr>
        <p:spPr>
          <a:xfrm rot="5400000" flipH="1" flipV="1">
            <a:off x="7518468" y="2827408"/>
            <a:ext cx="1302893" cy="110087"/>
          </a:xfrm>
          <a:prstGeom prst="bentConnector3">
            <a:avLst>
              <a:gd name="adj1" fmla="val 10230"/>
            </a:avLst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32" name="Smiley Face 31">
            <a:extLst>
              <a:ext uri="{FF2B5EF4-FFF2-40B4-BE49-F238E27FC236}">
                <a16:creationId xmlns:a16="http://schemas.microsoft.com/office/drawing/2014/main" id="{52676692-5754-393E-6849-480D4A9605B0}"/>
              </a:ext>
            </a:extLst>
          </p:cNvPr>
          <p:cNvSpPr/>
          <p:nvPr/>
        </p:nvSpPr>
        <p:spPr>
          <a:xfrm>
            <a:off x="806059" y="1706281"/>
            <a:ext cx="432048" cy="443365"/>
          </a:xfrm>
          <a:prstGeom prst="smileyFace">
            <a:avLst/>
          </a:prstGeom>
          <a:solidFill>
            <a:srgbClr val="FFFF0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F4ECBD-CF8E-BF99-2700-FF3EE9C47E76}"/>
              </a:ext>
            </a:extLst>
          </p:cNvPr>
          <p:cNvSpPr/>
          <p:nvPr/>
        </p:nvSpPr>
        <p:spPr>
          <a:xfrm>
            <a:off x="518027" y="2408515"/>
            <a:ext cx="1135650" cy="325906"/>
          </a:xfrm>
          <a:prstGeom prst="roundRect">
            <a:avLst/>
          </a:prstGeom>
          <a:gradFill rotWithShape="1">
            <a:gsLst>
              <a:gs pos="0">
                <a:srgbClr val="38C6C6">
                  <a:shade val="51000"/>
                  <a:satMod val="130000"/>
                </a:srgbClr>
              </a:gs>
              <a:gs pos="80000">
                <a:srgbClr val="38C6C6">
                  <a:shade val="93000"/>
                  <a:satMod val="130000"/>
                </a:srgbClr>
              </a:gs>
              <a:gs pos="100000">
                <a:srgbClr val="38C6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</a:t>
            </a:r>
          </a:p>
        </p:txBody>
      </p:sp>
      <p:sp>
        <p:nvSpPr>
          <p:cNvPr id="39" name="Flowchart: Or 38">
            <a:extLst>
              <a:ext uri="{FF2B5EF4-FFF2-40B4-BE49-F238E27FC236}">
                <a16:creationId xmlns:a16="http://schemas.microsoft.com/office/drawing/2014/main" id="{25839ABA-7CFD-0B53-BE7E-BF2051EDDE4A}"/>
              </a:ext>
            </a:extLst>
          </p:cNvPr>
          <p:cNvSpPr/>
          <p:nvPr/>
        </p:nvSpPr>
        <p:spPr>
          <a:xfrm>
            <a:off x="10239107" y="4555382"/>
            <a:ext cx="277540" cy="216024"/>
          </a:xfrm>
          <a:prstGeom prst="flowChartOr">
            <a:avLst/>
          </a:prstGeom>
          <a:solidFill>
            <a:srgbClr val="FF000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5A1B40-2340-8BE8-2276-DE81861F9A66}"/>
              </a:ext>
            </a:extLst>
          </p:cNvPr>
          <p:cNvSpPr/>
          <p:nvPr/>
        </p:nvSpPr>
        <p:spPr>
          <a:xfrm>
            <a:off x="9407265" y="1399776"/>
            <a:ext cx="1479914" cy="576065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CloudConfirg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8B4D0B6-979E-5EDD-86BB-9874F650A08E}"/>
              </a:ext>
            </a:extLst>
          </p:cNvPr>
          <p:cNvSpPr/>
          <p:nvPr/>
        </p:nvSpPr>
        <p:spPr>
          <a:xfrm>
            <a:off x="10023083" y="1938215"/>
            <a:ext cx="288032" cy="468157"/>
          </a:xfrm>
          <a:prstGeom prst="down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8BF318-FB6B-894C-F43E-2AD3BBF59061}"/>
              </a:ext>
            </a:extLst>
          </p:cNvPr>
          <p:cNvSpPr txBox="1"/>
          <p:nvPr/>
        </p:nvSpPr>
        <p:spPr>
          <a:xfrm>
            <a:off x="141759" y="4767801"/>
            <a:ext cx="6746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994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Adding Olingo for OData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E322B-0488-65B1-513B-2D5FB97C6FEB}"/>
              </a:ext>
            </a:extLst>
          </p:cNvPr>
          <p:cNvSpPr txBox="1"/>
          <p:nvPr/>
        </p:nvSpPr>
        <p:spPr>
          <a:xfrm>
            <a:off x="177559" y="789216"/>
            <a:ext cx="11809312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There are frameworks available in market to develop OData using java. Apache is a company which provided an open-source framework called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olingo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.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It allows us to develop end to end OData services. An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odata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service consists of end point registration,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servelet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, annotations, design time information, connection details, runtime information where we add the source code to performing CURDQ on our entity.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65678-97F6-6880-60E8-899E07F2B08A}"/>
              </a:ext>
            </a:extLst>
          </p:cNvPr>
          <p:cNvSpPr/>
          <p:nvPr/>
        </p:nvSpPr>
        <p:spPr>
          <a:xfrm>
            <a:off x="393582" y="3802381"/>
            <a:ext cx="1080120" cy="864096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Browser/postman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DCDE8124-1BB4-346B-F8BA-ABA26B8D96B1}"/>
              </a:ext>
            </a:extLst>
          </p:cNvPr>
          <p:cNvSpPr/>
          <p:nvPr/>
        </p:nvSpPr>
        <p:spPr>
          <a:xfrm>
            <a:off x="609606" y="2506237"/>
            <a:ext cx="504056" cy="504056"/>
          </a:xfrm>
          <a:prstGeom prst="smileyFace">
            <a:avLst/>
          </a:prstGeom>
          <a:gradFill rotWithShape="1">
            <a:gsLst>
              <a:gs pos="0">
                <a:srgbClr val="38C6C6">
                  <a:shade val="51000"/>
                  <a:satMod val="130000"/>
                </a:srgbClr>
              </a:gs>
              <a:gs pos="80000">
                <a:srgbClr val="38C6C6">
                  <a:shade val="93000"/>
                  <a:satMod val="130000"/>
                </a:srgbClr>
              </a:gs>
              <a:gs pos="100000">
                <a:srgbClr val="38C6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CDAA385-8941-9E4F-B66B-0C9F5DB44D91}"/>
              </a:ext>
            </a:extLst>
          </p:cNvPr>
          <p:cNvSpPr/>
          <p:nvPr/>
        </p:nvSpPr>
        <p:spPr>
          <a:xfrm>
            <a:off x="825630" y="3010293"/>
            <a:ext cx="72008" cy="792088"/>
          </a:xfrm>
          <a:prstGeom prst="downArrow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1264F-A89B-9B9B-6B98-7B07AAC34E38}"/>
              </a:ext>
            </a:extLst>
          </p:cNvPr>
          <p:cNvSpPr/>
          <p:nvPr/>
        </p:nvSpPr>
        <p:spPr>
          <a:xfrm>
            <a:off x="2604747" y="3226317"/>
            <a:ext cx="1512168" cy="2880320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@WebServlet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 Servlet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URL Pattern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/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anubhav.svc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FA8F0-4A95-949C-6684-CA2021BB869E}"/>
              </a:ext>
            </a:extLst>
          </p:cNvPr>
          <p:cNvSpPr/>
          <p:nvPr/>
        </p:nvSpPr>
        <p:spPr>
          <a:xfrm>
            <a:off x="2172699" y="2137925"/>
            <a:ext cx="2376264" cy="475207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ODataServlet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7EE051-7100-4C00-97C1-4343FCC65D19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3360831" y="2613132"/>
            <a:ext cx="0" cy="61318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C1951E-B64B-6184-DCA0-68A0E9382BDF}"/>
              </a:ext>
            </a:extLst>
          </p:cNvPr>
          <p:cNvSpPr/>
          <p:nvPr/>
        </p:nvSpPr>
        <p:spPr>
          <a:xfrm>
            <a:off x="1473702" y="4162421"/>
            <a:ext cx="1146305" cy="209706"/>
          </a:xfrm>
          <a:prstGeom prst="rightArrow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EBD79-00D9-5776-B418-E255B84DCA4A}"/>
              </a:ext>
            </a:extLst>
          </p:cNvPr>
          <p:cNvSpPr/>
          <p:nvPr/>
        </p:nvSpPr>
        <p:spPr>
          <a:xfrm>
            <a:off x="2588105" y="6444023"/>
            <a:ext cx="2160240" cy="371211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SpringUtils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8F10955-7561-701D-1883-99934040604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3345835" y="6121633"/>
            <a:ext cx="337386" cy="30739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645F2-8A41-0746-163B-7FA0795B6AB9}"/>
              </a:ext>
            </a:extLst>
          </p:cNvPr>
          <p:cNvSpPr/>
          <p:nvPr/>
        </p:nvSpPr>
        <p:spPr>
          <a:xfrm>
            <a:off x="5146110" y="3226317"/>
            <a:ext cx="2901405" cy="936104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MyODataServiceFactory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Purpose is to provide our class object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94AC43-E006-5BB4-B3B3-9660C8BD2198}"/>
              </a:ext>
            </a:extLst>
          </p:cNvPr>
          <p:cNvSpPr/>
          <p:nvPr/>
        </p:nvSpPr>
        <p:spPr>
          <a:xfrm>
            <a:off x="5408680" y="2125855"/>
            <a:ext cx="2376264" cy="475207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ODataServiceFactory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8C1AEF-2132-D88A-AD49-0283988F97A0}"/>
              </a:ext>
            </a:extLst>
          </p:cNvPr>
          <p:cNvCxnSpPr/>
          <p:nvPr/>
        </p:nvCxnSpPr>
        <p:spPr>
          <a:xfrm flipV="1">
            <a:off x="6514262" y="2601062"/>
            <a:ext cx="0" cy="61318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E8A36-6A50-B16F-5B3D-4498947652B2}"/>
              </a:ext>
            </a:extLst>
          </p:cNvPr>
          <p:cNvSpPr/>
          <p:nvPr/>
        </p:nvSpPr>
        <p:spPr>
          <a:xfrm>
            <a:off x="9178558" y="2613132"/>
            <a:ext cx="2736302" cy="541177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MyODataAnnotation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59C6E-B9AD-8C0F-903D-A52FD7D9BD38}"/>
              </a:ext>
            </a:extLst>
          </p:cNvPr>
          <p:cNvSpPr/>
          <p:nvPr/>
        </p:nvSpPr>
        <p:spPr>
          <a:xfrm>
            <a:off x="9178558" y="3306709"/>
            <a:ext cx="2736302" cy="541177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MyODataProcessor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30FEC3-08F1-ED30-07A5-9F14F06ACB66}"/>
              </a:ext>
            </a:extLst>
          </p:cNvPr>
          <p:cNvSpPr/>
          <p:nvPr/>
        </p:nvSpPr>
        <p:spPr>
          <a:xfrm>
            <a:off x="9188122" y="3986026"/>
            <a:ext cx="2736302" cy="541177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MyODataSource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CA362EB-D052-5D4D-BA5B-9BF7EE4623DE}"/>
              </a:ext>
            </a:extLst>
          </p:cNvPr>
          <p:cNvCxnSpPr>
            <a:stCxn id="16" idx="1"/>
          </p:cNvCxnSpPr>
          <p:nvPr/>
        </p:nvCxnSpPr>
        <p:spPr>
          <a:xfrm rot="10800000" flipV="1">
            <a:off x="8047516" y="2883721"/>
            <a:ext cx="1131043" cy="522616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BA6414-FC63-6059-30B2-C70A09A0BC59}"/>
              </a:ext>
            </a:extLst>
          </p:cNvPr>
          <p:cNvCxnSpPr>
            <a:stCxn id="18" idx="1"/>
          </p:cNvCxnSpPr>
          <p:nvPr/>
        </p:nvCxnSpPr>
        <p:spPr>
          <a:xfrm rot="10800000">
            <a:off x="8047516" y="3859957"/>
            <a:ext cx="1140607" cy="396659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8E8258-E248-49EF-D961-2BF951E67AF4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8042733" y="3577297"/>
            <a:ext cx="1135825" cy="1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03085-63E0-59AB-5E88-C4FA16238B20}"/>
              </a:ext>
            </a:extLst>
          </p:cNvPr>
          <p:cNvSpPr/>
          <p:nvPr/>
        </p:nvSpPr>
        <p:spPr>
          <a:xfrm>
            <a:off x="5300767" y="4311074"/>
            <a:ext cx="2736302" cy="541177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ODataInterface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1C8401-0F64-8D65-B237-2D9CBAD40F03}"/>
              </a:ext>
            </a:extLst>
          </p:cNvPr>
          <p:cNvSpPr/>
          <p:nvPr/>
        </p:nvSpPr>
        <p:spPr>
          <a:xfrm>
            <a:off x="4642054" y="5386557"/>
            <a:ext cx="2448272" cy="43387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VendorODataAgent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9E2E3-2B8A-8F3B-623A-AA7ABD642CAE}"/>
              </a:ext>
            </a:extLst>
          </p:cNvPr>
          <p:cNvSpPr/>
          <p:nvPr/>
        </p:nvSpPr>
        <p:spPr>
          <a:xfrm>
            <a:off x="7522374" y="5381427"/>
            <a:ext cx="2808312" cy="43387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AddressOdataAgent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CEFF208-AEA9-E006-5E10-7F4154C5226D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rot="5400000" flipH="1" flipV="1">
            <a:off x="6000401" y="4718040"/>
            <a:ext cx="534306" cy="802728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2017BD8-F8CC-0FD1-812E-6FAA31D57067}"/>
              </a:ext>
            </a:extLst>
          </p:cNvPr>
          <p:cNvCxnSpPr>
            <a:stCxn id="24" idx="0"/>
            <a:endCxn id="22" idx="2"/>
          </p:cNvCxnSpPr>
          <p:nvPr/>
        </p:nvCxnSpPr>
        <p:spPr>
          <a:xfrm rot="16200000" flipV="1">
            <a:off x="7533136" y="3988033"/>
            <a:ext cx="529176" cy="2257612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7834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Add UI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E0B4D-17E6-4315-766E-5C56670A5BE8}"/>
              </a:ext>
            </a:extLst>
          </p:cNvPr>
          <p:cNvSpPr txBox="1"/>
          <p:nvPr/>
        </p:nvSpPr>
        <p:spPr>
          <a:xfrm>
            <a:off x="189756" y="784925"/>
            <a:ext cx="11809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SAP UI5 is a framework to develop responsive web applications.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Framework – a collection of libraries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Library – a collection of classes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Class – collection of attributes, events, functions, aggregations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Responsive – An application which adapt itself according to the device</a:t>
            </a:r>
          </a:p>
          <a:p>
            <a:r>
              <a:rPr lang="en-IN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https://www.anubhavtrainings.com/ui5-and-odata-training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SAP UI5 SDK</a:t>
            </a:r>
          </a:p>
          <a:p>
            <a:r>
              <a:rPr lang="en-IN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https://sapui5.hana.ondemand.com/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F3D4AA-C886-824A-032F-7BC8C591971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26260" y="3861048"/>
            <a:ext cx="6895805" cy="25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 and Git HUB</a:t>
            </a:r>
          </a:p>
        </p:txBody>
      </p:sp>
      <p:pic>
        <p:nvPicPr>
          <p:cNvPr id="3" name="Picture 4" descr="Coding Sisters | A website for keen coders!">
            <a:extLst>
              <a:ext uri="{FF2B5EF4-FFF2-40B4-BE49-F238E27FC236}">
                <a16:creationId xmlns:a16="http://schemas.microsoft.com/office/drawing/2014/main" id="{C010569A-5654-6E0C-9E39-D4EF9571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1769" y="766984"/>
            <a:ext cx="1224628" cy="129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487D86-A066-8ABC-D04A-64F408E5F809}"/>
              </a:ext>
            </a:extLst>
          </p:cNvPr>
          <p:cNvSpPr/>
          <p:nvPr/>
        </p:nvSpPr>
        <p:spPr>
          <a:xfrm>
            <a:off x="235307" y="4792044"/>
            <a:ext cx="3312368" cy="1145401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Local Repository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19120B6-A1B3-C9FB-6036-5BAD3596BD6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1139681" y="2817642"/>
            <a:ext cx="2726212" cy="1222592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B0B0E9-8D61-AB58-D459-EDB65D054836}"/>
              </a:ext>
            </a:extLst>
          </p:cNvPr>
          <p:cNvSpPr/>
          <p:nvPr/>
        </p:nvSpPr>
        <p:spPr>
          <a:xfrm>
            <a:off x="4637610" y="926525"/>
            <a:ext cx="1512168" cy="916555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VS Code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C388F7-C208-3D5A-F5A2-C9AC7710B9D0}"/>
              </a:ext>
            </a:extLst>
          </p:cNvPr>
          <p:cNvSpPr/>
          <p:nvPr/>
        </p:nvSpPr>
        <p:spPr>
          <a:xfrm>
            <a:off x="3726397" y="1123000"/>
            <a:ext cx="757382" cy="504056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1737EB7-4D26-7B35-E063-7B47048621DB}"/>
              </a:ext>
            </a:extLst>
          </p:cNvPr>
          <p:cNvSpPr/>
          <p:nvPr/>
        </p:nvSpPr>
        <p:spPr>
          <a:xfrm>
            <a:off x="2453010" y="4618398"/>
            <a:ext cx="792088" cy="50405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proj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E95FA-6698-F689-945F-BB07A67FC99B}"/>
              </a:ext>
            </a:extLst>
          </p:cNvPr>
          <p:cNvSpPr txBox="1"/>
          <p:nvPr/>
        </p:nvSpPr>
        <p:spPr>
          <a:xfrm>
            <a:off x="6644019" y="760231"/>
            <a:ext cx="5375709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add the git repository and git staging views to VS tool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Created a first local repository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Right click on project and choose team-&gt;share project with repository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 git staging area we choose what are all the files I want to track and add them in staging area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Provide a meaningful message (purpose of the change), do the commit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can check the commit id and branch name, right click on branch master, and choose show in – history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Like wise we can make multiple commits and any file we can right click and choose the reset to HEAD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----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Go to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github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, register and generate PAT 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Right click on our repo, choose push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Entered the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url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of our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repo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spec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Push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Entered our user id and PAT token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A5508-E339-6089-AE8D-8CB5AFADD091}"/>
              </a:ext>
            </a:extLst>
          </p:cNvPr>
          <p:cNvSpPr/>
          <p:nvPr/>
        </p:nvSpPr>
        <p:spPr>
          <a:xfrm>
            <a:off x="235307" y="1220651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A0B681-C66D-AD71-DAB6-624C81D980FB}"/>
              </a:ext>
            </a:extLst>
          </p:cNvPr>
          <p:cNvCxnSpPr/>
          <p:nvPr/>
        </p:nvCxnSpPr>
        <p:spPr>
          <a:xfrm>
            <a:off x="379323" y="978984"/>
            <a:ext cx="0" cy="3639414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829F4E5-8EE4-C725-8F28-50986BE347A1}"/>
              </a:ext>
            </a:extLst>
          </p:cNvPr>
          <p:cNvSpPr/>
          <p:nvPr/>
        </p:nvSpPr>
        <p:spPr>
          <a:xfrm>
            <a:off x="235307" y="1822060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B6533A-BA99-6618-96E2-2F23ACB16AD9}"/>
              </a:ext>
            </a:extLst>
          </p:cNvPr>
          <p:cNvSpPr/>
          <p:nvPr/>
        </p:nvSpPr>
        <p:spPr>
          <a:xfrm>
            <a:off x="221458" y="2407792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D9E98-9FDF-6BED-8156-A13EC8F6AFBC}"/>
              </a:ext>
            </a:extLst>
          </p:cNvPr>
          <p:cNvSpPr txBox="1"/>
          <p:nvPr/>
        </p:nvSpPr>
        <p:spPr>
          <a:xfrm>
            <a:off x="451331" y="926525"/>
            <a:ext cx="144016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Branch -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uLnTx/>
                <a:uFillTx/>
              </a:rPr>
              <a:t>master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E752E02F-2859-B704-05A6-5FE61E8D7B4E}"/>
              </a:ext>
            </a:extLst>
          </p:cNvPr>
          <p:cNvSpPr/>
          <p:nvPr/>
        </p:nvSpPr>
        <p:spPr>
          <a:xfrm>
            <a:off x="7148075" y="4939424"/>
            <a:ext cx="3672408" cy="1656184"/>
          </a:xfrm>
          <a:prstGeom prst="cloudCallout">
            <a:avLst>
              <a:gd name="adj1" fmla="val -13604"/>
              <a:gd name="adj2" fmla="val 42909"/>
            </a:avLst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Git 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FCD76-66FA-C482-FB6D-A003BCA357FF}"/>
              </a:ext>
            </a:extLst>
          </p:cNvPr>
          <p:cNvSpPr txBox="1"/>
          <p:nvPr/>
        </p:nvSpPr>
        <p:spPr>
          <a:xfrm>
            <a:off x="1683776" y="3029768"/>
            <a:ext cx="16838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commit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861C31-E5A0-B58F-3896-EC5E96C6545B}"/>
              </a:ext>
            </a:extLst>
          </p:cNvPr>
          <p:cNvCxnSpPr>
            <a:stCxn id="4" idx="3"/>
            <a:endCxn id="16" idx="0"/>
          </p:cNvCxnSpPr>
          <p:nvPr/>
        </p:nvCxnSpPr>
        <p:spPr>
          <a:xfrm>
            <a:off x="3547675" y="5364745"/>
            <a:ext cx="3611791" cy="402771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C600B9-1CC3-AEE1-1EDA-3A4EA4E3657F}"/>
              </a:ext>
            </a:extLst>
          </p:cNvPr>
          <p:cNvSpPr txBox="1"/>
          <p:nvPr/>
        </p:nvSpPr>
        <p:spPr>
          <a:xfrm>
            <a:off x="4135180" y="4995338"/>
            <a:ext cx="16838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push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0D11A435-3D54-D65C-8828-CD0B1AD218F8}"/>
              </a:ext>
            </a:extLst>
          </p:cNvPr>
          <p:cNvSpPr/>
          <p:nvPr/>
        </p:nvSpPr>
        <p:spPr>
          <a:xfrm>
            <a:off x="5553920" y="1656903"/>
            <a:ext cx="792088" cy="50405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proj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1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7887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2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Spring and Spring Boot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923979"/>
              <a:ext cx="2236930" cy="958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First Microservice using Spring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499011"/>
            <a:ext cx="4359562" cy="1107996"/>
            <a:chOff x="1395616" y="764186"/>
            <a:chExt cx="3825734" cy="1278341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764186"/>
              <a:ext cx="2236930" cy="127834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Using Olingo Framework to service OData Services</a:t>
              </a:r>
              <a:endParaRPr lang="en-US" sz="1400" dirty="0">
                <a:effectLst/>
              </a:endParaRPr>
            </a:p>
            <a:p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Add SAP UI5 Module with Java Application</a:t>
              </a:r>
              <a:endParaRPr lang="en-US" sz="1400" dirty="0">
                <a:effectLst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923978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VCAP Services </a:t>
              </a:r>
              <a:r>
                <a:rPr lang="en-US" sz="1800" kern="12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&amp; Connect to Postgres SQL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and Test End to end Java based application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2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DB3EF-6D32-C7E2-686E-6692EBE01163}"/>
              </a:ext>
            </a:extLst>
          </p:cNvPr>
          <p:cNvSpPr txBox="1"/>
          <p:nvPr/>
        </p:nvSpPr>
        <p:spPr>
          <a:xfrm>
            <a:off x="1" y="3228945"/>
            <a:ext cx="12192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The key advantage of spring framework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B07FDC-D491-C250-2925-39021F4F4B51}"/>
              </a:ext>
            </a:extLst>
          </p:cNvPr>
          <p:cNvGrpSpPr/>
          <p:nvPr/>
        </p:nvGrpSpPr>
        <p:grpSpPr>
          <a:xfrm>
            <a:off x="436869" y="3831804"/>
            <a:ext cx="11318263" cy="2335221"/>
            <a:chOff x="1312856" y="3831804"/>
            <a:chExt cx="7724194" cy="2335221"/>
          </a:xfrm>
          <a:solidFill>
            <a:schemeClr val="accent5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0E7C55-D52D-A760-D01C-2A8FA295D749}"/>
                </a:ext>
              </a:extLst>
            </p:cNvPr>
            <p:cNvSpPr/>
            <p:nvPr/>
          </p:nvSpPr>
          <p:spPr>
            <a:xfrm>
              <a:off x="1312856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Dependency Injection (Inversion of Control – IOC)</a:t>
              </a:r>
              <a:endParaRPr lang="en-IN" sz="20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34D36B4-13E2-DE8F-308B-CA16F433E5A5}"/>
                </a:ext>
              </a:extLst>
            </p:cNvPr>
            <p:cNvSpPr/>
            <p:nvPr/>
          </p:nvSpPr>
          <p:spPr>
            <a:xfrm>
              <a:off x="3288813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Light Weight</a:t>
              </a:r>
              <a:endParaRPr lang="en-IN" sz="20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440413D-7A0C-E3EC-4CF1-5D4E6C182D27}"/>
                </a:ext>
              </a:extLst>
            </p:cNvPr>
            <p:cNvSpPr/>
            <p:nvPr/>
          </p:nvSpPr>
          <p:spPr>
            <a:xfrm>
              <a:off x="5264769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Loosely Coupled</a:t>
              </a:r>
              <a:endParaRPr lang="en-IN" sz="20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1ACC70E-3C4C-D58D-503B-BC1BBAD00B89}"/>
                </a:ext>
              </a:extLst>
            </p:cNvPr>
            <p:cNvSpPr/>
            <p:nvPr/>
          </p:nvSpPr>
          <p:spPr>
            <a:xfrm>
              <a:off x="7240726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Provides libraries for Runtime Environment</a:t>
              </a:r>
              <a:endParaRPr lang="en-IN" sz="2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60CBE00-2002-93DA-0E51-D6179DC5F284}"/>
                </a:ext>
              </a:extLst>
            </p:cNvPr>
            <p:cNvSpPr/>
            <p:nvPr/>
          </p:nvSpPr>
          <p:spPr>
            <a:xfrm>
              <a:off x="3288813" y="5089231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We can work with POJO (Pain Java Objects)</a:t>
              </a:r>
              <a:endParaRPr lang="en-IN" sz="20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AA3A6C-D6D0-2CFE-6D2A-613B6BCA2FAF}"/>
                </a:ext>
              </a:extLst>
            </p:cNvPr>
            <p:cNvSpPr/>
            <p:nvPr/>
          </p:nvSpPr>
          <p:spPr>
            <a:xfrm>
              <a:off x="5264769" y="5089231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/>
                <a:t>Testi</a:t>
              </a:r>
              <a:r>
                <a:rPr lang="en-US" sz="2000" kern="1200"/>
                <a:t>ng (because we can change objects at runtime)</a:t>
              </a:r>
              <a:endParaRPr lang="en-IN" sz="2000" kern="12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547E54-A075-572F-A98F-D30A3695BC3B}"/>
              </a:ext>
            </a:extLst>
          </p:cNvPr>
          <p:cNvSpPr txBox="1"/>
          <p:nvPr/>
        </p:nvSpPr>
        <p:spPr>
          <a:xfrm>
            <a:off x="189756" y="1177857"/>
            <a:ext cx="107615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The Spring Framework provides a comprehensive programming and configuration model for modern Java-based enterprise applications - on any kind of deployment platform.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A key element of Spring is infrastructural support at the application level: Spring focuses on the "plumbing" of enterprise applications so that teams can focus on application-level business logic, without unnecessary ties to specific deployment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595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65573-C202-B029-2C71-EC490B03F75E}"/>
              </a:ext>
            </a:extLst>
          </p:cNvPr>
          <p:cNvSpPr txBox="1"/>
          <p:nvPr/>
        </p:nvSpPr>
        <p:spPr>
          <a:xfrm>
            <a:off x="189756" y="1052736"/>
            <a:ext cx="1088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Spring Boot is an Open-Source Java based framework which is used to create spring projects which are production ready.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000506-DF1A-DDDB-CEDB-33310CFA6E8D}"/>
              </a:ext>
            </a:extLst>
          </p:cNvPr>
          <p:cNvGrpSpPr/>
          <p:nvPr/>
        </p:nvGrpSpPr>
        <p:grpSpPr>
          <a:xfrm>
            <a:off x="781005" y="2336210"/>
            <a:ext cx="10626813" cy="3334631"/>
            <a:chOff x="904225" y="2694209"/>
            <a:chExt cx="10626813" cy="3334631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186908-23B2-76F5-3029-6E25E214F231}"/>
                </a:ext>
              </a:extLst>
            </p:cNvPr>
            <p:cNvSpPr/>
            <p:nvPr/>
          </p:nvSpPr>
          <p:spPr>
            <a:xfrm>
              <a:off x="1696711" y="2694209"/>
              <a:ext cx="9041841" cy="3334631"/>
            </a:xfrm>
            <a:prstGeom prst="rightArrow">
              <a:avLst/>
            </a:prstGeom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EB88DD-865E-8F05-676D-8B8335565308}"/>
                </a:ext>
              </a:extLst>
            </p:cNvPr>
            <p:cNvSpPr/>
            <p:nvPr/>
          </p:nvSpPr>
          <p:spPr>
            <a:xfrm>
              <a:off x="904225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Saves time</a:t>
              </a:r>
              <a:endParaRPr lang="en-IN" sz="20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370051-6485-2C39-FCA6-33316E8F3CDF}"/>
                </a:ext>
              </a:extLst>
            </p:cNvPr>
            <p:cNvSpPr/>
            <p:nvPr/>
          </p:nvSpPr>
          <p:spPr>
            <a:xfrm>
              <a:off x="3592937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Provides all dependency</a:t>
              </a:r>
              <a:endParaRPr lang="en-IN" sz="20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9823169-33D2-18FC-7F09-9A98A92C70EA}"/>
                </a:ext>
              </a:extLst>
            </p:cNvPr>
            <p:cNvSpPr/>
            <p:nvPr/>
          </p:nvSpPr>
          <p:spPr>
            <a:xfrm>
              <a:off x="6281649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Developer can scaffold project types</a:t>
              </a:r>
              <a:endParaRPr lang="en-IN" sz="2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EF7DE7-3DE2-1DF3-E80D-808B11DC6185}"/>
                </a:ext>
              </a:extLst>
            </p:cNvPr>
            <p:cNvSpPr/>
            <p:nvPr/>
          </p:nvSpPr>
          <p:spPr>
            <a:xfrm>
              <a:off x="8970361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Different options for deployment</a:t>
              </a:r>
              <a:endParaRPr lang="en-IN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66634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Spring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67A5-6D73-5B1C-863B-82B87845A04A}"/>
              </a:ext>
            </a:extLst>
          </p:cNvPr>
          <p:cNvSpPr txBox="1"/>
          <p:nvPr/>
        </p:nvSpPr>
        <p:spPr>
          <a:xfrm>
            <a:off x="333772" y="980728"/>
            <a:ext cx="1123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 Simple Airplane application which allows to command flight operations to planes by replacing wings easily.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E2AEC0-81D7-BAB8-3F1E-0ACF9E24EE6E}"/>
              </a:ext>
            </a:extLst>
          </p:cNvPr>
          <p:cNvSpPr/>
          <p:nvPr/>
        </p:nvSpPr>
        <p:spPr>
          <a:xfrm>
            <a:off x="738909" y="2854036"/>
            <a:ext cx="2503055" cy="82296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SpringBoot Application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319FA8-0ED0-0FFF-B1E0-8315FB1FA7A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241964" y="3265516"/>
            <a:ext cx="9076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D9028E-2EBA-5CFE-D446-95F9858BDB30}"/>
              </a:ext>
            </a:extLst>
          </p:cNvPr>
          <p:cNvSpPr/>
          <p:nvPr/>
        </p:nvSpPr>
        <p:spPr>
          <a:xfrm>
            <a:off x="4149610" y="2854036"/>
            <a:ext cx="2087418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Airplane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Fly()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6073C2-FCD6-9C0F-7326-D8DDB742F9E1}"/>
              </a:ext>
            </a:extLst>
          </p:cNvPr>
          <p:cNvSpPr/>
          <p:nvPr/>
        </p:nvSpPr>
        <p:spPr>
          <a:xfrm>
            <a:off x="8481464" y="2854036"/>
            <a:ext cx="2216728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IWings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858360-8CED-0A0D-A02C-A2651B8E5C32}"/>
              </a:ext>
            </a:extLst>
          </p:cNvPr>
          <p:cNvSpPr/>
          <p:nvPr/>
        </p:nvSpPr>
        <p:spPr>
          <a:xfrm>
            <a:off x="7243791" y="4313381"/>
            <a:ext cx="1847273" cy="731269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8D9918-6247-A6D2-A836-746E11A9626A}"/>
              </a:ext>
            </a:extLst>
          </p:cNvPr>
          <p:cNvSpPr/>
          <p:nvPr/>
        </p:nvSpPr>
        <p:spPr>
          <a:xfrm>
            <a:off x="10065501" y="4313380"/>
            <a:ext cx="1847273" cy="731269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Airbus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ECB671E-C434-8FBD-0BB2-B0604E46C88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6237028" y="3265516"/>
            <a:ext cx="1006763" cy="141350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FC8970-BB2A-B013-BCE2-59C331FFD64B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237028" y="3265516"/>
            <a:ext cx="22444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E3AB605-9EA4-BF6C-C8E0-A8B2A43DA150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8560436" y="3283989"/>
            <a:ext cx="636385" cy="1422400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5DDA3A1-E542-8DE6-F4D1-5B113CE9FF17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rot="16200000" flipV="1">
            <a:off x="9971291" y="3295533"/>
            <a:ext cx="636384" cy="1399310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8F16A168-5418-E082-4BAA-F130C4E50E1E}"/>
              </a:ext>
            </a:extLst>
          </p:cNvPr>
          <p:cNvSpPr/>
          <p:nvPr/>
        </p:nvSpPr>
        <p:spPr>
          <a:xfrm>
            <a:off x="6484043" y="3715918"/>
            <a:ext cx="506499" cy="506499"/>
          </a:xfrm>
          <a:prstGeom prst="noSmoking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56A04-4DF9-035F-8EF1-BC3CBBC1847B}"/>
              </a:ext>
            </a:extLst>
          </p:cNvPr>
          <p:cNvSpPr txBox="1"/>
          <p:nvPr/>
        </p:nvSpPr>
        <p:spPr>
          <a:xfrm>
            <a:off x="7807209" y="2619185"/>
            <a:ext cx="7204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4" name="Straight Arrow Connector 25">
            <a:extLst>
              <a:ext uri="{FF2B5EF4-FFF2-40B4-BE49-F238E27FC236}">
                <a16:creationId xmlns:a16="http://schemas.microsoft.com/office/drawing/2014/main" id="{2556711A-8F10-9FFD-C0DF-369E8F6DA59E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rot="16200000" flipV="1">
            <a:off x="8551117" y="4660962"/>
            <a:ext cx="830997" cy="159837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AD5A02D2-F4C1-04D2-CEDF-E1DB7C0D10BB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rot="5400000" flipH="1" flipV="1">
            <a:off x="9961971" y="4848480"/>
            <a:ext cx="830998" cy="122333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AD0377-679C-4EF0-0B30-C2D0824A30AF}"/>
              </a:ext>
            </a:extLst>
          </p:cNvPr>
          <p:cNvSpPr txBox="1"/>
          <p:nvPr/>
        </p:nvSpPr>
        <p:spPr>
          <a:xfrm>
            <a:off x="8684664" y="5875647"/>
            <a:ext cx="21622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E5C3E2-0E46-4FDA-FF10-5A9235AA26D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193319" y="2586182"/>
            <a:ext cx="0" cy="2678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7F1175-BA2C-A24A-526C-E731C6256D35}"/>
              </a:ext>
            </a:extLst>
          </p:cNvPr>
          <p:cNvSpPr txBox="1"/>
          <p:nvPr/>
        </p:nvSpPr>
        <p:spPr>
          <a:xfrm>
            <a:off x="4853709" y="2199448"/>
            <a:ext cx="17826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700E1B-E930-E04D-4F28-624554E523FE}"/>
              </a:ext>
            </a:extLst>
          </p:cNvPr>
          <p:cNvSpPr txBox="1"/>
          <p:nvPr/>
        </p:nvSpPr>
        <p:spPr>
          <a:xfrm>
            <a:off x="655639" y="5325347"/>
            <a:ext cx="6859819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6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Create First Microservice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D9837F-A325-6429-EC87-9E16799B8C28}"/>
              </a:ext>
            </a:extLst>
          </p:cNvPr>
          <p:cNvSpPr/>
          <p:nvPr/>
        </p:nvSpPr>
        <p:spPr>
          <a:xfrm>
            <a:off x="3371273" y="2206171"/>
            <a:ext cx="8572848" cy="24120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608647D-6288-AA66-EAE0-F3A71258FB7F}"/>
              </a:ext>
            </a:extLst>
          </p:cNvPr>
          <p:cNvSpPr/>
          <p:nvPr/>
        </p:nvSpPr>
        <p:spPr>
          <a:xfrm>
            <a:off x="2447636" y="2770909"/>
            <a:ext cx="1838037" cy="14778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BE38A5-7A79-4325-717D-AE60F9492238}"/>
              </a:ext>
            </a:extLst>
          </p:cNvPr>
          <p:cNvSpPr/>
          <p:nvPr/>
        </p:nvSpPr>
        <p:spPr>
          <a:xfrm>
            <a:off x="6326909" y="2770909"/>
            <a:ext cx="650009" cy="22167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544077-A015-23CB-87B9-C1BBB30061F5}"/>
              </a:ext>
            </a:extLst>
          </p:cNvPr>
          <p:cNvGrpSpPr/>
          <p:nvPr/>
        </p:nvGrpSpPr>
        <p:grpSpPr>
          <a:xfrm>
            <a:off x="819728" y="2583136"/>
            <a:ext cx="10864272" cy="1693299"/>
            <a:chOff x="819728" y="2583136"/>
            <a:chExt cx="10864272" cy="16932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7644B2-7953-05D8-2917-8F0FA987C889}"/>
                </a:ext>
              </a:extLst>
            </p:cNvPr>
            <p:cNvSpPr/>
            <p:nvPr/>
          </p:nvSpPr>
          <p:spPr>
            <a:xfrm>
              <a:off x="819728" y="2586182"/>
              <a:ext cx="2041236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Browser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312E74-2C62-B050-0DB2-ABCD8FDD9DD3}"/>
                </a:ext>
              </a:extLst>
            </p:cNvPr>
            <p:cNvSpPr/>
            <p:nvPr/>
          </p:nvSpPr>
          <p:spPr>
            <a:xfrm>
              <a:off x="4285673" y="2586182"/>
              <a:ext cx="2041236" cy="591127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ServletInitializer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FF6DE9-1082-2A9A-6972-2851E2FFFD77}"/>
                </a:ext>
              </a:extLst>
            </p:cNvPr>
            <p:cNvSpPr/>
            <p:nvPr/>
          </p:nvSpPr>
          <p:spPr>
            <a:xfrm>
              <a:off x="6976918" y="2583136"/>
              <a:ext cx="2041236" cy="591127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1CFD36-ADFE-1A0B-385C-B53F447795CF}"/>
                </a:ext>
              </a:extLst>
            </p:cNvPr>
            <p:cNvSpPr/>
            <p:nvPr/>
          </p:nvSpPr>
          <p:spPr>
            <a:xfrm>
              <a:off x="6888018" y="3685308"/>
              <a:ext cx="2219037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@RestController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VendorController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DE9E75-5B1E-1532-2809-2A9BD842FD15}"/>
                </a:ext>
              </a:extLst>
            </p:cNvPr>
            <p:cNvSpPr/>
            <p:nvPr/>
          </p:nvSpPr>
          <p:spPr>
            <a:xfrm>
              <a:off x="9660834" y="3685308"/>
              <a:ext cx="2023166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@Component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Vendor</a:t>
              </a:r>
            </a:p>
          </p:txBody>
        </p:sp>
      </p:grpSp>
      <p:cxnSp>
        <p:nvCxnSpPr>
          <p:cNvPr id="12" name="Connector: Elbow 12">
            <a:extLst>
              <a:ext uri="{FF2B5EF4-FFF2-40B4-BE49-F238E27FC236}">
                <a16:creationId xmlns:a16="http://schemas.microsoft.com/office/drawing/2014/main" id="{B8306380-AE5C-587D-A4E9-19395837630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997536" y="3174263"/>
            <a:ext cx="1" cy="51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6D8AA2-51DA-84E4-9243-25B32782A46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107055" y="3980872"/>
            <a:ext cx="553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564B54-2878-6578-0FBE-A6934DC1C76E}"/>
              </a:ext>
            </a:extLst>
          </p:cNvPr>
          <p:cNvSpPr txBox="1"/>
          <p:nvPr/>
        </p:nvSpPr>
        <p:spPr>
          <a:xfrm>
            <a:off x="655639" y="1207949"/>
            <a:ext cx="979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Design a Microservice which returns data for different vendors.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C698C2-165C-23D5-FFC5-B4888E0E1DFF}"/>
              </a:ext>
            </a:extLst>
          </p:cNvPr>
          <p:cNvSpPr txBox="1"/>
          <p:nvPr/>
        </p:nvSpPr>
        <p:spPr>
          <a:xfrm>
            <a:off x="655639" y="5325347"/>
            <a:ext cx="6859819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8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Real time Vendor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9D815-B6AD-FEEF-D7AC-863F9C22893C}"/>
              </a:ext>
            </a:extLst>
          </p:cNvPr>
          <p:cNvSpPr txBox="1"/>
          <p:nvPr/>
        </p:nvSpPr>
        <p:spPr>
          <a:xfrm>
            <a:off x="246290" y="941645"/>
            <a:ext cx="11696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Design an Entity of Vendor and its address in the Spring boot app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Connect the application to the PostgreSQL in local system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Implement and test all CURDQ operations using REST API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B53E77-7A53-E57E-231A-422968C231A7}"/>
              </a:ext>
            </a:extLst>
          </p:cNvPr>
          <p:cNvGrpSpPr/>
          <p:nvPr/>
        </p:nvGrpSpPr>
        <p:grpSpPr>
          <a:xfrm>
            <a:off x="1468582" y="2336364"/>
            <a:ext cx="2623127" cy="3417852"/>
            <a:chOff x="1477818" y="2936766"/>
            <a:chExt cx="2623127" cy="34178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F0357D-063E-DE8A-A77A-B306A2D8D869}"/>
                </a:ext>
              </a:extLst>
            </p:cNvPr>
            <p:cNvSpPr/>
            <p:nvPr/>
          </p:nvSpPr>
          <p:spPr>
            <a:xfrm>
              <a:off x="1477818" y="2936766"/>
              <a:ext cx="2623127" cy="3417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firstName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lastName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companyName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Website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emailId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gstNo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6FFCE5-2F28-ECB1-3025-F4490C89770B}"/>
                </a:ext>
              </a:extLst>
            </p:cNvPr>
            <p:cNvSpPr/>
            <p:nvPr/>
          </p:nvSpPr>
          <p:spPr>
            <a:xfrm>
              <a:off x="1477818" y="2937164"/>
              <a:ext cx="2623127" cy="57265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Vendor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70724B-432A-D13B-4E5E-4FDD8305C27C}"/>
              </a:ext>
            </a:extLst>
          </p:cNvPr>
          <p:cNvGrpSpPr/>
          <p:nvPr/>
        </p:nvGrpSpPr>
        <p:grpSpPr>
          <a:xfrm>
            <a:off x="7874001" y="2623089"/>
            <a:ext cx="2623127" cy="3417852"/>
            <a:chOff x="1477818" y="2936766"/>
            <a:chExt cx="2623127" cy="34178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3A28DD-5AAF-5E3B-C215-2C5333A54EA0}"/>
                </a:ext>
              </a:extLst>
            </p:cNvPr>
            <p:cNvSpPr/>
            <p:nvPr/>
          </p:nvSpPr>
          <p:spPr>
            <a:xfrm>
              <a:off x="1477818" y="2936766"/>
              <a:ext cx="2623127" cy="3417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type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street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country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region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A88B26-CFBE-DF0E-3D9E-BD7031518BDC}"/>
                </a:ext>
              </a:extLst>
            </p:cNvPr>
            <p:cNvSpPr/>
            <p:nvPr/>
          </p:nvSpPr>
          <p:spPr>
            <a:xfrm>
              <a:off x="1477818" y="2937164"/>
              <a:ext cx="2623127" cy="572654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Address</a:t>
              </a:r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9C52D21-D524-657A-F96D-1FB9511EBD0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091709" y="4045290"/>
            <a:ext cx="3782292" cy="286725"/>
          </a:xfrm>
          <a:prstGeom prst="bentConnector3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C19C64-5986-DF06-2A19-F51E2066B5AF}"/>
              </a:ext>
            </a:extLst>
          </p:cNvPr>
          <p:cNvSpPr txBox="1"/>
          <p:nvPr/>
        </p:nvSpPr>
        <p:spPr>
          <a:xfrm>
            <a:off x="4248727" y="3628357"/>
            <a:ext cx="107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77947-AF06-12B7-BC81-B9BCECACA86E}"/>
              </a:ext>
            </a:extLst>
          </p:cNvPr>
          <p:cNvSpPr txBox="1"/>
          <p:nvPr/>
        </p:nvSpPr>
        <p:spPr>
          <a:xfrm>
            <a:off x="7338292" y="3888570"/>
            <a:ext cx="107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4693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BTP App Connects to Backing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45EB5-417E-49E2-273C-01664B36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45" y="1012952"/>
            <a:ext cx="9927752" cy="51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6379</TotalTime>
  <Words>1404</Words>
  <Application>Microsoft Office PowerPoint</Application>
  <PresentationFormat>Custom</PresentationFormat>
  <Paragraphs>246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Amasis MT Pro Black</vt:lpstr>
      <vt:lpstr>Arial</vt:lpstr>
      <vt:lpstr>Arial Black</vt:lpstr>
      <vt:lpstr>Calibri</vt:lpstr>
      <vt:lpstr>Cooper Black</vt:lpstr>
      <vt:lpstr>Courier New</vt:lpstr>
      <vt:lpstr>Franklin Gothic Heavy</vt:lpstr>
      <vt:lpstr>Segoe UI</vt:lpstr>
      <vt:lpstr>Segoe UI Black</vt:lpstr>
      <vt:lpstr>Segoe UI Light</vt:lpstr>
      <vt:lpstr>Wingdings</vt:lpstr>
      <vt:lpstr>Office Theme</vt:lpstr>
      <vt:lpstr>SAP BTP Architect Training</vt:lpstr>
      <vt:lpstr>PowerPoint Presentation</vt:lpstr>
      <vt:lpstr>Agenda – Day 2</vt:lpstr>
      <vt:lpstr>Spring Framework</vt:lpstr>
      <vt:lpstr>Spring Boot</vt:lpstr>
      <vt:lpstr>Hands On – Spring Basics</vt:lpstr>
      <vt:lpstr>Hands-on Create First Microservice</vt:lpstr>
      <vt:lpstr>Use case – Real time Vendor Management</vt:lpstr>
      <vt:lpstr>BTP App Connects to Backing service</vt:lpstr>
      <vt:lpstr>Postgres Backing Service</vt:lpstr>
      <vt:lpstr>PowerPoint Presentation</vt:lpstr>
      <vt:lpstr>PowerPoint Presentation</vt:lpstr>
      <vt:lpstr>Hands on: Project Structure – Spring JPA</vt:lpstr>
      <vt:lpstr>Hands on: Adding Olingo for OData Service</vt:lpstr>
      <vt:lpstr>Hands on : Add UI Module</vt:lpstr>
      <vt:lpstr>Working with Git and Git HUB</vt:lpstr>
      <vt:lpstr>Title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162</cp:revision>
  <dcterms:created xsi:type="dcterms:W3CDTF">2013-09-12T13:05:01Z</dcterms:created>
  <dcterms:modified xsi:type="dcterms:W3CDTF">2023-07-27T15:35:01Z</dcterms:modified>
</cp:coreProperties>
</file>