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6" r:id="rId2"/>
    <p:sldId id="4122" r:id="rId3"/>
    <p:sldId id="277" r:id="rId4"/>
    <p:sldId id="4731" r:id="rId5"/>
    <p:sldId id="4732" r:id="rId6"/>
    <p:sldId id="4733" r:id="rId7"/>
    <p:sldId id="4734" r:id="rId8"/>
    <p:sldId id="4749" r:id="rId9"/>
    <p:sldId id="4746" r:id="rId10"/>
    <p:sldId id="4755" r:id="rId11"/>
    <p:sldId id="4756" r:id="rId12"/>
    <p:sldId id="4757" r:id="rId13"/>
    <p:sldId id="4750" r:id="rId14"/>
    <p:sldId id="4751" r:id="rId15"/>
    <p:sldId id="4758" r:id="rId16"/>
    <p:sldId id="4752" r:id="rId17"/>
    <p:sldId id="4753" r:id="rId18"/>
    <p:sldId id="4754" r:id="rId19"/>
    <p:sldId id="282" r:id="rId20"/>
    <p:sldId id="280" r:id="rId21"/>
    <p:sldId id="4711"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23:08.653"/>
    </inkml:context>
    <inkml:brush xml:id="br0">
      <inkml:brushProperty name="width" value="0.05" units="cm"/>
      <inkml:brushProperty name="height" value="0.05" units="cm"/>
      <inkml:brushProperty name="color" value="#FFFFFF"/>
    </inkml:brush>
  </inkml:definitions>
  <inkml:trace contextRef="#ctx0" brushRef="#br0">64 18 24575,'0'-1'0,"0"1"0,0 0 0,0-1 0,0 1 0,0-1 0,0 1 0,1-1 0,-1 1 0,0-1 0,0 1 0,0-1 0,0 1 0,1 0 0,-1-1 0,0 1 0,0-1 0,1 1 0,-1 0 0,0-1 0,1 1 0,-1 0 0,0-1 0,1 1 0,0 0 0,-1 0 0,0 0 0,0 0 0,0 0 0,1 0 0,-1 0 0,0 0 0,0 0 0,1 0 0,-1 0 0,0 0 0,0 0 0,0 0 0,1 0 0,-1 0 0,0 0 0,0 0 0,0 1 0,1-1 0,-1 0 0,0 0 0,0 0 0,0 0 0,1 0 0,-1 1 0,0-1 0,0 0 0,0 0 0,0 0 0,0 1 0,0-1 0,0 0 0,0 0 0,1 1 0,-1-1 0,0 0 0,0 0 0,0 0 0,0 1 0,0-1 0,0 0 0,0 0 0,0 1 0,0-1 0,0 0 0,-1 0 0,1 1 0,1 0 0,-1 1 0,0 0 0,0-1 0,1 1 0,-1 0 0,-1 0 0,1-1 0,0 1 0,0 0 0,-1-1 0,1 1 0,0-1 0,-1 1 0,0 0 0,1-1 0,-1 1 0,0-1 0,0 1 0,0-1 0,0 0 0,0 1 0,0-1 0,0 0 0,0 0 0,-1 0 0,1 0 0,0 0 0,-1 0 0,1 0 0,-1 0 0,1 0 0,-1-1 0,0 1 0,1-1 0,-1 1 0,1-1 0,-1 1 0,-2-1 0,-2-2 0,13-2 0,15-3 0,21 9 0,-42-2 0,0 0 0,0 1 0,0-1 0,0 0 0,0 0 0,0 1 0,0-1 0,-1 1 0,1-1 0,0 1 0,0-1 0,0 1 0,-1-1 0,1 1 0,0 0 0,1 1 0,-2-2 0,0 1 0,0 0 0,0-1 0,0 1 0,0 0 0,0-1 0,-1 1 0,1 0 0,0-1 0,0 1 0,0 0 0,-1-1 0,1 1 0,0-1 0,-1 1 0,1-1 0,0 1 0,-1 0 0,1-1 0,-1 1 0,1-1 0,-1 0 0,1 1 0,-1-1 0,1 1 0,-1-1 0,0 0 0,0 1 0,-1 0 0,0 0 0,0 0 0,0 0 0,0 0 0,-1 0 0,1-1 0,0 1 0,0-1 0,-1 1 0,1-1 0,0 0 0,0 0 0,-1 0 0,1 0 0,0 0 0,-1-1 0,1 1 0,-4-2 0,5 2 0,0 0 0,0-1 0,0 1 0,1-1 0,-1 1 0,0 0 0,0-1 0,1 0 0,-1 1 0,0-1 0,1 1 0,-1-1 0,0 0 0,1 1 0,-1-1 0,1 0 0,-1 0 0,1 1 0,-1-1 0,1 0 0,0 0 0,-1 0 0,1 0 0,0 1 0,0-1 0,0 0 0,-1 0 0,1 0 0,0 0 0,0 0 0,0 0 0,1 0 0,-1 0 0,0 1 0,0-1 0,0 0 0,1 0 0,-1 0 0,0 0 0,1 0 0,-1 1 0,1-1 0,-1 0 0,1 0 0,-1 1 0,1-1 0,-1 0 0,1 1 0,1-2 0,-1 1 0,0-1 0,0 1 0,0 0 0,1-1 0,-1 1 0,0 0 0,1 0 0,-1 0 0,1 0 0,0 0 0,-1 0 0,1 0 0,0 1 0,0-1 0,-1 0 0,1 1 0,0 0 0,0-1 0,0 1 0,0 0 0,-1 0 0,1 0 0,0 0 0,0 0 0,0 0 0,0 1 0,-1-1 0,4 1 0,-5 0 0,1-1 0,0 0 0,-1 1 0,1-1 0,0 1 0,-1-1 0,1 1 0,0-1 0,-1 1 0,1-1 0,-1 1 0,1 0 0,-1-1 0,0 1 0,1 0 0,-1-1 0,1 1 0,-1 0 0,0 0 0,0-1 0,0 1 0,1 0 0,-1 0 0,0 1 0,0-1 0,-1 1 0,1 0 0,0-1 0,-1 1 0,0 0 0,1-1 0,-1 1 0,0-1 0,0 1 0,0-1 0,0 1 0,0-1 0,0 0 0,0 1 0,0-1 0,-2 2 0,-1-1 0,1 0 0,0 0 0,-1 0 0,1 0 0,-1 0 0,0-1 0,0 1 0,1-1 0,-1 0 0,0-1 0,0 1 0,0 0 0,0-1 0,0 0 0,0 0 0,0 0 0,0-1 0,-4 0 0,6 1 0,1-1 0,-1 1 0,1-1 0,-1 1 0,1-1 0,-1 1 0,1-1 0,0 0 0,-1 0 0,1 0 0,0 0 0,-1 0 0,1 0 0,0 0 0,0 0 0,0 0 0,0-1 0,-1-1 0,1 1 0,1 0 0,-1 0 0,1 0 0,0 1 0,0-1 0,-1 0 0,1 0 0,1 0 0,-1 0 0,0 1 0,0-1 0,1 0 0,-1 0 0,1 1 0,-1-1 0,1 0 0,0 0 0,0 1 0,0-1 0,1-1 0,0 0-68,-1 1 0,1 0-1,0-1 1,0 1 0,-1 0 0,1 0-1,1 0 1,-1 1 0,0-1 0,0 1-1,1-1 1,-1 1 0,0-1 0,1 1-1,0 0 1,-1 0 0,1 1-1,0-1 1,3 0 0,10 1-6758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7/29/2023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7/29/2023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7/29/2023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npmjs.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oyuztechnologies/BTP_Architect_Training/blob/master/Day%203/03Nodemicroservice.zip" TargetMode="External"/><Relationship Id="rId2" Type="http://schemas.openxmlformats.org/officeDocument/2006/relationships/hyperlink" Target="https://github.com/soyuztechnologies/BTP_Architect_Training/blob/master/Day%203/02basicnode.zip"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commons.wikimedia.org/wiki/File:User_icon_2.svg" TargetMode="External"/><Relationship Id="rId7" Type="http://schemas.openxmlformats.org/officeDocument/2006/relationships/hyperlink" Target="https://www.flickr.com/photos/jeepersmedia/14765960308/" TargetMode="External"/><Relationship Id="rId12" Type="http://schemas.openxmlformats.org/officeDocument/2006/relationships/image" Target="../media/image120.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customXml" Target="../ink/ink1.xml"/><Relationship Id="rId5" Type="http://schemas.openxmlformats.org/officeDocument/2006/relationships/hyperlink" Target="https://pixabay.com/illustrations/icon-business-user-business-icons-1740415/" TargetMode="External"/><Relationship Id="rId10" Type="http://schemas.openxmlformats.org/officeDocument/2006/relationships/hyperlink" Target="https://openclipart.org/detail/22037/notes-by-agone" TargetMode="External"/><Relationship Id="rId4" Type="http://schemas.openxmlformats.org/officeDocument/2006/relationships/image" Target="../media/image12.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github.com/soyuztechnologies/BTP_Architect_Training/blob/master/Day%203/04approuter.zi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hyperlink" Target="http://www.dribbble.com/"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21.tiff"/><Relationship Id="rId5" Type="http://schemas.openxmlformats.org/officeDocument/2006/relationships/image" Target="../media/image20.tiff"/><Relationship Id="rId4" Type="http://schemas.openxmlformats.org/officeDocument/2006/relationships/image" Target="../media/image19.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pixabay.com/en/computer-user-icon-peolpe-avatar-1331579/"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7" Type="http://schemas.openxmlformats.org/officeDocument/2006/relationships/hyperlink" Target="https://pixabay.com/en/computer-user-icon-peolpe-avatar-1331579/"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soyuztechnologies/BTP_Architect_Training/blob/master/Day%203/01mtdbservice.zi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D62-24A2-87EB-6701-3FF539B6593C}"/>
              </a:ext>
            </a:extLst>
          </p:cNvPr>
          <p:cNvSpPr>
            <a:spLocks noGrp="1"/>
          </p:cNvSpPr>
          <p:nvPr>
            <p:ph type="title"/>
          </p:nvPr>
        </p:nvSpPr>
        <p:spPr/>
        <p:txBody>
          <a:bodyPr/>
          <a:lstStyle/>
          <a:p>
            <a:r>
              <a:rPr lang="en-US" dirty="0"/>
              <a:t>What is Node JS</a:t>
            </a:r>
          </a:p>
        </p:txBody>
      </p:sp>
      <p:sp>
        <p:nvSpPr>
          <p:cNvPr id="3" name="TextBox 2">
            <a:extLst>
              <a:ext uri="{FF2B5EF4-FFF2-40B4-BE49-F238E27FC236}">
                <a16:creationId xmlns:a16="http://schemas.microsoft.com/office/drawing/2014/main" id="{288C8D8E-8A81-3154-D2B6-08A6D238AF5F}"/>
              </a:ext>
            </a:extLst>
          </p:cNvPr>
          <p:cNvSpPr txBox="1"/>
          <p:nvPr/>
        </p:nvSpPr>
        <p:spPr>
          <a:xfrm>
            <a:off x="184163" y="784925"/>
            <a:ext cx="11809312" cy="1323439"/>
          </a:xfrm>
          <a:prstGeom prst="rect">
            <a:avLst/>
          </a:prstGeom>
          <a:noFill/>
        </p:spPr>
        <p:txBody>
          <a:bodyPr wrap="square" rtlCol="0">
            <a:spAutoFit/>
          </a:bodyPr>
          <a:lstStyle/>
          <a:p>
            <a:r>
              <a:rPr lang="en-US" sz="2000" dirty="0">
                <a:solidFill>
                  <a:schemeClr val="bg1"/>
                </a:solidFill>
              </a:rPr>
              <a:t>Node JS is an open source, cross platform, java script runtime environment and used for executing java script code outside the web browser. Java and JavaScript are different by their nature, design and use cases. Java Script was dominantly used as a web programming language. All the browser’s directly understand java script.</a:t>
            </a:r>
            <a:endParaRPr lang="en-IN" sz="2000" dirty="0">
              <a:solidFill>
                <a:schemeClr val="bg1"/>
              </a:solidFill>
            </a:endParaRPr>
          </a:p>
        </p:txBody>
      </p:sp>
      <p:sp>
        <p:nvSpPr>
          <p:cNvPr id="4" name="Rectangle 3">
            <a:extLst>
              <a:ext uri="{FF2B5EF4-FFF2-40B4-BE49-F238E27FC236}">
                <a16:creationId xmlns:a16="http://schemas.microsoft.com/office/drawing/2014/main" id="{353855E1-A3F8-D260-84DC-05B1AA59992E}"/>
              </a:ext>
            </a:extLst>
          </p:cNvPr>
          <p:cNvSpPr/>
          <p:nvPr/>
        </p:nvSpPr>
        <p:spPr>
          <a:xfrm>
            <a:off x="997153" y="3078010"/>
            <a:ext cx="1851305" cy="86409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Client</a:t>
            </a:r>
          </a:p>
          <a:p>
            <a:pPr algn="ctr"/>
            <a:r>
              <a:rPr lang="en-US" dirty="0">
                <a:solidFill>
                  <a:schemeClr val="bg1"/>
                </a:solidFill>
              </a:rPr>
              <a:t>Browser</a:t>
            </a:r>
          </a:p>
        </p:txBody>
      </p:sp>
      <p:sp>
        <p:nvSpPr>
          <p:cNvPr id="5" name="Rectangle 4">
            <a:extLst>
              <a:ext uri="{FF2B5EF4-FFF2-40B4-BE49-F238E27FC236}">
                <a16:creationId xmlns:a16="http://schemas.microsoft.com/office/drawing/2014/main" id="{10ED48F1-346E-46DB-BD1C-52CFDA1176E5}"/>
              </a:ext>
            </a:extLst>
          </p:cNvPr>
          <p:cNvSpPr/>
          <p:nvPr/>
        </p:nvSpPr>
        <p:spPr>
          <a:xfrm>
            <a:off x="8753114" y="2773207"/>
            <a:ext cx="1851305" cy="165618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Server</a:t>
            </a:r>
          </a:p>
        </p:txBody>
      </p:sp>
      <p:cxnSp>
        <p:nvCxnSpPr>
          <p:cNvPr id="6" name="Straight Arrow Connector 5">
            <a:extLst>
              <a:ext uri="{FF2B5EF4-FFF2-40B4-BE49-F238E27FC236}">
                <a16:creationId xmlns:a16="http://schemas.microsoft.com/office/drawing/2014/main" id="{0FA95269-180B-B318-BCA4-E9FE3667C93E}"/>
              </a:ext>
            </a:extLst>
          </p:cNvPr>
          <p:cNvCxnSpPr/>
          <p:nvPr/>
        </p:nvCxnSpPr>
        <p:spPr>
          <a:xfrm>
            <a:off x="2848458" y="3222026"/>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4634BA-A5D6-557F-A36C-C6D265132562}"/>
              </a:ext>
            </a:extLst>
          </p:cNvPr>
          <p:cNvSpPr txBox="1"/>
          <p:nvPr/>
        </p:nvSpPr>
        <p:spPr>
          <a:xfrm>
            <a:off x="4864682" y="2933994"/>
            <a:ext cx="1851305" cy="338554"/>
          </a:xfrm>
          <a:prstGeom prst="rect">
            <a:avLst/>
          </a:prstGeom>
          <a:noFill/>
        </p:spPr>
        <p:txBody>
          <a:bodyPr wrap="square" rtlCol="0">
            <a:spAutoFit/>
          </a:bodyPr>
          <a:lstStyle/>
          <a:p>
            <a:r>
              <a:rPr lang="en-US" sz="1600" b="1" dirty="0">
                <a:solidFill>
                  <a:schemeClr val="bg1"/>
                </a:solidFill>
              </a:rPr>
              <a:t>request</a:t>
            </a:r>
          </a:p>
        </p:txBody>
      </p:sp>
      <p:sp>
        <p:nvSpPr>
          <p:cNvPr id="8" name="Rectangle: Rounded Corners 7">
            <a:extLst>
              <a:ext uri="{FF2B5EF4-FFF2-40B4-BE49-F238E27FC236}">
                <a16:creationId xmlns:a16="http://schemas.microsoft.com/office/drawing/2014/main" id="{1B0F89F6-0104-2F97-D7CD-2134BBAEB4AF}"/>
              </a:ext>
            </a:extLst>
          </p:cNvPr>
          <p:cNvSpPr/>
          <p:nvPr/>
        </p:nvSpPr>
        <p:spPr>
          <a:xfrm>
            <a:off x="8647727" y="3078010"/>
            <a:ext cx="1080120" cy="2880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port</a:t>
            </a:r>
          </a:p>
        </p:txBody>
      </p:sp>
      <p:sp>
        <p:nvSpPr>
          <p:cNvPr id="9" name="Arrow: Curved Down 8">
            <a:extLst>
              <a:ext uri="{FF2B5EF4-FFF2-40B4-BE49-F238E27FC236}">
                <a16:creationId xmlns:a16="http://schemas.microsoft.com/office/drawing/2014/main" id="{051411B0-5836-ED37-0E38-E0CFE898C72C}"/>
              </a:ext>
            </a:extLst>
          </p:cNvPr>
          <p:cNvSpPr/>
          <p:nvPr/>
        </p:nvSpPr>
        <p:spPr>
          <a:xfrm>
            <a:off x="10841346" y="372608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Arrow: Curved Down 9">
            <a:extLst>
              <a:ext uri="{FF2B5EF4-FFF2-40B4-BE49-F238E27FC236}">
                <a16:creationId xmlns:a16="http://schemas.microsoft.com/office/drawing/2014/main" id="{3508886E-3CBD-D8A6-7272-0F222CDA7CD3}"/>
              </a:ext>
            </a:extLst>
          </p:cNvPr>
          <p:cNvSpPr/>
          <p:nvPr/>
        </p:nvSpPr>
        <p:spPr>
          <a:xfrm rot="11262216">
            <a:off x="10774898" y="421090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Flowchart: Magnetic Disk 10">
            <a:extLst>
              <a:ext uri="{FF2B5EF4-FFF2-40B4-BE49-F238E27FC236}">
                <a16:creationId xmlns:a16="http://schemas.microsoft.com/office/drawing/2014/main" id="{709C22C8-7673-20D8-7478-FF290F494A59}"/>
              </a:ext>
            </a:extLst>
          </p:cNvPr>
          <p:cNvSpPr/>
          <p:nvPr/>
        </p:nvSpPr>
        <p:spPr>
          <a:xfrm>
            <a:off x="11469050" y="3784368"/>
            <a:ext cx="547770" cy="664847"/>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bg1"/>
              </a:solidFill>
            </a:endParaRPr>
          </a:p>
        </p:txBody>
      </p:sp>
      <p:cxnSp>
        <p:nvCxnSpPr>
          <p:cNvPr id="12" name="Straight Arrow Connector 11">
            <a:extLst>
              <a:ext uri="{FF2B5EF4-FFF2-40B4-BE49-F238E27FC236}">
                <a16:creationId xmlns:a16="http://schemas.microsoft.com/office/drawing/2014/main" id="{166C5EB8-00F2-17AC-C5CC-2B2427FA2A75}"/>
              </a:ext>
            </a:extLst>
          </p:cNvPr>
          <p:cNvCxnSpPr>
            <a:stCxn id="5" idx="1"/>
          </p:cNvCxnSpPr>
          <p:nvPr/>
        </p:nvCxnSpPr>
        <p:spPr>
          <a:xfrm flipH="1">
            <a:off x="2848458" y="3601299"/>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E9AA94F-66E0-070E-9EB3-6E0B2413EBAE}"/>
              </a:ext>
            </a:extLst>
          </p:cNvPr>
          <p:cNvSpPr txBox="1"/>
          <p:nvPr/>
        </p:nvSpPr>
        <p:spPr>
          <a:xfrm>
            <a:off x="4982160" y="3567548"/>
            <a:ext cx="1851305" cy="338554"/>
          </a:xfrm>
          <a:prstGeom prst="rect">
            <a:avLst/>
          </a:prstGeom>
          <a:noFill/>
        </p:spPr>
        <p:txBody>
          <a:bodyPr wrap="square" rtlCol="0">
            <a:spAutoFit/>
          </a:bodyPr>
          <a:lstStyle/>
          <a:p>
            <a:r>
              <a:rPr lang="en-US" sz="1600" b="1" dirty="0">
                <a:solidFill>
                  <a:schemeClr val="bg1"/>
                </a:solidFill>
              </a:rPr>
              <a:t>response</a:t>
            </a:r>
          </a:p>
        </p:txBody>
      </p:sp>
      <p:sp>
        <p:nvSpPr>
          <p:cNvPr id="14" name="TextBox 13">
            <a:extLst>
              <a:ext uri="{FF2B5EF4-FFF2-40B4-BE49-F238E27FC236}">
                <a16:creationId xmlns:a16="http://schemas.microsoft.com/office/drawing/2014/main" id="{489B97B1-5AEB-44C2-DAFE-6A45900D4FC7}"/>
              </a:ext>
            </a:extLst>
          </p:cNvPr>
          <p:cNvSpPr txBox="1"/>
          <p:nvPr/>
        </p:nvSpPr>
        <p:spPr>
          <a:xfrm>
            <a:off x="997153" y="2514318"/>
            <a:ext cx="2355361" cy="461665"/>
          </a:xfrm>
          <a:prstGeom prst="rect">
            <a:avLst/>
          </a:prstGeom>
          <a:noFill/>
        </p:spPr>
        <p:txBody>
          <a:bodyPr wrap="square" rtlCol="0">
            <a:spAutoFit/>
          </a:bodyPr>
          <a:lstStyle/>
          <a:p>
            <a:r>
              <a:rPr lang="en-US" b="1" dirty="0">
                <a:solidFill>
                  <a:schemeClr val="bg1"/>
                </a:solidFill>
              </a:rPr>
              <a:t>Java Script</a:t>
            </a:r>
          </a:p>
        </p:txBody>
      </p:sp>
      <p:sp>
        <p:nvSpPr>
          <p:cNvPr id="15" name="TextBox 14">
            <a:extLst>
              <a:ext uri="{FF2B5EF4-FFF2-40B4-BE49-F238E27FC236}">
                <a16:creationId xmlns:a16="http://schemas.microsoft.com/office/drawing/2014/main" id="{4CAE354E-96E3-BAA9-991E-CB8ED59A5557}"/>
              </a:ext>
            </a:extLst>
          </p:cNvPr>
          <p:cNvSpPr txBox="1"/>
          <p:nvPr/>
        </p:nvSpPr>
        <p:spPr>
          <a:xfrm>
            <a:off x="10753041" y="2437374"/>
            <a:ext cx="1240433" cy="1077218"/>
          </a:xfrm>
          <a:prstGeom prst="rect">
            <a:avLst/>
          </a:prstGeom>
          <a:noFill/>
        </p:spPr>
        <p:txBody>
          <a:bodyPr wrap="square" rtlCol="0">
            <a:spAutoFit/>
          </a:bodyPr>
          <a:lstStyle/>
          <a:p>
            <a:r>
              <a:rPr lang="en-US" sz="1600" b="1" dirty="0">
                <a:solidFill>
                  <a:schemeClr val="bg1"/>
                </a:solidFill>
              </a:rPr>
              <a:t>Java</a:t>
            </a:r>
          </a:p>
          <a:p>
            <a:r>
              <a:rPr lang="en-US" sz="1600" b="1" dirty="0">
                <a:solidFill>
                  <a:schemeClr val="bg1"/>
                </a:solidFill>
              </a:rPr>
              <a:t>ABAP</a:t>
            </a:r>
          </a:p>
          <a:p>
            <a:r>
              <a:rPr lang="en-US" sz="1600" b="1" dirty="0">
                <a:solidFill>
                  <a:schemeClr val="bg1"/>
                </a:solidFill>
              </a:rPr>
              <a:t>Python</a:t>
            </a:r>
          </a:p>
          <a:p>
            <a:r>
              <a:rPr lang="en-US" sz="1600" b="1" dirty="0">
                <a:solidFill>
                  <a:schemeClr val="bg1"/>
                </a:solidFill>
              </a:rPr>
              <a:t>C#</a:t>
            </a:r>
          </a:p>
        </p:txBody>
      </p:sp>
      <p:sp>
        <p:nvSpPr>
          <p:cNvPr id="16" name="Smiley Face 15">
            <a:extLst>
              <a:ext uri="{FF2B5EF4-FFF2-40B4-BE49-F238E27FC236}">
                <a16:creationId xmlns:a16="http://schemas.microsoft.com/office/drawing/2014/main" id="{14FE8CA4-4AE9-1CB8-C35E-A5A05246E8A7}"/>
              </a:ext>
            </a:extLst>
          </p:cNvPr>
          <p:cNvSpPr/>
          <p:nvPr/>
        </p:nvSpPr>
        <p:spPr>
          <a:xfrm>
            <a:off x="5440746" y="1997890"/>
            <a:ext cx="648072" cy="607353"/>
          </a:xfrm>
          <a:prstGeom prst="smileyFac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endParaRPr>
          </a:p>
        </p:txBody>
      </p:sp>
      <p:sp>
        <p:nvSpPr>
          <p:cNvPr id="17" name="TextBox 16">
            <a:extLst>
              <a:ext uri="{FF2B5EF4-FFF2-40B4-BE49-F238E27FC236}">
                <a16:creationId xmlns:a16="http://schemas.microsoft.com/office/drawing/2014/main" id="{8F9638D7-D6A4-590A-AF98-3A39BB96657A}"/>
              </a:ext>
            </a:extLst>
          </p:cNvPr>
          <p:cNvSpPr txBox="1"/>
          <p:nvPr/>
        </p:nvSpPr>
        <p:spPr>
          <a:xfrm>
            <a:off x="184162" y="4086122"/>
            <a:ext cx="2880320" cy="461665"/>
          </a:xfrm>
          <a:prstGeom prst="rect">
            <a:avLst/>
          </a:prstGeom>
          <a:noFill/>
        </p:spPr>
        <p:txBody>
          <a:bodyPr wrap="square" rtlCol="0">
            <a:spAutoFit/>
          </a:bodyPr>
          <a:lstStyle/>
          <a:p>
            <a:r>
              <a:rPr lang="en-US" b="1" dirty="0">
                <a:solidFill>
                  <a:schemeClr val="bg1"/>
                </a:solidFill>
              </a:rPr>
              <a:t>Ryan </a:t>
            </a:r>
            <a:r>
              <a:rPr lang="en-US" b="1" dirty="0" err="1">
                <a:solidFill>
                  <a:schemeClr val="bg1"/>
                </a:solidFill>
              </a:rPr>
              <a:t>Dyal</a:t>
            </a:r>
            <a:endParaRPr lang="en-US" b="1" dirty="0">
              <a:solidFill>
                <a:schemeClr val="bg1"/>
              </a:solidFill>
            </a:endParaRPr>
          </a:p>
        </p:txBody>
      </p:sp>
      <p:sp>
        <p:nvSpPr>
          <p:cNvPr id="18" name="Isosceles Triangle 17">
            <a:extLst>
              <a:ext uri="{FF2B5EF4-FFF2-40B4-BE49-F238E27FC236}">
                <a16:creationId xmlns:a16="http://schemas.microsoft.com/office/drawing/2014/main" id="{6CF3C11A-FF3A-8AAF-4E63-1A1823DB2C52}"/>
              </a:ext>
            </a:extLst>
          </p:cNvPr>
          <p:cNvSpPr/>
          <p:nvPr/>
        </p:nvSpPr>
        <p:spPr>
          <a:xfrm>
            <a:off x="6405531" y="2203133"/>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19" name="Rectangle: Rounded Corners 18">
            <a:extLst>
              <a:ext uri="{FF2B5EF4-FFF2-40B4-BE49-F238E27FC236}">
                <a16:creationId xmlns:a16="http://schemas.microsoft.com/office/drawing/2014/main" id="{86D29E3B-B157-D778-DD05-FF3B75F17DA9}"/>
              </a:ext>
            </a:extLst>
          </p:cNvPr>
          <p:cNvSpPr/>
          <p:nvPr/>
        </p:nvSpPr>
        <p:spPr>
          <a:xfrm>
            <a:off x="6715987" y="2487636"/>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Isosceles Triangle 19">
            <a:extLst>
              <a:ext uri="{FF2B5EF4-FFF2-40B4-BE49-F238E27FC236}">
                <a16:creationId xmlns:a16="http://schemas.microsoft.com/office/drawing/2014/main" id="{675CA06F-0A17-8B48-491A-070AEE866006}"/>
              </a:ext>
            </a:extLst>
          </p:cNvPr>
          <p:cNvSpPr/>
          <p:nvPr/>
        </p:nvSpPr>
        <p:spPr>
          <a:xfrm>
            <a:off x="9483231" y="2249157"/>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21" name="Rectangle: Rounded Corners 20">
            <a:extLst>
              <a:ext uri="{FF2B5EF4-FFF2-40B4-BE49-F238E27FC236}">
                <a16:creationId xmlns:a16="http://schemas.microsoft.com/office/drawing/2014/main" id="{A9626A74-77EC-EF8D-7966-DB7F5403244C}"/>
              </a:ext>
            </a:extLst>
          </p:cNvPr>
          <p:cNvSpPr/>
          <p:nvPr/>
        </p:nvSpPr>
        <p:spPr>
          <a:xfrm>
            <a:off x="9793687" y="2533660"/>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a:extLst>
              <a:ext uri="{FF2B5EF4-FFF2-40B4-BE49-F238E27FC236}">
                <a16:creationId xmlns:a16="http://schemas.microsoft.com/office/drawing/2014/main" id="{80859276-5271-0F1A-7628-4FB2D3A45C83}"/>
              </a:ext>
            </a:extLst>
          </p:cNvPr>
          <p:cNvSpPr txBox="1"/>
          <p:nvPr/>
        </p:nvSpPr>
        <p:spPr>
          <a:xfrm>
            <a:off x="9278073" y="1881824"/>
            <a:ext cx="2355361" cy="461665"/>
          </a:xfrm>
          <a:prstGeom prst="rect">
            <a:avLst/>
          </a:prstGeom>
          <a:noFill/>
        </p:spPr>
        <p:txBody>
          <a:bodyPr wrap="square" rtlCol="0">
            <a:spAutoFit/>
          </a:bodyPr>
          <a:lstStyle/>
          <a:p>
            <a:r>
              <a:rPr lang="en-US" b="1" dirty="0">
                <a:solidFill>
                  <a:schemeClr val="bg1"/>
                </a:solidFill>
              </a:rPr>
              <a:t>Java Script</a:t>
            </a:r>
          </a:p>
        </p:txBody>
      </p:sp>
      <p:sp>
        <p:nvSpPr>
          <p:cNvPr id="23" name="TextBox 22">
            <a:extLst>
              <a:ext uri="{FF2B5EF4-FFF2-40B4-BE49-F238E27FC236}">
                <a16:creationId xmlns:a16="http://schemas.microsoft.com/office/drawing/2014/main" id="{C62784A2-CDA0-FB54-F765-38D8D47BFB96}"/>
              </a:ext>
            </a:extLst>
          </p:cNvPr>
          <p:cNvSpPr txBox="1"/>
          <p:nvPr/>
        </p:nvSpPr>
        <p:spPr>
          <a:xfrm>
            <a:off x="400186" y="4603102"/>
            <a:ext cx="11616634" cy="1754326"/>
          </a:xfrm>
          <a:prstGeom prst="rect">
            <a:avLst/>
          </a:prstGeom>
          <a:noFill/>
        </p:spPr>
        <p:txBody>
          <a:bodyPr wrap="square" rtlCol="0">
            <a:spAutoFit/>
          </a:bodyPr>
          <a:lstStyle/>
          <a:p>
            <a:r>
              <a:rPr lang="en-US" sz="1800" dirty="0">
                <a:solidFill>
                  <a:schemeClr val="bg1"/>
                </a:solidFill>
              </a:rPr>
              <a:t>Node JS is also a great web framework for beginners because it works great with data-intensive applications like streaming, real-time apps. It is free and easy to learn node </a:t>
            </a:r>
            <a:r>
              <a:rPr lang="en-US" sz="1800" dirty="0" err="1">
                <a:solidFill>
                  <a:schemeClr val="bg1"/>
                </a:solidFill>
              </a:rPr>
              <a:t>js</a:t>
            </a:r>
            <a:r>
              <a:rPr lang="en-US" sz="1800" dirty="0">
                <a:solidFill>
                  <a:schemeClr val="bg1"/>
                </a:solidFill>
              </a:rPr>
              <a:t>.</a:t>
            </a:r>
          </a:p>
          <a:p>
            <a:endParaRPr lang="en-US" sz="1800" dirty="0">
              <a:solidFill>
                <a:schemeClr val="bg1"/>
              </a:solidFill>
            </a:endParaRPr>
          </a:p>
          <a:p>
            <a:r>
              <a:rPr lang="en-US" sz="1800" dirty="0">
                <a:solidFill>
                  <a:schemeClr val="bg1"/>
                </a:solidFill>
              </a:rPr>
              <a:t>Applications of node </a:t>
            </a:r>
            <a:r>
              <a:rPr lang="en-US" sz="1800" dirty="0" err="1">
                <a:solidFill>
                  <a:schemeClr val="bg1"/>
                </a:solidFill>
              </a:rPr>
              <a:t>js</a:t>
            </a:r>
            <a:r>
              <a:rPr lang="en-US" sz="1800" dirty="0">
                <a:solidFill>
                  <a:schemeClr val="bg1"/>
                </a:solidFill>
              </a:rPr>
              <a:t>?</a:t>
            </a:r>
          </a:p>
          <a:p>
            <a:r>
              <a:rPr lang="en-US" sz="1800" dirty="0">
                <a:solidFill>
                  <a:schemeClr val="bg1"/>
                </a:solidFill>
              </a:rPr>
              <a:t>Build business logic on server side, DB lookups, Send Emails, write validations, create microservices, add automations, show output, build servers, host web apps, make excel/pdf more…</a:t>
            </a:r>
          </a:p>
        </p:txBody>
      </p:sp>
    </p:spTree>
    <p:extLst>
      <p:ext uri="{BB962C8B-B14F-4D97-AF65-F5344CB8AC3E}">
        <p14:creationId xmlns:p14="http://schemas.microsoft.com/office/powerpoint/2010/main" val="366504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1000"/>
                                        <p:tgtEl>
                                          <p:spTgt spid="15"/>
                                        </p:tgtEl>
                                      </p:cBhvr>
                                    </p:animEffect>
                                    <p:anim calcmode="lin" valueType="num">
                                      <p:cBhvr>
                                        <p:cTn id="70" dur="1000" fill="hold"/>
                                        <p:tgtEl>
                                          <p:spTgt spid="15"/>
                                        </p:tgtEl>
                                        <p:attrNameLst>
                                          <p:attrName>ppt_x</p:attrName>
                                        </p:attrNameLst>
                                      </p:cBhvr>
                                      <p:tavLst>
                                        <p:tav tm="0">
                                          <p:val>
                                            <p:strVal val="#ppt_x"/>
                                          </p:val>
                                        </p:tav>
                                        <p:tav tm="100000">
                                          <p:val>
                                            <p:strVal val="#ppt_x"/>
                                          </p:val>
                                        </p:tav>
                                      </p:tavLst>
                                    </p:anim>
                                    <p:anim calcmode="lin" valueType="num">
                                      <p:cBhvr>
                                        <p:cTn id="71" dur="1000" fill="hold"/>
                                        <p:tgtEl>
                                          <p:spTgt spid="1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1000"/>
                                        <p:tgtEl>
                                          <p:spTgt spid="16"/>
                                        </p:tgtEl>
                                      </p:cBhvr>
                                    </p:animEffect>
                                    <p:anim calcmode="lin" valueType="num">
                                      <p:cBhvr>
                                        <p:cTn id="75" dur="1000" fill="hold"/>
                                        <p:tgtEl>
                                          <p:spTgt spid="16"/>
                                        </p:tgtEl>
                                        <p:attrNameLst>
                                          <p:attrName>ppt_x</p:attrName>
                                        </p:attrNameLst>
                                      </p:cBhvr>
                                      <p:tavLst>
                                        <p:tav tm="0">
                                          <p:val>
                                            <p:strVal val="#ppt_x"/>
                                          </p:val>
                                        </p:tav>
                                        <p:tav tm="100000">
                                          <p:val>
                                            <p:strVal val="#ppt_x"/>
                                          </p:val>
                                        </p:tav>
                                      </p:tavLst>
                                    </p:anim>
                                    <p:anim calcmode="lin" valueType="num">
                                      <p:cBhvr>
                                        <p:cTn id="76" dur="1000" fill="hold"/>
                                        <p:tgtEl>
                                          <p:spTgt spid="1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1000" fill="hold"/>
                                        <p:tgtEl>
                                          <p:spTgt spid="2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1000"/>
                                        <p:tgtEl>
                                          <p:spTgt spid="21"/>
                                        </p:tgtEl>
                                      </p:cBhvr>
                                    </p:animEffect>
                                    <p:anim calcmode="lin" valueType="num">
                                      <p:cBhvr>
                                        <p:cTn id="95" dur="1000" fill="hold"/>
                                        <p:tgtEl>
                                          <p:spTgt spid="21"/>
                                        </p:tgtEl>
                                        <p:attrNameLst>
                                          <p:attrName>ppt_x</p:attrName>
                                        </p:attrNameLst>
                                      </p:cBhvr>
                                      <p:tavLst>
                                        <p:tav tm="0">
                                          <p:val>
                                            <p:strVal val="#ppt_x"/>
                                          </p:val>
                                        </p:tav>
                                        <p:tav tm="100000">
                                          <p:val>
                                            <p:strVal val="#ppt_x"/>
                                          </p:val>
                                        </p:tav>
                                      </p:tavLst>
                                    </p:anim>
                                    <p:anim calcmode="lin" valueType="num">
                                      <p:cBhvr>
                                        <p:cTn id="96" dur="1000" fill="hold"/>
                                        <p:tgtEl>
                                          <p:spTgt spid="2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fade">
                                      <p:cBhvr>
                                        <p:cTn id="99" dur="1000"/>
                                        <p:tgtEl>
                                          <p:spTgt spid="22"/>
                                        </p:tgtEl>
                                      </p:cBhvr>
                                    </p:animEffect>
                                    <p:anim calcmode="lin" valueType="num">
                                      <p:cBhvr>
                                        <p:cTn id="100" dur="1000" fill="hold"/>
                                        <p:tgtEl>
                                          <p:spTgt spid="22"/>
                                        </p:tgtEl>
                                        <p:attrNameLst>
                                          <p:attrName>ppt_x</p:attrName>
                                        </p:attrNameLst>
                                      </p:cBhvr>
                                      <p:tavLst>
                                        <p:tav tm="0">
                                          <p:val>
                                            <p:strVal val="#ppt_x"/>
                                          </p:val>
                                        </p:tav>
                                        <p:tav tm="100000">
                                          <p:val>
                                            <p:strVal val="#ppt_x"/>
                                          </p:val>
                                        </p:tav>
                                      </p:tavLst>
                                    </p:anim>
                                    <p:anim calcmode="lin" valueType="num">
                                      <p:cBhvr>
                                        <p:cTn id="10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fade">
                                      <p:cBhvr>
                                        <p:cTn id="106" dur="1000"/>
                                        <p:tgtEl>
                                          <p:spTgt spid="17"/>
                                        </p:tgtEl>
                                      </p:cBhvr>
                                    </p:animEffect>
                                    <p:anim calcmode="lin" valueType="num">
                                      <p:cBhvr>
                                        <p:cTn id="107" dur="1000" fill="hold"/>
                                        <p:tgtEl>
                                          <p:spTgt spid="17"/>
                                        </p:tgtEl>
                                        <p:attrNameLst>
                                          <p:attrName>ppt_x</p:attrName>
                                        </p:attrNameLst>
                                      </p:cBhvr>
                                      <p:tavLst>
                                        <p:tav tm="0">
                                          <p:val>
                                            <p:strVal val="#ppt_x"/>
                                          </p:val>
                                        </p:tav>
                                        <p:tav tm="100000">
                                          <p:val>
                                            <p:strVal val="#ppt_x"/>
                                          </p:val>
                                        </p:tav>
                                      </p:tavLst>
                                    </p:anim>
                                    <p:anim calcmode="lin" valueType="num">
                                      <p:cBhvr>
                                        <p:cTn id="10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fade">
                                      <p:cBhvr>
                                        <p:cTn id="113" dur="1000"/>
                                        <p:tgtEl>
                                          <p:spTgt spid="23"/>
                                        </p:tgtEl>
                                      </p:cBhvr>
                                    </p:animEffect>
                                    <p:anim calcmode="lin" valueType="num">
                                      <p:cBhvr>
                                        <p:cTn id="114" dur="1000" fill="hold"/>
                                        <p:tgtEl>
                                          <p:spTgt spid="23"/>
                                        </p:tgtEl>
                                        <p:attrNameLst>
                                          <p:attrName>ppt_x</p:attrName>
                                        </p:attrNameLst>
                                      </p:cBhvr>
                                      <p:tavLst>
                                        <p:tav tm="0">
                                          <p:val>
                                            <p:strVal val="#ppt_x"/>
                                          </p:val>
                                        </p:tav>
                                        <p:tav tm="100000">
                                          <p:val>
                                            <p:strVal val="#ppt_x"/>
                                          </p:val>
                                        </p:tav>
                                      </p:tavLst>
                                    </p:anim>
                                    <p:anim calcmode="lin" valueType="num">
                                      <p:cBhvr>
                                        <p:cTn id="11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7" grpId="0"/>
      <p:bldP spid="8" grpId="0" animBg="1"/>
      <p:bldP spid="9" grpId="0" animBg="1"/>
      <p:bldP spid="10" grpId="0" animBg="1"/>
      <p:bldP spid="11" grpId="0" animBg="1"/>
      <p:bldP spid="13" grpId="0"/>
      <p:bldP spid="14" grpId="0"/>
      <p:bldP spid="15" grpId="0"/>
      <p:bldP spid="16" grpId="0" animBg="1"/>
      <p:bldP spid="17" grpId="0"/>
      <p:bldP spid="18" grpId="0" animBg="1"/>
      <p:bldP spid="19" grpId="0" animBg="1"/>
      <p:bldP spid="20" grpId="0" animBg="1"/>
      <p:bldP spid="21" grpId="0" animBg="1"/>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366E-EB3F-A6ED-792A-9A77BDCDC404}"/>
              </a:ext>
            </a:extLst>
          </p:cNvPr>
          <p:cNvSpPr>
            <a:spLocks noGrp="1"/>
          </p:cNvSpPr>
          <p:nvPr>
            <p:ph type="title"/>
          </p:nvPr>
        </p:nvSpPr>
        <p:spPr/>
        <p:txBody>
          <a:bodyPr/>
          <a:lstStyle/>
          <a:p>
            <a:r>
              <a:rPr lang="en-US" dirty="0"/>
              <a:t>NPM – Node Package manager</a:t>
            </a:r>
          </a:p>
        </p:txBody>
      </p:sp>
      <p:sp>
        <p:nvSpPr>
          <p:cNvPr id="3" name="TextBox 2">
            <a:extLst>
              <a:ext uri="{FF2B5EF4-FFF2-40B4-BE49-F238E27FC236}">
                <a16:creationId xmlns:a16="http://schemas.microsoft.com/office/drawing/2014/main" id="{E435ECC9-0490-02A0-6C38-35F57A1469E1}"/>
              </a:ext>
            </a:extLst>
          </p:cNvPr>
          <p:cNvSpPr txBox="1"/>
          <p:nvPr/>
        </p:nvSpPr>
        <p:spPr>
          <a:xfrm>
            <a:off x="156593" y="908720"/>
            <a:ext cx="11809312" cy="5632311"/>
          </a:xfrm>
          <a:prstGeom prst="rect">
            <a:avLst/>
          </a:prstGeom>
          <a:noFill/>
        </p:spPr>
        <p:txBody>
          <a:bodyPr wrap="square" rtlCol="0">
            <a:spAutoFit/>
          </a:bodyPr>
          <a:lstStyle/>
          <a:p>
            <a:r>
              <a:rPr lang="en-US" sz="2000" dirty="0">
                <a:solidFill>
                  <a:schemeClr val="bg1"/>
                </a:solidFill>
              </a:rPr>
              <a:t>It is a dependency manager tool which gets installed along with node </a:t>
            </a:r>
            <a:r>
              <a:rPr lang="en-US" sz="2000" dirty="0" err="1">
                <a:solidFill>
                  <a:schemeClr val="bg1"/>
                </a:solidFill>
              </a:rPr>
              <a:t>js</a:t>
            </a:r>
            <a:r>
              <a:rPr lang="en-US" sz="2000" dirty="0">
                <a:solidFill>
                  <a:schemeClr val="bg1"/>
                </a:solidFill>
              </a:rPr>
              <a:t> in our system.</a:t>
            </a:r>
            <a:r>
              <a:rPr lang="en-IN" sz="2000" dirty="0">
                <a:solidFill>
                  <a:schemeClr val="bg1"/>
                </a:solidFill>
              </a:rPr>
              <a:t> Just like for java we had maven, we have </a:t>
            </a:r>
            <a:r>
              <a:rPr lang="en-IN" sz="2000" dirty="0" err="1">
                <a:solidFill>
                  <a:schemeClr val="bg1"/>
                </a:solidFill>
              </a:rPr>
              <a:t>npm</a:t>
            </a:r>
            <a:r>
              <a:rPr lang="en-IN" sz="2000" dirty="0">
                <a:solidFill>
                  <a:schemeClr val="bg1"/>
                </a:solidFill>
              </a:rPr>
              <a:t> for node </a:t>
            </a:r>
            <a:r>
              <a:rPr lang="en-IN" sz="2000" dirty="0" err="1">
                <a:solidFill>
                  <a:schemeClr val="bg1"/>
                </a:solidFill>
              </a:rPr>
              <a:t>js</a:t>
            </a:r>
            <a:r>
              <a:rPr lang="en-IN" sz="2000" dirty="0">
                <a:solidFill>
                  <a:schemeClr val="bg1"/>
                </a:solidFill>
              </a:rPr>
              <a:t>.</a:t>
            </a:r>
          </a:p>
          <a:p>
            <a:endParaRPr lang="en-IN" sz="2000" dirty="0">
              <a:solidFill>
                <a:schemeClr val="bg1"/>
              </a:solidFill>
            </a:endParaRPr>
          </a:p>
          <a:p>
            <a:r>
              <a:rPr lang="en-IN" sz="2000" dirty="0">
                <a:solidFill>
                  <a:schemeClr val="bg1"/>
                </a:solidFill>
              </a:rPr>
              <a:t>We can find millions of reusable node modules free on internet, which helps us avoid rebuilding everything/reinvent the wheel.</a:t>
            </a:r>
          </a:p>
          <a:p>
            <a:endParaRPr lang="en-IN" sz="2000" dirty="0">
              <a:solidFill>
                <a:schemeClr val="bg1"/>
              </a:solidFill>
            </a:endParaRPr>
          </a:p>
          <a:p>
            <a:r>
              <a:rPr lang="en-IN" sz="2000" dirty="0">
                <a:solidFill>
                  <a:schemeClr val="bg1"/>
                </a:solidFill>
              </a:rPr>
              <a:t>We can see world’s largest reusable code repository on </a:t>
            </a:r>
            <a:r>
              <a:rPr lang="en-IN" sz="2000" dirty="0">
                <a:solidFill>
                  <a:schemeClr val="bg1"/>
                </a:solidFill>
                <a:hlinkClick r:id="rId2">
                  <a:extLst>
                    <a:ext uri="{A12FA001-AC4F-418D-AE19-62706E023703}">
                      <ahyp:hlinkClr xmlns:ahyp="http://schemas.microsoft.com/office/drawing/2018/hyperlinkcolor" val="tx"/>
                    </a:ext>
                  </a:extLst>
                </a:hlinkClick>
              </a:rPr>
              <a:t>https://npmjs.com</a:t>
            </a:r>
            <a:endParaRPr lang="en-IN" sz="2000" dirty="0">
              <a:solidFill>
                <a:schemeClr val="bg1"/>
              </a:solidFill>
            </a:endParaRPr>
          </a:p>
          <a:p>
            <a:endParaRPr lang="en-IN" sz="2000" dirty="0">
              <a:solidFill>
                <a:schemeClr val="bg1"/>
              </a:solidFill>
            </a:endParaRPr>
          </a:p>
          <a:p>
            <a:r>
              <a:rPr lang="en-IN" sz="2000" dirty="0">
                <a:solidFill>
                  <a:schemeClr val="bg1"/>
                </a:solidFill>
              </a:rPr>
              <a:t>If we want to install any node module</a:t>
            </a:r>
          </a:p>
          <a:p>
            <a:endParaRPr lang="en-IN" sz="2000" dirty="0">
              <a:solidFill>
                <a:schemeClr val="bg1"/>
              </a:solidFill>
            </a:endParaRPr>
          </a:p>
          <a:p>
            <a:pPr marL="457200" indent="-457200">
              <a:buAutoNum type="arabicPeriod"/>
            </a:pPr>
            <a:r>
              <a:rPr lang="en-IN" sz="2000" dirty="0">
                <a:solidFill>
                  <a:schemeClr val="bg1"/>
                </a:solidFill>
              </a:rPr>
              <a:t>Globally - @computer level, all projects can reuse, option used to install CLI. </a:t>
            </a:r>
          </a:p>
          <a:p>
            <a:r>
              <a:rPr lang="en-IN" sz="2000" b="1" dirty="0" err="1">
                <a:solidFill>
                  <a:schemeClr val="bg1"/>
                </a:solidFill>
              </a:rPr>
              <a:t>npm</a:t>
            </a:r>
            <a:r>
              <a:rPr lang="en-IN" sz="2000" b="1" dirty="0">
                <a:solidFill>
                  <a:schemeClr val="bg1"/>
                </a:solidFill>
              </a:rPr>
              <a:t> install -g module</a:t>
            </a:r>
            <a:endParaRPr lang="en-IN" sz="2000" dirty="0">
              <a:solidFill>
                <a:schemeClr val="bg1"/>
              </a:solidFill>
            </a:endParaRPr>
          </a:p>
          <a:p>
            <a:pPr marL="457200" indent="-457200">
              <a:buAutoNum type="arabicPeriod"/>
            </a:pPr>
            <a:r>
              <a:rPr lang="en-IN" sz="2000" dirty="0">
                <a:solidFill>
                  <a:schemeClr val="bg1"/>
                </a:solidFill>
              </a:rPr>
              <a:t>With in the project  - @localproject level, only single project can use</a:t>
            </a:r>
          </a:p>
          <a:p>
            <a:r>
              <a:rPr lang="en-IN" sz="2000" b="1" dirty="0" err="1">
                <a:solidFill>
                  <a:schemeClr val="bg1"/>
                </a:solidFill>
              </a:rPr>
              <a:t>npm</a:t>
            </a:r>
            <a:r>
              <a:rPr lang="en-IN" sz="2000" b="1" dirty="0">
                <a:solidFill>
                  <a:schemeClr val="bg1"/>
                </a:solidFill>
              </a:rPr>
              <a:t> install module</a:t>
            </a:r>
          </a:p>
          <a:p>
            <a:endParaRPr lang="en-IN" sz="2000" b="1" dirty="0">
              <a:solidFill>
                <a:schemeClr val="bg1"/>
              </a:solidFill>
            </a:endParaRPr>
          </a:p>
          <a:p>
            <a:r>
              <a:rPr lang="en-IN" sz="2000" dirty="0">
                <a:solidFill>
                  <a:schemeClr val="bg1"/>
                </a:solidFill>
              </a:rPr>
              <a:t>When we build java project, we saw a pom.xml which contains dependencies. We have the </a:t>
            </a:r>
            <a:r>
              <a:rPr lang="en-IN" sz="2000" b="1" dirty="0" err="1">
                <a:solidFill>
                  <a:schemeClr val="bg1"/>
                </a:solidFill>
              </a:rPr>
              <a:t>package.json</a:t>
            </a:r>
            <a:r>
              <a:rPr lang="en-IN" sz="2000" b="1" dirty="0">
                <a:solidFill>
                  <a:schemeClr val="bg1"/>
                </a:solidFill>
              </a:rPr>
              <a:t> </a:t>
            </a:r>
            <a:r>
              <a:rPr lang="en-IN" sz="2000" dirty="0">
                <a:solidFill>
                  <a:schemeClr val="bg1"/>
                </a:solidFill>
              </a:rPr>
              <a:t>file in node project which contains details about our entire project and its dependencies. To create this we use </a:t>
            </a:r>
            <a:r>
              <a:rPr lang="en-IN" sz="2000" b="1" dirty="0" err="1">
                <a:solidFill>
                  <a:schemeClr val="bg1"/>
                </a:solidFill>
              </a:rPr>
              <a:t>npm</a:t>
            </a:r>
            <a:r>
              <a:rPr lang="en-IN" sz="2000" b="1" dirty="0">
                <a:solidFill>
                  <a:schemeClr val="bg1"/>
                </a:solidFill>
              </a:rPr>
              <a:t> </a:t>
            </a:r>
            <a:r>
              <a:rPr lang="en-IN" sz="2000" b="1" dirty="0" err="1">
                <a:solidFill>
                  <a:schemeClr val="bg1"/>
                </a:solidFill>
              </a:rPr>
              <a:t>init</a:t>
            </a:r>
            <a:r>
              <a:rPr lang="en-IN" sz="2000" b="1" dirty="0">
                <a:solidFill>
                  <a:schemeClr val="bg1"/>
                </a:solidFill>
              </a:rPr>
              <a:t> </a:t>
            </a:r>
            <a:r>
              <a:rPr lang="en-IN" sz="2000" dirty="0">
                <a:solidFill>
                  <a:schemeClr val="bg1"/>
                </a:solidFill>
              </a:rPr>
              <a:t>command.</a:t>
            </a:r>
          </a:p>
        </p:txBody>
      </p:sp>
    </p:spTree>
    <p:extLst>
      <p:ext uri="{BB962C8B-B14F-4D97-AF65-F5344CB8AC3E}">
        <p14:creationId xmlns:p14="http://schemas.microsoft.com/office/powerpoint/2010/main" val="178252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1000"/>
                                        <p:tgtEl>
                                          <p:spTgt spid="3">
                                            <p:txEl>
                                              <p:pRg st="9" end="9"/>
                                            </p:txEl>
                                          </p:spTgt>
                                        </p:tgtEl>
                                      </p:cBhvr>
                                    </p:animEffect>
                                    <p:anim calcmode="lin" valueType="num">
                                      <p:cBhvr>
                                        <p:cTn id="4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1000"/>
                                        <p:tgtEl>
                                          <p:spTgt spid="3">
                                            <p:txEl>
                                              <p:pRg st="10" end="10"/>
                                            </p:txEl>
                                          </p:spTgt>
                                        </p:tgtEl>
                                      </p:cBhvr>
                                    </p:animEffect>
                                    <p:anim calcmode="lin" valueType="num">
                                      <p:cBhvr>
                                        <p:cTn id="4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1000"/>
                                        <p:tgtEl>
                                          <p:spTgt spid="3">
                                            <p:txEl>
                                              <p:pRg st="11" end="11"/>
                                            </p:txEl>
                                          </p:spTgt>
                                        </p:tgtEl>
                                      </p:cBhvr>
                                    </p:animEffect>
                                    <p:anim calcmode="lin" valueType="num">
                                      <p:cBhvr>
                                        <p:cTn id="5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1000"/>
                                        <p:tgtEl>
                                          <p:spTgt spid="3">
                                            <p:txEl>
                                              <p:pRg st="13" end="13"/>
                                            </p:txEl>
                                          </p:spTgt>
                                        </p:tgtEl>
                                      </p:cBhvr>
                                    </p:animEffect>
                                    <p:anim calcmode="lin" valueType="num">
                                      <p:cBhvr>
                                        <p:cTn id="5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5FE-E470-0E03-4F29-7271AACA672B}"/>
              </a:ext>
            </a:extLst>
          </p:cNvPr>
          <p:cNvSpPr>
            <a:spLocks noGrp="1"/>
          </p:cNvSpPr>
          <p:nvPr>
            <p:ph type="title"/>
          </p:nvPr>
        </p:nvSpPr>
        <p:spPr/>
        <p:txBody>
          <a:bodyPr/>
          <a:lstStyle/>
          <a:p>
            <a:r>
              <a:rPr lang="en-US" dirty="0"/>
              <a:t>Hands on: Node JS</a:t>
            </a:r>
          </a:p>
        </p:txBody>
      </p:sp>
      <p:sp>
        <p:nvSpPr>
          <p:cNvPr id="3" name="TextBox 2">
            <a:extLst>
              <a:ext uri="{FF2B5EF4-FFF2-40B4-BE49-F238E27FC236}">
                <a16:creationId xmlns:a16="http://schemas.microsoft.com/office/drawing/2014/main" id="{15CEA730-A4E9-FF73-F878-8FE032C7DC28}"/>
              </a:ext>
            </a:extLst>
          </p:cNvPr>
          <p:cNvSpPr txBox="1"/>
          <p:nvPr/>
        </p:nvSpPr>
        <p:spPr>
          <a:xfrm>
            <a:off x="189756" y="1052736"/>
            <a:ext cx="11593288" cy="2677656"/>
          </a:xfrm>
          <a:prstGeom prst="rect">
            <a:avLst/>
          </a:prstGeom>
          <a:noFill/>
        </p:spPr>
        <p:txBody>
          <a:bodyPr wrap="square" rtlCol="0">
            <a:spAutoFit/>
          </a:bodyPr>
          <a:lstStyle/>
          <a:p>
            <a:r>
              <a:rPr lang="en-US" b="1" dirty="0">
                <a:solidFill>
                  <a:schemeClr val="bg1"/>
                </a:solidFill>
              </a:rPr>
              <a:t>Solution:</a:t>
            </a:r>
          </a:p>
          <a:p>
            <a:r>
              <a:rPr lang="en-US" dirty="0">
                <a:hlinkClick r:id="rId2"/>
              </a:rPr>
              <a:t>https://github.com/soyuztechnologies/BTP_Architect_Training/blob/master/Day%203/02basicnode.zip</a:t>
            </a:r>
            <a:endParaRPr lang="en-US" dirty="0"/>
          </a:p>
          <a:p>
            <a:endParaRPr lang="en-US" dirty="0"/>
          </a:p>
          <a:p>
            <a:r>
              <a:rPr lang="en-US" b="1" dirty="0">
                <a:solidFill>
                  <a:schemeClr val="bg1"/>
                </a:solidFill>
              </a:rPr>
              <a:t>Node Microservice Solution:</a:t>
            </a:r>
          </a:p>
          <a:p>
            <a:r>
              <a:rPr lang="en-US" dirty="0">
                <a:hlinkClick r:id="rId3"/>
              </a:rPr>
              <a:t>https://github.com/soyuztechnologies/BTP_Architect_Training/blob/master/Day%203/03Nodemicroservice.zip</a:t>
            </a:r>
            <a:r>
              <a:rPr lang="en-US" dirty="0"/>
              <a:t> </a:t>
            </a:r>
          </a:p>
        </p:txBody>
      </p:sp>
      <p:pic>
        <p:nvPicPr>
          <p:cNvPr id="2052" name="Picture 4" descr="Node.js - Wikipedia">
            <a:extLst>
              <a:ext uri="{FF2B5EF4-FFF2-40B4-BE49-F238E27FC236}">
                <a16:creationId xmlns:a16="http://schemas.microsoft.com/office/drawing/2014/main" id="{70CE5CA1-BBAA-EDD7-6748-2F2AFDF9240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868" y="3998203"/>
            <a:ext cx="3840310" cy="23488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croservices in Java? Never.. There has been an ever growing number… | by  Elliot Forbes | codeburst">
            <a:extLst>
              <a:ext uri="{FF2B5EF4-FFF2-40B4-BE49-F238E27FC236}">
                <a16:creationId xmlns:a16="http://schemas.microsoft.com/office/drawing/2014/main" id="{D4A1178E-F45B-050D-39A4-B6A645AFC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2564" y="351025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2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App Router</a:t>
            </a:r>
          </a:p>
        </p:txBody>
      </p:sp>
      <p:sp>
        <p:nvSpPr>
          <p:cNvPr id="3" name="TextBox 2">
            <a:extLst>
              <a:ext uri="{FF2B5EF4-FFF2-40B4-BE49-F238E27FC236}">
                <a16:creationId xmlns:a16="http://schemas.microsoft.com/office/drawing/2014/main" id="{DA9125C8-EE73-BED6-16B3-BB424E7483AB}"/>
              </a:ext>
            </a:extLst>
          </p:cNvPr>
          <p:cNvSpPr txBox="1"/>
          <p:nvPr/>
        </p:nvSpPr>
        <p:spPr>
          <a:xfrm>
            <a:off x="159489" y="908720"/>
            <a:ext cx="11809312" cy="3139321"/>
          </a:xfrm>
          <a:prstGeom prst="rect">
            <a:avLst/>
          </a:prstGeom>
          <a:noFill/>
        </p:spPr>
        <p:txBody>
          <a:bodyPr wrap="square" rtlCol="0">
            <a:spAutoFit/>
          </a:bodyPr>
          <a:lstStyle/>
          <a:p>
            <a:pPr marL="342900" indent="-342900">
              <a:buFont typeface="Arial" panose="020B0604020202020204" pitchFamily="34" charset="0"/>
              <a:buChar char="•"/>
            </a:pPr>
            <a:r>
              <a:rPr lang="en-US" sz="1800" dirty="0">
                <a:solidFill>
                  <a:schemeClr val="bg1"/>
                </a:solidFill>
              </a:rPr>
              <a:t>It is a Node JS Application </a:t>
            </a:r>
          </a:p>
          <a:p>
            <a:pPr marL="342900" indent="-342900">
              <a:buFont typeface="Arial" panose="020B0604020202020204" pitchFamily="34" charset="0"/>
              <a:buChar char="•"/>
            </a:pPr>
            <a:r>
              <a:rPr lang="en-US" sz="1800" dirty="0">
                <a:solidFill>
                  <a:schemeClr val="bg1"/>
                </a:solidFill>
              </a:rPr>
              <a:t>It is used to automate the process of authentication, authorization with XSUAA to do token exchange</a:t>
            </a:r>
          </a:p>
          <a:p>
            <a:pPr marL="342900" indent="-342900">
              <a:buFont typeface="Arial" panose="020B0604020202020204" pitchFamily="34" charset="0"/>
              <a:buChar char="•"/>
            </a:pPr>
            <a:r>
              <a:rPr lang="en-US" sz="1800" dirty="0">
                <a:solidFill>
                  <a:schemeClr val="bg1"/>
                </a:solidFill>
              </a:rPr>
              <a:t>It sits in the middle of IDP and XSUAA, it will redirect the request to our microservice to </a:t>
            </a:r>
            <a:r>
              <a:rPr lang="en-US" sz="1800" dirty="0" err="1">
                <a:solidFill>
                  <a:schemeClr val="bg1"/>
                </a:solidFill>
              </a:rPr>
              <a:t>xsuaa</a:t>
            </a:r>
            <a:r>
              <a:rPr lang="en-US" sz="1800" dirty="0">
                <a:solidFill>
                  <a:schemeClr val="bg1"/>
                </a:solidFill>
              </a:rPr>
              <a:t>, and eventually to </a:t>
            </a:r>
            <a:r>
              <a:rPr lang="en-US" sz="1800" dirty="0" err="1">
                <a:solidFill>
                  <a:schemeClr val="bg1"/>
                </a:solidFill>
              </a:rPr>
              <a:t>idp</a:t>
            </a:r>
            <a:endParaRPr lang="en-US" sz="1800" dirty="0">
              <a:solidFill>
                <a:schemeClr val="bg1"/>
              </a:solidFill>
            </a:endParaRPr>
          </a:p>
          <a:p>
            <a:pPr marL="342900" indent="-342900">
              <a:buFont typeface="Arial" panose="020B0604020202020204" pitchFamily="34" charset="0"/>
              <a:buChar char="•"/>
            </a:pPr>
            <a:r>
              <a:rPr lang="en-US" sz="1800" dirty="0">
                <a:solidFill>
                  <a:schemeClr val="bg1"/>
                </a:solidFill>
              </a:rPr>
              <a:t>IDP sends the login screen to the user, user authenticates, which is taken to XSUAA, XSUAA issues JWT Token, this JWT token is presented to </a:t>
            </a:r>
            <a:r>
              <a:rPr lang="en-US" sz="1800" dirty="0" err="1">
                <a:solidFill>
                  <a:schemeClr val="bg1"/>
                </a:solidFill>
              </a:rPr>
              <a:t>api</a:t>
            </a:r>
            <a:r>
              <a:rPr lang="en-US" sz="1800" dirty="0">
                <a:solidFill>
                  <a:schemeClr val="bg1"/>
                </a:solidFill>
              </a:rPr>
              <a:t> end points</a:t>
            </a:r>
          </a:p>
          <a:p>
            <a:pPr marL="342900" indent="-342900">
              <a:buFont typeface="Arial" panose="020B0604020202020204" pitchFamily="34" charset="0"/>
              <a:buChar char="•"/>
            </a:pPr>
            <a:r>
              <a:rPr lang="en-US" sz="1800" dirty="0">
                <a:solidFill>
                  <a:schemeClr val="bg1"/>
                </a:solidFill>
              </a:rPr>
              <a:t>App Router takes the JWT token from XSUAA and gives it to our microservices and even exchange this token to multiple microservices inside</a:t>
            </a:r>
          </a:p>
          <a:p>
            <a:pPr marL="342900" indent="-342900">
              <a:buFont typeface="Arial" panose="020B0604020202020204" pitchFamily="34" charset="0"/>
              <a:buChar char="•"/>
            </a:pPr>
            <a:r>
              <a:rPr lang="en-US" sz="1800" dirty="0">
                <a:solidFill>
                  <a:schemeClr val="bg1"/>
                </a:solidFill>
              </a:rPr>
              <a:t>It Serves as a single entry point for the entire app.</a:t>
            </a:r>
          </a:p>
          <a:p>
            <a:pPr marL="342900" indent="-342900">
              <a:buFont typeface="Arial" panose="020B0604020202020204" pitchFamily="34" charset="0"/>
              <a:buChar char="•"/>
            </a:pPr>
            <a:r>
              <a:rPr lang="en-IN" sz="1800" dirty="0">
                <a:solidFill>
                  <a:schemeClr val="bg1"/>
                </a:solidFill>
              </a:rPr>
              <a:t>To tell app router about our multiple microservices so that it can re-direct, we need to create a configuration file named as </a:t>
            </a:r>
            <a:r>
              <a:rPr lang="en-IN" sz="1800" b="1" dirty="0" err="1">
                <a:solidFill>
                  <a:schemeClr val="bg1"/>
                </a:solidFill>
              </a:rPr>
              <a:t>xs-app.json</a:t>
            </a:r>
            <a:r>
              <a:rPr lang="en-IN" sz="1800" dirty="0">
                <a:solidFill>
                  <a:schemeClr val="bg1"/>
                </a:solidFill>
              </a:rPr>
              <a:t> which contains the details.</a:t>
            </a:r>
          </a:p>
        </p:txBody>
      </p:sp>
    </p:spTree>
    <p:extLst>
      <p:ext uri="{BB962C8B-B14F-4D97-AF65-F5344CB8AC3E}">
        <p14:creationId xmlns:p14="http://schemas.microsoft.com/office/powerpoint/2010/main" val="307056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Real World Example</a:t>
            </a:r>
          </a:p>
        </p:txBody>
      </p:sp>
      <p:sp>
        <p:nvSpPr>
          <p:cNvPr id="3" name="Rectangle 2">
            <a:extLst>
              <a:ext uri="{FF2B5EF4-FFF2-40B4-BE49-F238E27FC236}">
                <a16:creationId xmlns:a16="http://schemas.microsoft.com/office/drawing/2014/main" id="{C2EA533E-B375-495B-C297-1E34514386FD}"/>
              </a:ext>
            </a:extLst>
          </p:cNvPr>
          <p:cNvSpPr/>
          <p:nvPr/>
        </p:nvSpPr>
        <p:spPr>
          <a:xfrm>
            <a:off x="10029274" y="2829336"/>
            <a:ext cx="1944216" cy="57606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Loan</a:t>
            </a:r>
          </a:p>
        </p:txBody>
      </p:sp>
      <p:sp>
        <p:nvSpPr>
          <p:cNvPr id="4" name="Rectangle 3">
            <a:extLst>
              <a:ext uri="{FF2B5EF4-FFF2-40B4-BE49-F238E27FC236}">
                <a16:creationId xmlns:a16="http://schemas.microsoft.com/office/drawing/2014/main" id="{6936DB1B-5BB2-1C6B-1C9A-FD527662AD3B}"/>
              </a:ext>
            </a:extLst>
          </p:cNvPr>
          <p:cNvSpPr/>
          <p:nvPr/>
        </p:nvSpPr>
        <p:spPr>
          <a:xfrm>
            <a:off x="10029274" y="3464832"/>
            <a:ext cx="1944216" cy="57606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Credit Card</a:t>
            </a:r>
          </a:p>
        </p:txBody>
      </p:sp>
      <p:sp>
        <p:nvSpPr>
          <p:cNvPr id="5" name="Rectangle 4">
            <a:extLst>
              <a:ext uri="{FF2B5EF4-FFF2-40B4-BE49-F238E27FC236}">
                <a16:creationId xmlns:a16="http://schemas.microsoft.com/office/drawing/2014/main" id="{579C15EF-FC9E-DC26-ADB2-5A8A7913CF1E}"/>
              </a:ext>
            </a:extLst>
          </p:cNvPr>
          <p:cNvSpPr/>
          <p:nvPr/>
        </p:nvSpPr>
        <p:spPr>
          <a:xfrm>
            <a:off x="10029274" y="4100328"/>
            <a:ext cx="1944216" cy="57606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Deposit</a:t>
            </a:r>
          </a:p>
        </p:txBody>
      </p:sp>
      <p:sp>
        <p:nvSpPr>
          <p:cNvPr id="6" name="Rectangle 5">
            <a:extLst>
              <a:ext uri="{FF2B5EF4-FFF2-40B4-BE49-F238E27FC236}">
                <a16:creationId xmlns:a16="http://schemas.microsoft.com/office/drawing/2014/main" id="{92356AC6-451F-9EFC-F182-E64D4AF591B1}"/>
              </a:ext>
            </a:extLst>
          </p:cNvPr>
          <p:cNvSpPr/>
          <p:nvPr/>
        </p:nvSpPr>
        <p:spPr>
          <a:xfrm>
            <a:off x="10054852" y="4735824"/>
            <a:ext cx="1944216" cy="57606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Draft/Cheque</a:t>
            </a:r>
          </a:p>
        </p:txBody>
      </p:sp>
      <p:sp>
        <p:nvSpPr>
          <p:cNvPr id="7" name="Rectangle 6">
            <a:extLst>
              <a:ext uri="{FF2B5EF4-FFF2-40B4-BE49-F238E27FC236}">
                <a16:creationId xmlns:a16="http://schemas.microsoft.com/office/drawing/2014/main" id="{BD111B6E-46C2-C252-ED42-B0E715054D58}"/>
              </a:ext>
            </a:extLst>
          </p:cNvPr>
          <p:cNvSpPr/>
          <p:nvPr/>
        </p:nvSpPr>
        <p:spPr>
          <a:xfrm>
            <a:off x="10054996" y="5366796"/>
            <a:ext cx="1944216" cy="57606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FD</a:t>
            </a:r>
          </a:p>
        </p:txBody>
      </p:sp>
      <p:sp>
        <p:nvSpPr>
          <p:cNvPr id="8" name="Rectangle 7">
            <a:extLst>
              <a:ext uri="{FF2B5EF4-FFF2-40B4-BE49-F238E27FC236}">
                <a16:creationId xmlns:a16="http://schemas.microsoft.com/office/drawing/2014/main" id="{6F713BAD-A756-CE90-30A2-C455D59C0ACA}"/>
              </a:ext>
            </a:extLst>
          </p:cNvPr>
          <p:cNvSpPr/>
          <p:nvPr/>
        </p:nvSpPr>
        <p:spPr>
          <a:xfrm>
            <a:off x="10054852" y="6021288"/>
            <a:ext cx="1944216" cy="57606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Locker</a:t>
            </a:r>
          </a:p>
        </p:txBody>
      </p:sp>
      <p:pic>
        <p:nvPicPr>
          <p:cNvPr id="9" name="Picture 8" descr="Icon&#10;&#10;Description automatically generated">
            <a:extLst>
              <a:ext uri="{FF2B5EF4-FFF2-40B4-BE49-F238E27FC236}">
                <a16:creationId xmlns:a16="http://schemas.microsoft.com/office/drawing/2014/main" id="{070111FB-6C2D-B285-7982-7544388F45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6144" y="1353337"/>
            <a:ext cx="1083897" cy="1083897"/>
          </a:xfrm>
          <a:prstGeom prst="rect">
            <a:avLst/>
          </a:prstGeom>
          <a:ln>
            <a:solidFill>
              <a:schemeClr val="bg1"/>
            </a:solidFill>
          </a:ln>
        </p:spPr>
      </p:pic>
      <p:sp>
        <p:nvSpPr>
          <p:cNvPr id="10" name="TextBox 9">
            <a:extLst>
              <a:ext uri="{FF2B5EF4-FFF2-40B4-BE49-F238E27FC236}">
                <a16:creationId xmlns:a16="http://schemas.microsoft.com/office/drawing/2014/main" id="{1DC93980-FD63-3685-BA93-DA4037E2A56F}"/>
              </a:ext>
            </a:extLst>
          </p:cNvPr>
          <p:cNvSpPr txBox="1"/>
          <p:nvPr/>
        </p:nvSpPr>
        <p:spPr>
          <a:xfrm>
            <a:off x="333772" y="1031438"/>
            <a:ext cx="1296144" cy="338554"/>
          </a:xfrm>
          <a:prstGeom prst="rect">
            <a:avLst/>
          </a:prstGeom>
          <a:noFill/>
          <a:ln>
            <a:solidFill>
              <a:schemeClr val="bg1"/>
            </a:solidFill>
          </a:ln>
        </p:spPr>
        <p:txBody>
          <a:bodyPr wrap="square" rtlCol="0">
            <a:spAutoFit/>
          </a:bodyPr>
          <a:lstStyle/>
          <a:p>
            <a:r>
              <a:rPr lang="en-US" sz="1600" b="1" dirty="0">
                <a:solidFill>
                  <a:schemeClr val="bg1"/>
                </a:solidFill>
              </a:rPr>
              <a:t>Customer</a:t>
            </a:r>
          </a:p>
        </p:txBody>
      </p:sp>
      <p:cxnSp>
        <p:nvCxnSpPr>
          <p:cNvPr id="11" name="Straight Arrow Connector 10">
            <a:extLst>
              <a:ext uri="{FF2B5EF4-FFF2-40B4-BE49-F238E27FC236}">
                <a16:creationId xmlns:a16="http://schemas.microsoft.com/office/drawing/2014/main" id="{4957B6AB-C7CA-2A1B-233F-9F9C7D532060}"/>
              </a:ext>
            </a:extLst>
          </p:cNvPr>
          <p:cNvCxnSpPr>
            <a:cxnSpLocks/>
          </p:cNvCxnSpPr>
          <p:nvPr/>
        </p:nvCxnSpPr>
        <p:spPr>
          <a:xfrm flipV="1">
            <a:off x="1454452" y="1628800"/>
            <a:ext cx="4170315"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4B0383D5-7DD1-02CF-EEBC-88D4D49862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5590356" y="1234444"/>
            <a:ext cx="1656184" cy="2290148"/>
          </a:xfrm>
          <a:prstGeom prst="rect">
            <a:avLst/>
          </a:prstGeom>
          <a:ln>
            <a:solidFill>
              <a:schemeClr val="bg1"/>
            </a:solidFill>
          </a:ln>
        </p:spPr>
      </p:pic>
      <p:sp>
        <p:nvSpPr>
          <p:cNvPr id="13" name="Oval 12">
            <a:extLst>
              <a:ext uri="{FF2B5EF4-FFF2-40B4-BE49-F238E27FC236}">
                <a16:creationId xmlns:a16="http://schemas.microsoft.com/office/drawing/2014/main" id="{82548D8D-B1BC-D516-A585-B01B1881E525}"/>
              </a:ext>
            </a:extLst>
          </p:cNvPr>
          <p:cNvSpPr/>
          <p:nvPr/>
        </p:nvSpPr>
        <p:spPr>
          <a:xfrm>
            <a:off x="2710036" y="1406936"/>
            <a:ext cx="432048" cy="428081"/>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14" name="Straight Arrow Connector 13">
            <a:extLst>
              <a:ext uri="{FF2B5EF4-FFF2-40B4-BE49-F238E27FC236}">
                <a16:creationId xmlns:a16="http://schemas.microsoft.com/office/drawing/2014/main" id="{4B39DA18-89FF-2842-5B78-64BDA3DF7C96}"/>
              </a:ext>
            </a:extLst>
          </p:cNvPr>
          <p:cNvCxnSpPr/>
          <p:nvPr/>
        </p:nvCxnSpPr>
        <p:spPr>
          <a:xfrm flipH="1">
            <a:off x="1454452" y="1772816"/>
            <a:ext cx="413590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text, parking, machine, meter&#10;&#10;Description automatically generated">
            <a:extLst>
              <a:ext uri="{FF2B5EF4-FFF2-40B4-BE49-F238E27FC236}">
                <a16:creationId xmlns:a16="http://schemas.microsoft.com/office/drawing/2014/main" id="{BBC0DADA-D9A2-DA21-95E2-18E03C3AFF1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2245" y="3730197"/>
            <a:ext cx="1711778" cy="1232012"/>
          </a:xfrm>
          <a:prstGeom prst="rect">
            <a:avLst/>
          </a:prstGeom>
          <a:ln>
            <a:solidFill>
              <a:schemeClr val="bg1"/>
            </a:solidFill>
          </a:ln>
        </p:spPr>
      </p:pic>
      <p:sp>
        <p:nvSpPr>
          <p:cNvPr id="16" name="TextBox 15">
            <a:extLst>
              <a:ext uri="{FF2B5EF4-FFF2-40B4-BE49-F238E27FC236}">
                <a16:creationId xmlns:a16="http://schemas.microsoft.com/office/drawing/2014/main" id="{D38F7EAB-F03E-4A39-6E1E-14A442C77DC0}"/>
              </a:ext>
            </a:extLst>
          </p:cNvPr>
          <p:cNvSpPr txBox="1"/>
          <p:nvPr/>
        </p:nvSpPr>
        <p:spPr>
          <a:xfrm>
            <a:off x="1330103" y="6858000"/>
            <a:ext cx="9528619" cy="230832"/>
          </a:xfrm>
          <a:prstGeom prst="rect">
            <a:avLst/>
          </a:prstGeom>
          <a:noFill/>
          <a:ln>
            <a:solidFill>
              <a:schemeClr val="bg1"/>
            </a:solidFill>
          </a:ln>
        </p:spPr>
        <p:txBody>
          <a:bodyPr wrap="square" rtlCol="0">
            <a:spAutoFit/>
          </a:bodyPr>
          <a:lstStyle/>
          <a:p>
            <a:r>
              <a:rPr lang="en-US" sz="900">
                <a:hlinkClick r:id="rId7" tooltip="https://www.flickr.com/photos/jeepersmedia/14765960308/"/>
              </a:rPr>
              <a:t>This Photo</a:t>
            </a:r>
            <a:r>
              <a:rPr lang="en-US" sz="900"/>
              <a:t> by Unknown Author is licensed under </a:t>
            </a:r>
            <a:r>
              <a:rPr lang="en-US" sz="900">
                <a:hlinkClick r:id="rId8" tooltip="https://creativecommons.org/licenses/by/3.0/"/>
              </a:rPr>
              <a:t>CC BY</a:t>
            </a:r>
            <a:endParaRPr lang="en-US" sz="900"/>
          </a:p>
        </p:txBody>
      </p:sp>
      <p:cxnSp>
        <p:nvCxnSpPr>
          <p:cNvPr id="17" name="Straight Arrow Connector 16">
            <a:extLst>
              <a:ext uri="{FF2B5EF4-FFF2-40B4-BE49-F238E27FC236}">
                <a16:creationId xmlns:a16="http://schemas.microsoft.com/office/drawing/2014/main" id="{B5A2B9F5-841F-1EDB-859C-2C5C4A5C5C4D}"/>
              </a:ext>
            </a:extLst>
          </p:cNvPr>
          <p:cNvCxnSpPr>
            <a:stCxn id="9" idx="2"/>
            <a:endCxn id="15" idx="0"/>
          </p:cNvCxnSpPr>
          <p:nvPr/>
        </p:nvCxnSpPr>
        <p:spPr>
          <a:xfrm>
            <a:off x="878093" y="2437234"/>
            <a:ext cx="10041" cy="12929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985EF3C-623F-4F13-28C8-8E3CB3B1508E}"/>
              </a:ext>
            </a:extLst>
          </p:cNvPr>
          <p:cNvSpPr/>
          <p:nvPr/>
        </p:nvSpPr>
        <p:spPr>
          <a:xfrm>
            <a:off x="32245" y="5714941"/>
            <a:ext cx="1711778" cy="40384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19" name="Straight Arrow Connector 18">
            <a:extLst>
              <a:ext uri="{FF2B5EF4-FFF2-40B4-BE49-F238E27FC236}">
                <a16:creationId xmlns:a16="http://schemas.microsoft.com/office/drawing/2014/main" id="{07E0C267-9B09-10B0-9791-36B97BFC1EBE}"/>
              </a:ext>
            </a:extLst>
          </p:cNvPr>
          <p:cNvCxnSpPr>
            <a:stCxn id="15" idx="2"/>
            <a:endCxn id="18" idx="0"/>
          </p:cNvCxnSpPr>
          <p:nvPr/>
        </p:nvCxnSpPr>
        <p:spPr>
          <a:xfrm>
            <a:off x="888134" y="4962209"/>
            <a:ext cx="0" cy="75273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1E8ADA-FBDB-0223-EDFA-0297C75D10B6}"/>
              </a:ext>
            </a:extLst>
          </p:cNvPr>
          <p:cNvCxnSpPr/>
          <p:nvPr/>
        </p:nvCxnSpPr>
        <p:spPr>
          <a:xfrm flipV="1">
            <a:off x="693812" y="4962209"/>
            <a:ext cx="0" cy="6926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C01570-9A95-69A1-4B28-816A639DDD18}"/>
              </a:ext>
            </a:extLst>
          </p:cNvPr>
          <p:cNvCxnSpPr/>
          <p:nvPr/>
        </p:nvCxnSpPr>
        <p:spPr>
          <a:xfrm flipV="1">
            <a:off x="693812" y="2379518"/>
            <a:ext cx="0" cy="135067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261E608-4361-CED8-02D4-02A054BCDE60}"/>
              </a:ext>
            </a:extLst>
          </p:cNvPr>
          <p:cNvSpPr/>
          <p:nvPr/>
        </p:nvSpPr>
        <p:spPr>
          <a:xfrm>
            <a:off x="765820" y="2822513"/>
            <a:ext cx="432048" cy="428081"/>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3" name="Oval 22">
            <a:extLst>
              <a:ext uri="{FF2B5EF4-FFF2-40B4-BE49-F238E27FC236}">
                <a16:creationId xmlns:a16="http://schemas.microsoft.com/office/drawing/2014/main" id="{B82C6420-EF79-3831-013D-B5E561219E1F}"/>
              </a:ext>
            </a:extLst>
          </p:cNvPr>
          <p:cNvSpPr/>
          <p:nvPr/>
        </p:nvSpPr>
        <p:spPr>
          <a:xfrm>
            <a:off x="765820" y="5070050"/>
            <a:ext cx="432048" cy="428081"/>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4" name="Oval 23">
            <a:extLst>
              <a:ext uri="{FF2B5EF4-FFF2-40B4-BE49-F238E27FC236}">
                <a16:creationId xmlns:a16="http://schemas.microsoft.com/office/drawing/2014/main" id="{6FC0A25E-C437-DE46-D027-B5EEDF3E96D1}"/>
              </a:ext>
            </a:extLst>
          </p:cNvPr>
          <p:cNvSpPr/>
          <p:nvPr/>
        </p:nvSpPr>
        <p:spPr>
          <a:xfrm>
            <a:off x="352335" y="2497347"/>
            <a:ext cx="432048" cy="428081"/>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Straight Arrow Connector 24">
            <a:extLst>
              <a:ext uri="{FF2B5EF4-FFF2-40B4-BE49-F238E27FC236}">
                <a16:creationId xmlns:a16="http://schemas.microsoft.com/office/drawing/2014/main" id="{809305B0-C4D4-BBB5-2BA2-513DB9C20447}"/>
              </a:ext>
            </a:extLst>
          </p:cNvPr>
          <p:cNvCxnSpPr>
            <a:cxnSpLocks/>
          </p:cNvCxnSpPr>
          <p:nvPr/>
        </p:nvCxnSpPr>
        <p:spPr>
          <a:xfrm flipV="1">
            <a:off x="1454452" y="2157052"/>
            <a:ext cx="4170315"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FEABC96-1E27-2553-2C0E-81F675867AD1}"/>
              </a:ext>
            </a:extLst>
          </p:cNvPr>
          <p:cNvSpPr/>
          <p:nvPr/>
        </p:nvSpPr>
        <p:spPr>
          <a:xfrm>
            <a:off x="2710036" y="1935188"/>
            <a:ext cx="432048" cy="428081"/>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27" name="Straight Arrow Connector 26">
            <a:extLst>
              <a:ext uri="{FF2B5EF4-FFF2-40B4-BE49-F238E27FC236}">
                <a16:creationId xmlns:a16="http://schemas.microsoft.com/office/drawing/2014/main" id="{98E5881B-F0FD-D913-199F-D4A478F6245D}"/>
              </a:ext>
            </a:extLst>
          </p:cNvPr>
          <p:cNvCxnSpPr/>
          <p:nvPr/>
        </p:nvCxnSpPr>
        <p:spPr>
          <a:xfrm flipH="1">
            <a:off x="1454452" y="2301068"/>
            <a:ext cx="413590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FA6C84D5-C8B3-EF20-9779-10988BAB0E5E}"/>
              </a:ext>
            </a:extLst>
          </p:cNvPr>
          <p:cNvSpPr/>
          <p:nvPr/>
        </p:nvSpPr>
        <p:spPr>
          <a:xfrm>
            <a:off x="3564359" y="4106969"/>
            <a:ext cx="504056" cy="441778"/>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Connector: Elbow 28">
            <a:extLst>
              <a:ext uri="{FF2B5EF4-FFF2-40B4-BE49-F238E27FC236}">
                <a16:creationId xmlns:a16="http://schemas.microsoft.com/office/drawing/2014/main" id="{D03073B4-532F-029D-E7D7-E8DC1BE72DA2}"/>
              </a:ext>
            </a:extLst>
          </p:cNvPr>
          <p:cNvCxnSpPr>
            <a:cxnSpLocks/>
          </p:cNvCxnSpPr>
          <p:nvPr/>
        </p:nvCxnSpPr>
        <p:spPr>
          <a:xfrm rot="5400000">
            <a:off x="3636310" y="1571614"/>
            <a:ext cx="821611" cy="4674425"/>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descr="A picture containing text&#10;&#10;Description automatically generated">
            <a:extLst>
              <a:ext uri="{FF2B5EF4-FFF2-40B4-BE49-F238E27FC236}">
                <a16:creationId xmlns:a16="http://schemas.microsoft.com/office/drawing/2014/main" id="{610ED705-5F91-9684-7A85-131C1315877B}"/>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257027" y="1999213"/>
            <a:ext cx="432049" cy="559890"/>
          </a:xfrm>
          <a:prstGeom prst="rect">
            <a:avLst/>
          </a:prstGeom>
          <a:ln>
            <a:solidFill>
              <a:schemeClr val="bg1"/>
            </a:solidFill>
          </a:ln>
        </p:spPr>
      </p:pic>
      <p:pic>
        <p:nvPicPr>
          <p:cNvPr id="31" name="Picture 30" descr="A picture containing text&#10;&#10;Description automatically generated">
            <a:extLst>
              <a:ext uri="{FF2B5EF4-FFF2-40B4-BE49-F238E27FC236}">
                <a16:creationId xmlns:a16="http://schemas.microsoft.com/office/drawing/2014/main" id="{9D09D388-92C2-4B3D-2938-BA9ADE40A1D3}"/>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1985" y="2799120"/>
            <a:ext cx="432049" cy="559890"/>
          </a:xfrm>
          <a:prstGeom prst="rect">
            <a:avLst/>
          </a:prstGeom>
          <a:ln>
            <a:solidFill>
              <a:schemeClr val="bg1"/>
            </a:solidFill>
          </a:ln>
        </p:spPr>
      </p:pic>
      <p:sp>
        <p:nvSpPr>
          <p:cNvPr id="32" name="TextBox 31">
            <a:extLst>
              <a:ext uri="{FF2B5EF4-FFF2-40B4-BE49-F238E27FC236}">
                <a16:creationId xmlns:a16="http://schemas.microsoft.com/office/drawing/2014/main" id="{6D4978EF-301C-D1F9-60A5-32128B305C89}"/>
              </a:ext>
            </a:extLst>
          </p:cNvPr>
          <p:cNvSpPr txBox="1"/>
          <p:nvPr/>
        </p:nvSpPr>
        <p:spPr>
          <a:xfrm>
            <a:off x="4210119" y="4038426"/>
            <a:ext cx="2605315" cy="307777"/>
          </a:xfrm>
          <a:prstGeom prst="rect">
            <a:avLst/>
          </a:prstGeom>
          <a:noFill/>
          <a:ln>
            <a:noFill/>
          </a:ln>
        </p:spPr>
        <p:txBody>
          <a:bodyPr wrap="square" rtlCol="0">
            <a:spAutoFit/>
          </a:bodyPr>
          <a:lstStyle/>
          <a:p>
            <a:r>
              <a:rPr lang="en-US" sz="1400" b="1" dirty="0">
                <a:solidFill>
                  <a:schemeClr val="bg1"/>
                </a:solidFill>
              </a:rPr>
              <a:t>Validate, trust</a:t>
            </a:r>
          </a:p>
        </p:txBody>
      </p:sp>
      <p:cxnSp>
        <p:nvCxnSpPr>
          <p:cNvPr id="33" name="Connector: Elbow 32">
            <a:extLst>
              <a:ext uri="{FF2B5EF4-FFF2-40B4-BE49-F238E27FC236}">
                <a16:creationId xmlns:a16="http://schemas.microsoft.com/office/drawing/2014/main" id="{6BCB7C48-AB34-D89B-8A58-C1CFCFF03C7A}"/>
              </a:ext>
            </a:extLst>
          </p:cNvPr>
          <p:cNvCxnSpPr>
            <a:cxnSpLocks/>
            <a:endCxn id="8" idx="1"/>
          </p:cNvCxnSpPr>
          <p:nvPr/>
        </p:nvCxnSpPr>
        <p:spPr>
          <a:xfrm>
            <a:off x="1413892" y="2541288"/>
            <a:ext cx="8640960" cy="3768032"/>
          </a:xfrm>
          <a:prstGeom prst="bentConnector3">
            <a:avLst>
              <a:gd name="adj1" fmla="val 2030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9ADEEA6-DAB4-08D6-6030-E0AC8755794A}"/>
              </a:ext>
            </a:extLst>
          </p:cNvPr>
          <p:cNvSpPr/>
          <p:nvPr/>
        </p:nvSpPr>
        <p:spPr>
          <a:xfrm>
            <a:off x="5698368" y="4035428"/>
            <a:ext cx="432048" cy="428081"/>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35" name="Oval 34">
            <a:extLst>
              <a:ext uri="{FF2B5EF4-FFF2-40B4-BE49-F238E27FC236}">
                <a16:creationId xmlns:a16="http://schemas.microsoft.com/office/drawing/2014/main" id="{C5E616A7-4B52-402C-9497-6CF8B4621C2A}"/>
              </a:ext>
            </a:extLst>
          </p:cNvPr>
          <p:cNvSpPr/>
          <p:nvPr/>
        </p:nvSpPr>
        <p:spPr>
          <a:xfrm>
            <a:off x="6168304" y="6017747"/>
            <a:ext cx="432048" cy="428081"/>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mc:AlternateContent xmlns:mc="http://schemas.openxmlformats.org/markup-compatibility/2006" xmlns:p14="http://schemas.microsoft.com/office/powerpoint/2010/main">
        <mc:Choice Requires="p14">
          <p:contentPart p14:bwMode="auto" r:id="rId11">
            <p14:nvContentPartPr>
              <p14:cNvPr id="87" name="Ink 86">
                <a:extLst>
                  <a:ext uri="{FF2B5EF4-FFF2-40B4-BE49-F238E27FC236}">
                    <a16:creationId xmlns:a16="http://schemas.microsoft.com/office/drawing/2014/main" id="{8EBD12E5-9E62-431B-3017-422731D97512}"/>
                  </a:ext>
                </a:extLst>
              </p14:cNvPr>
              <p14:cNvContentPartPr/>
              <p14:nvPr/>
            </p14:nvContentPartPr>
            <p14:xfrm>
              <a:off x="5551707" y="1753444"/>
              <a:ext cx="43920" cy="33120"/>
            </p14:xfrm>
          </p:contentPart>
        </mc:Choice>
        <mc:Fallback xmlns="">
          <p:pic>
            <p:nvPicPr>
              <p:cNvPr id="87" name="Ink 86">
                <a:extLst>
                  <a:ext uri="{FF2B5EF4-FFF2-40B4-BE49-F238E27FC236}">
                    <a16:creationId xmlns:a16="http://schemas.microsoft.com/office/drawing/2014/main" id="{8EBD12E5-9E62-431B-3017-422731D97512}"/>
                  </a:ext>
                </a:extLst>
              </p:cNvPr>
              <p:cNvPicPr/>
              <p:nvPr/>
            </p:nvPicPr>
            <p:blipFill>
              <a:blip r:embed="rId12"/>
              <a:stretch>
                <a:fillRect/>
              </a:stretch>
            </p:blipFill>
            <p:spPr>
              <a:xfrm>
                <a:off x="5542780" y="1744444"/>
                <a:ext cx="61417" cy="50760"/>
              </a:xfrm>
              <a:prstGeom prst="rect">
                <a:avLst/>
              </a:prstGeom>
            </p:spPr>
          </p:pic>
        </mc:Fallback>
      </mc:AlternateContent>
    </p:spTree>
    <p:extLst>
      <p:ext uri="{BB962C8B-B14F-4D97-AF65-F5344CB8AC3E}">
        <p14:creationId xmlns:p14="http://schemas.microsoft.com/office/powerpoint/2010/main" val="30111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904-4406-686B-3203-C9A6C59895F5}"/>
              </a:ext>
            </a:extLst>
          </p:cNvPr>
          <p:cNvSpPr>
            <a:spLocks noGrp="1"/>
          </p:cNvSpPr>
          <p:nvPr>
            <p:ph type="title"/>
          </p:nvPr>
        </p:nvSpPr>
        <p:spPr/>
        <p:txBody>
          <a:bodyPr/>
          <a:lstStyle/>
          <a:p>
            <a:r>
              <a:rPr lang="en-US" dirty="0"/>
              <a:t>Hands on: App Router</a:t>
            </a:r>
          </a:p>
        </p:txBody>
      </p:sp>
      <p:sp>
        <p:nvSpPr>
          <p:cNvPr id="3" name="TextBox 2">
            <a:extLst>
              <a:ext uri="{FF2B5EF4-FFF2-40B4-BE49-F238E27FC236}">
                <a16:creationId xmlns:a16="http://schemas.microsoft.com/office/drawing/2014/main" id="{68BB9971-F9C7-F277-4BC3-F454E1F97CC9}"/>
              </a:ext>
            </a:extLst>
          </p:cNvPr>
          <p:cNvSpPr txBox="1"/>
          <p:nvPr/>
        </p:nvSpPr>
        <p:spPr>
          <a:xfrm>
            <a:off x="189756" y="1052736"/>
            <a:ext cx="11593288" cy="1200329"/>
          </a:xfrm>
          <a:prstGeom prst="rect">
            <a:avLst/>
          </a:prstGeom>
          <a:noFill/>
        </p:spPr>
        <p:txBody>
          <a:bodyPr wrap="square" rtlCol="0">
            <a:spAutoFit/>
          </a:bodyPr>
          <a:lstStyle/>
          <a:p>
            <a:r>
              <a:rPr lang="en-US" dirty="0">
                <a:solidFill>
                  <a:schemeClr val="bg1"/>
                </a:solidFill>
              </a:rPr>
              <a:t>Solution</a:t>
            </a:r>
          </a:p>
          <a:p>
            <a:r>
              <a:rPr lang="en-US" dirty="0">
                <a:hlinkClick r:id="rId2"/>
              </a:rPr>
              <a:t>https://github.com/soyuztechnologies/BTP_Architect_Training/blob/master/Day%203/04approuter.zip</a:t>
            </a:r>
            <a:r>
              <a:rPr lang="en-US" dirty="0"/>
              <a:t> </a:t>
            </a:r>
          </a:p>
        </p:txBody>
      </p:sp>
      <p:pic>
        <p:nvPicPr>
          <p:cNvPr id="3074" name="Picture 2" descr="SAP Cloud Platform Backend service: Tutorial [26]: App Router (3): route to  Backend service | SAP Blogs">
            <a:extLst>
              <a:ext uri="{FF2B5EF4-FFF2-40B4-BE49-F238E27FC236}">
                <a16:creationId xmlns:a16="http://schemas.microsoft.com/office/drawing/2014/main" id="{4B83CEFD-EBF6-A6F3-77E8-E6278356D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108" y="2505975"/>
            <a:ext cx="494347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93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Challenges of building Apps on BTP</a:t>
            </a:r>
            <a:endParaRPr lang="en-US" dirty="0"/>
          </a:p>
        </p:txBody>
      </p:sp>
      <p:sp>
        <p:nvSpPr>
          <p:cNvPr id="3" name="TextBox 2">
            <a:extLst>
              <a:ext uri="{FF2B5EF4-FFF2-40B4-BE49-F238E27FC236}">
                <a16:creationId xmlns:a16="http://schemas.microsoft.com/office/drawing/2014/main" id="{6148E66F-ABF6-0B15-CE8B-9C044524F705}"/>
              </a:ext>
            </a:extLst>
          </p:cNvPr>
          <p:cNvSpPr txBox="1"/>
          <p:nvPr/>
        </p:nvSpPr>
        <p:spPr>
          <a:xfrm>
            <a:off x="189756" y="787935"/>
            <a:ext cx="11809312" cy="5909310"/>
          </a:xfrm>
          <a:prstGeom prst="rect">
            <a:avLst/>
          </a:prstGeom>
          <a:noFill/>
        </p:spPr>
        <p:txBody>
          <a:bodyPr wrap="square" rtlCol="0">
            <a:spAutoFit/>
          </a:bodyPr>
          <a:lstStyle/>
          <a:p>
            <a:pPr marL="342900" indent="-342900">
              <a:buFont typeface="Arial" panose="020B0604020202020204" pitchFamily="34" charset="0"/>
              <a:buChar char="•"/>
            </a:pPr>
            <a:r>
              <a:rPr lang="en-US" sz="1800" dirty="0" err="1">
                <a:solidFill>
                  <a:schemeClr val="bg1"/>
                </a:solidFill>
              </a:rPr>
              <a:t>Approuter</a:t>
            </a:r>
            <a:r>
              <a:rPr lang="en-US" sz="1800" dirty="0">
                <a:solidFill>
                  <a:schemeClr val="bg1"/>
                </a:solidFill>
              </a:rPr>
              <a:t> implementation was difficult </a:t>
            </a:r>
            <a:r>
              <a:rPr lang="en-US" sz="1800" dirty="0">
                <a:solidFill>
                  <a:schemeClr val="bg1"/>
                </a:solidFill>
                <a:sym typeface="Wingdings" panose="05000000000000000000" pitchFamily="2" charset="2"/>
              </a:rPr>
              <a:t> lots of effort is required as a developer to setup project</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What is the best-practice/ gold-standard to build sap </a:t>
            </a:r>
            <a:r>
              <a:rPr lang="en-US" sz="1800" dirty="0" err="1">
                <a:solidFill>
                  <a:schemeClr val="bg1"/>
                </a:solidFill>
                <a:sym typeface="Wingdings" panose="05000000000000000000" pitchFamily="2" charset="2"/>
              </a:rPr>
              <a:t>btp</a:t>
            </a:r>
            <a:r>
              <a:rPr lang="en-US" sz="1800" dirty="0">
                <a:solidFill>
                  <a:schemeClr val="bg1"/>
                </a:solidFill>
                <a:sym typeface="Wingdings" panose="05000000000000000000" pitchFamily="2" charset="2"/>
              </a:rPr>
              <a:t> applications, recommendation by SAP</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Are there any existing sample apps which we can follow to build our app</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Many times, as a developer it is hard to add each part of app like files, dependencies, deploy descriptor, lots of code. Can this process be simplified?</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How can we have reusability of the code to speed up my development and use sap provided tools to generate the skeleton of the apps</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As a developer we want to focus more on functional aspect implementation rather initial project setup</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Our apps are sometime tightly coupled with DB technology, develop DB agnostic apps</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No matter what is the area we belong FIN, SD, MM, PP, PM, APO, CRM, HR etc. eventually as a developer we all do same work. Design tables, write logic, build UI</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How to develop software in BTP, which does not require too much time in handovers</a:t>
            </a:r>
          </a:p>
          <a:p>
            <a:r>
              <a:rPr lang="en-US" sz="1800" b="1" dirty="0">
                <a:solidFill>
                  <a:schemeClr val="bg1"/>
                </a:solidFill>
                <a:sym typeface="Wingdings" panose="05000000000000000000" pitchFamily="2" charset="2"/>
              </a:rPr>
              <a:t>SAP CAPM – Cloud Application Programming Model</a:t>
            </a:r>
          </a:p>
          <a:p>
            <a:r>
              <a:rPr lang="en-US" sz="1800" dirty="0">
                <a:solidFill>
                  <a:schemeClr val="bg1"/>
                </a:solidFill>
                <a:sym typeface="Wingdings" panose="05000000000000000000" pitchFamily="2" charset="2"/>
              </a:rPr>
              <a:t>It’s a SAP provided framework to develop SaaS apps in BTP which is PaaS. If the developer wants to use open source technologies like Node and Java. Great cost saving and freedom of choice of technology and consultants available easily in market. </a:t>
            </a:r>
          </a:p>
          <a:p>
            <a:r>
              <a:rPr lang="en-US" sz="1800" b="1" dirty="0">
                <a:solidFill>
                  <a:schemeClr val="bg1"/>
                </a:solidFill>
                <a:sym typeface="Wingdings" panose="05000000000000000000" pitchFamily="2" charset="2"/>
              </a:rPr>
              <a:t>SAP RAP – Restful Application Programming Model</a:t>
            </a:r>
          </a:p>
          <a:p>
            <a:r>
              <a:rPr lang="en-US" sz="1800" dirty="0">
                <a:solidFill>
                  <a:schemeClr val="bg1"/>
                </a:solidFill>
                <a:sym typeface="Wingdings" panose="05000000000000000000" pitchFamily="2" charset="2"/>
              </a:rPr>
              <a:t>It is based on ABAP on Cloud. We can build extensions and SaaS application using this framework. The skill required will be ABAP and CDS knowledge. The deployment is very costly as compared to open-source technologies used in CAP.</a:t>
            </a:r>
          </a:p>
          <a:p>
            <a:endParaRPr lang="en-IN" sz="1800" dirty="0">
              <a:solidFill>
                <a:schemeClr val="bg1"/>
              </a:solidFill>
            </a:endParaRPr>
          </a:p>
        </p:txBody>
      </p:sp>
    </p:spTree>
    <p:extLst>
      <p:ext uri="{BB962C8B-B14F-4D97-AF65-F5344CB8AC3E}">
        <p14:creationId xmlns:p14="http://schemas.microsoft.com/office/powerpoint/2010/main" val="81358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randombar(horizontal)">
                                      <p:cBhvr>
                                        <p:cTn id="61" dur="500"/>
                                        <p:tgtEl>
                                          <p:spTgt spid="3">
                                            <p:txEl>
                                              <p:pRg st="9" end="9"/>
                                            </p:txEl>
                                          </p:spTgt>
                                        </p:tgtEl>
                                      </p:cBhvr>
                                    </p:animEffect>
                                  </p:childTnLst>
                                </p:cTn>
                              </p:par>
                              <p:par>
                                <p:cTn id="62" presetID="14" presetClass="entr" presetSubtype="10" fill="hold" nodeType="with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4" dur="500"/>
                                        <p:tgtEl>
                                          <p:spTgt spid="3">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nodeType="clickEffect">
                                  <p:stCondLst>
                                    <p:cond delay="0"/>
                                  </p:stCondLst>
                                  <p:childTnLst>
                                    <p:set>
                                      <p:cBhvr>
                                        <p:cTn id="68"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9" dur="500"/>
                                        <p:tgtEl>
                                          <p:spTgt spid="3">
                                            <p:txEl>
                                              <p:pRg st="11" end="11"/>
                                            </p:txEl>
                                          </p:spTgt>
                                        </p:tgtEl>
                                      </p:cBhvr>
                                    </p:animEffect>
                                  </p:childTnLst>
                                </p:cTn>
                              </p:par>
                              <p:par>
                                <p:cTn id="70" presetID="14" presetClass="entr" presetSubtype="10" fill="hold" nodeType="with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7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76049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3</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Understanding Application Security</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Working with XSUAA</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First Node based Microservice</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Working with App Router Module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JS and Node JS</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Challenges in BTP </a:t>
              </a:r>
              <a:r>
                <a:rPr lang="en-US" sz="1800" kern="0">
                  <a:solidFill>
                    <a:schemeClr val="bg1"/>
                  </a:solidFill>
                  <a:latin typeface="Segoe UI" panose="020B0502040204020203" pitchFamily="34" charset="0"/>
                  <a:ea typeface="Calibri Light" charset="0"/>
                  <a:cs typeface="Segoe UI" panose="020B0502040204020203" pitchFamily="34" charset="0"/>
                </a:rPr>
                <a:t>application development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Authentication v/s Authorization</a:t>
            </a:r>
            <a:endParaRPr lang="en-IN" sz="3600" dirty="0">
              <a:latin typeface="Cooper Black" panose="0208090404030B020404" pitchFamily="18" charset="0"/>
            </a:endParaRPr>
          </a:p>
        </p:txBody>
      </p:sp>
      <p:sp>
        <p:nvSpPr>
          <p:cNvPr id="12" name="TextBox 11">
            <a:extLst>
              <a:ext uri="{FF2B5EF4-FFF2-40B4-BE49-F238E27FC236}">
                <a16:creationId xmlns:a16="http://schemas.microsoft.com/office/drawing/2014/main" id="{6F10F899-F228-C7A0-F638-DA5009D28E9C}"/>
              </a:ext>
            </a:extLst>
          </p:cNvPr>
          <p:cNvSpPr txBox="1"/>
          <p:nvPr/>
        </p:nvSpPr>
        <p:spPr>
          <a:xfrm>
            <a:off x="182089" y="784925"/>
            <a:ext cx="11809312" cy="42165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rPr>
              <a:t>Authentication</a:t>
            </a:r>
            <a:r>
              <a:rPr kumimoji="0" lang="en-US" sz="1400" b="0" i="0" u="none" strike="noStrike" kern="0" cap="none" spc="0" normalizeH="0" baseline="0" noProof="0" dirty="0">
                <a:ln>
                  <a:noFill/>
                </a:ln>
                <a:solidFill>
                  <a:schemeClr val="bg1"/>
                </a:solidFill>
                <a:effectLst/>
                <a:uLnTx/>
                <a:uFillTx/>
              </a:rPr>
              <a:t> – It ensures that is our user a valid user? Has he/she entered valid credentials to login to our app. It is enforced by a login screen. This login screen can also come from IDP like SSO, LDAP, Social integration.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rPr>
              <a:t>Authorization</a:t>
            </a:r>
            <a:r>
              <a:rPr kumimoji="0" lang="en-US" sz="1400" b="0" i="0" u="none" strike="noStrike" kern="0" cap="none" spc="0" normalizeH="0" baseline="0" noProof="0" dirty="0">
                <a:ln>
                  <a:noFill/>
                </a:ln>
                <a:solidFill>
                  <a:schemeClr val="bg1"/>
                </a:solidFill>
                <a:effectLst/>
                <a:uLnTx/>
                <a:uFillTx/>
              </a:rPr>
              <a:t> – Once user is authentication, then the authorization comes into play. It ensures, is our user allowed to do certain activities inside app. What is the level of access. E.g. create, update, delete, approve, view.</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bg1"/>
                </a:solidFill>
                <a:effectLst/>
                <a:uLnTx/>
                <a:uFillTx/>
              </a:rPr>
              <a:t>SAP BTP </a:t>
            </a:r>
            <a:r>
              <a:rPr kumimoji="0" lang="en-US" sz="1400" b="0" i="0" u="none" strike="noStrike" kern="0" cap="none" spc="0" normalizeH="0" baseline="0" noProof="0" dirty="0" err="1">
                <a:ln>
                  <a:noFill/>
                </a:ln>
                <a:solidFill>
                  <a:schemeClr val="bg1"/>
                </a:solidFill>
                <a:effectLst/>
                <a:uLnTx/>
                <a:uFillTx/>
              </a:rPr>
              <a:t>cf</a:t>
            </a:r>
            <a:r>
              <a:rPr kumimoji="0" lang="en-US" sz="1400" b="0" i="0" u="none" strike="noStrike" kern="0" cap="none" spc="0" normalizeH="0" baseline="0" noProof="0" dirty="0">
                <a:ln>
                  <a:noFill/>
                </a:ln>
                <a:solidFill>
                  <a:schemeClr val="bg1"/>
                </a:solidFill>
                <a:effectLst/>
                <a:uLnTx/>
                <a:uFillTx/>
              </a:rPr>
              <a:t> environment has a special component called XSUAA –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bg1"/>
                </a:solidFill>
                <a:effectLst/>
                <a:uLnTx/>
                <a:uFillTx/>
              </a:rPr>
              <a:t>XS – </a:t>
            </a:r>
            <a:r>
              <a:rPr kumimoji="0" lang="en-US" sz="1400" b="0" i="0" u="none" strike="noStrike" kern="0" cap="none" spc="0" normalizeH="0" baseline="0" noProof="0" dirty="0" err="1">
                <a:ln>
                  <a:noFill/>
                </a:ln>
                <a:solidFill>
                  <a:schemeClr val="bg1"/>
                </a:solidFill>
                <a:effectLst/>
                <a:uLnTx/>
                <a:uFillTx/>
              </a:rPr>
              <a:t>eXtended</a:t>
            </a:r>
            <a:r>
              <a:rPr kumimoji="0" lang="en-US" sz="1400" b="0" i="0" u="none" strike="noStrike" kern="0" cap="none" spc="0" normalizeH="0" baseline="0" noProof="0" dirty="0">
                <a:ln>
                  <a:noFill/>
                </a:ln>
                <a:solidFill>
                  <a:schemeClr val="bg1"/>
                </a:solidFill>
                <a:effectLst/>
                <a:uLnTx/>
                <a:uFillTx/>
              </a:rPr>
              <a:t> Services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bg1"/>
                </a:solidFill>
                <a:effectLst/>
                <a:uLnTx/>
                <a:uFillTx/>
              </a:rPr>
              <a:t>UAA – User Account and Authorization</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0" cap="none" spc="0" normalizeH="0" baseline="0" noProof="0" dirty="0">
                <a:ln>
                  <a:noFill/>
                </a:ln>
                <a:solidFill>
                  <a:schemeClr val="bg1"/>
                </a:solidFill>
                <a:effectLst/>
                <a:uLnTx/>
                <a:uFillTx/>
              </a:rPr>
              <a:t>This is an in-built component inside of CF</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0" cap="none" spc="0" normalizeH="0" baseline="0" noProof="0" dirty="0">
                <a:ln>
                  <a:noFill/>
                </a:ln>
                <a:solidFill>
                  <a:schemeClr val="bg1"/>
                </a:solidFill>
                <a:effectLst/>
                <a:uLnTx/>
                <a:uFillTx/>
              </a:rPr>
              <a:t>It is responsible to control the user account and authorization</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0" cap="none" spc="0" normalizeH="0" baseline="0" noProof="0" dirty="0">
                <a:ln>
                  <a:noFill/>
                </a:ln>
                <a:solidFill>
                  <a:schemeClr val="bg1"/>
                </a:solidFill>
                <a:effectLst/>
                <a:uLnTx/>
                <a:uFillTx/>
              </a:rPr>
              <a:t>It manages our application security</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0" cap="none" spc="0" normalizeH="0" baseline="0" noProof="0" dirty="0">
                <a:ln>
                  <a:noFill/>
                </a:ln>
                <a:solidFill>
                  <a:schemeClr val="bg1"/>
                </a:solidFill>
                <a:effectLst/>
                <a:uLnTx/>
                <a:uFillTx/>
              </a:rPr>
              <a:t>In CF we use modular approach to address security</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0" cap="none" spc="0" normalizeH="0" baseline="0" noProof="0" dirty="0">
                <a:ln>
                  <a:noFill/>
                </a:ln>
                <a:solidFill>
                  <a:schemeClr val="bg1"/>
                </a:solidFill>
                <a:effectLst/>
                <a:uLnTx/>
                <a:uFillTx/>
              </a:rPr>
              <a:t>As a developer we need to decide what roles and level of security we need in our app. Example, we need to secure </a:t>
            </a:r>
            <a:r>
              <a:rPr kumimoji="0" lang="en-IN" sz="1400" b="0" i="0" u="none" strike="noStrike" kern="0" cap="none" spc="0" normalizeH="0" baseline="0" noProof="0" dirty="0" err="1">
                <a:ln>
                  <a:noFill/>
                </a:ln>
                <a:solidFill>
                  <a:schemeClr val="bg1"/>
                </a:solidFill>
                <a:effectLst/>
                <a:uLnTx/>
                <a:uFillTx/>
              </a:rPr>
              <a:t>odata</a:t>
            </a:r>
            <a:r>
              <a:rPr kumimoji="0" lang="en-IN" sz="1400" b="0" i="0" u="none" strike="noStrike" kern="0" cap="none" spc="0" normalizeH="0" baseline="0" noProof="0" dirty="0">
                <a:ln>
                  <a:noFill/>
                </a:ln>
                <a:solidFill>
                  <a:schemeClr val="bg1"/>
                </a:solidFill>
                <a:effectLst/>
                <a:uLnTx/>
                <a:uFillTx/>
              </a:rPr>
              <a:t> resource /</a:t>
            </a:r>
            <a:r>
              <a:rPr kumimoji="0" lang="en-IN" sz="1400" b="0" i="0" u="none" strike="noStrike" kern="0" cap="none" spc="0" normalizeH="0" baseline="0" noProof="0" dirty="0" err="1">
                <a:ln>
                  <a:noFill/>
                </a:ln>
                <a:solidFill>
                  <a:schemeClr val="bg1"/>
                </a:solidFill>
                <a:effectLst/>
                <a:uLnTx/>
                <a:uFillTx/>
              </a:rPr>
              <a:t>Anubhav.svc</a:t>
            </a:r>
            <a:endParaRPr kumimoji="0" lang="en-IN" sz="1400" b="0" i="0" u="none" strike="noStrike" kern="0" cap="none" spc="0" normalizeH="0" baseline="0" noProof="0" dirty="0">
              <a:ln>
                <a:noFill/>
              </a:ln>
              <a:solidFill>
                <a:schemeClr val="bg1"/>
              </a:solidFill>
              <a:effectLst/>
              <a:uLnTx/>
              <a:uFillTx/>
            </a:endParaRP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0" cap="none" spc="0" normalizeH="0" baseline="0" noProof="0" dirty="0">
                <a:ln>
                  <a:noFill/>
                </a:ln>
                <a:solidFill>
                  <a:schemeClr val="bg1"/>
                </a:solidFill>
                <a:effectLst/>
                <a:uLnTx/>
                <a:uFillTx/>
              </a:rPr>
              <a:t>Usually we define Viewer, Editor</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0" cap="none" spc="0" normalizeH="0" baseline="0" noProof="0" dirty="0">
                <a:ln>
                  <a:noFill/>
                </a:ln>
                <a:solidFill>
                  <a:schemeClr val="bg1"/>
                </a:solidFill>
                <a:effectLst/>
                <a:uLnTx/>
                <a:uFillTx/>
              </a:rPr>
              <a:t>We need to define our scope and role templates inside a special file called </a:t>
            </a:r>
            <a:r>
              <a:rPr kumimoji="0" lang="en-IN" sz="1400" b="1" i="0" u="none" strike="noStrike" kern="0" cap="none" spc="0" normalizeH="0" baseline="0" noProof="0" dirty="0" err="1">
                <a:ln>
                  <a:noFill/>
                </a:ln>
                <a:solidFill>
                  <a:schemeClr val="bg1"/>
                </a:solidFill>
                <a:effectLst/>
                <a:uLnTx/>
                <a:uFillTx/>
              </a:rPr>
              <a:t>xs-security.json</a:t>
            </a:r>
            <a:r>
              <a:rPr kumimoji="0" lang="en-IN" sz="1400" b="1" i="0" u="none" strike="noStrike" kern="0" cap="none" spc="0" normalizeH="0" baseline="0" noProof="0" dirty="0">
                <a:ln>
                  <a:noFill/>
                </a:ln>
                <a:solidFill>
                  <a:schemeClr val="bg1"/>
                </a:solidFill>
                <a:effectLst/>
                <a:uLnTx/>
                <a:uFillTx/>
              </a:rPr>
              <a:t> </a:t>
            </a:r>
            <a:r>
              <a:rPr kumimoji="0" lang="en-IN" sz="1400" b="0" i="0" u="none" strike="noStrike" kern="0" cap="none" spc="0" normalizeH="0" baseline="0" noProof="0" dirty="0">
                <a:ln>
                  <a:noFill/>
                </a:ln>
                <a:solidFill>
                  <a:schemeClr val="bg1"/>
                </a:solidFill>
                <a:effectLst/>
                <a:uLnTx/>
                <a:uFillTx/>
              </a:rPr>
              <a:t>file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0" cap="none" spc="0" normalizeH="0" baseline="0" noProof="0" dirty="0">
                <a:ln>
                  <a:noFill/>
                </a:ln>
                <a:solidFill>
                  <a:schemeClr val="bg1"/>
                </a:solidFill>
                <a:effectLst/>
                <a:uLnTx/>
                <a:uFillTx/>
              </a:rPr>
              <a:t>XSUAA Communicates to the </a:t>
            </a:r>
            <a:r>
              <a:rPr kumimoji="0" lang="en-IN" sz="1400" b="1" i="0" u="none" strike="noStrike" kern="0" cap="none" spc="0" normalizeH="0" baseline="0" noProof="0" dirty="0">
                <a:ln>
                  <a:noFill/>
                </a:ln>
                <a:solidFill>
                  <a:schemeClr val="bg1"/>
                </a:solidFill>
                <a:effectLst/>
                <a:uLnTx/>
                <a:uFillTx/>
              </a:rPr>
              <a:t>IDP – Identity Provider</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0" cap="none" spc="0" normalizeH="0" baseline="0" noProof="0" dirty="0">
                <a:ln>
                  <a:noFill/>
                </a:ln>
                <a:solidFill>
                  <a:schemeClr val="bg1"/>
                </a:solidFill>
                <a:effectLst/>
                <a:uLnTx/>
                <a:uFillTx/>
              </a:rPr>
              <a:t>Issues </a:t>
            </a:r>
            <a:r>
              <a:rPr kumimoji="0" lang="en-IN" sz="1400" b="1" i="0" u="none" strike="noStrike" kern="0" cap="none" spc="0" normalizeH="0" baseline="0" noProof="0" dirty="0">
                <a:ln>
                  <a:noFill/>
                </a:ln>
                <a:solidFill>
                  <a:schemeClr val="bg1"/>
                </a:solidFill>
                <a:effectLst/>
                <a:uLnTx/>
                <a:uFillTx/>
              </a:rPr>
              <a:t>JWT (JSON web Token) </a:t>
            </a:r>
            <a:r>
              <a:rPr kumimoji="0" lang="en-IN" sz="1400" b="0" i="0" u="none" strike="noStrike" kern="0" cap="none" spc="0" normalizeH="0" baseline="0" noProof="0" dirty="0">
                <a:ln>
                  <a:noFill/>
                </a:ln>
                <a:solidFill>
                  <a:schemeClr val="bg1"/>
                </a:solidFill>
                <a:effectLst/>
                <a:uLnTx/>
                <a:uFillTx/>
              </a:rPr>
              <a:t>to cloud foundry router which let user access the app based on permission.</a:t>
            </a:r>
          </a:p>
        </p:txBody>
      </p:sp>
      <p:sp>
        <p:nvSpPr>
          <p:cNvPr id="13" name="Rectangle 12">
            <a:extLst>
              <a:ext uri="{FF2B5EF4-FFF2-40B4-BE49-F238E27FC236}">
                <a16:creationId xmlns:a16="http://schemas.microsoft.com/office/drawing/2014/main" id="{3643048D-A7CA-D41E-C7AC-CCAB701256CA}"/>
              </a:ext>
            </a:extLst>
          </p:cNvPr>
          <p:cNvSpPr/>
          <p:nvPr/>
        </p:nvSpPr>
        <p:spPr>
          <a:xfrm>
            <a:off x="1622248" y="5426843"/>
            <a:ext cx="1728192" cy="89589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Scope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(Role)</a:t>
            </a:r>
          </a:p>
        </p:txBody>
      </p:sp>
      <p:sp>
        <p:nvSpPr>
          <p:cNvPr id="14" name="Rectangle 13">
            <a:extLst>
              <a:ext uri="{FF2B5EF4-FFF2-40B4-BE49-F238E27FC236}">
                <a16:creationId xmlns:a16="http://schemas.microsoft.com/office/drawing/2014/main" id="{CAF1E737-A025-646B-E1D2-2FDCC17E4BD0}"/>
              </a:ext>
            </a:extLst>
          </p:cNvPr>
          <p:cNvSpPr/>
          <p:nvPr/>
        </p:nvSpPr>
        <p:spPr>
          <a:xfrm>
            <a:off x="5438672" y="5426843"/>
            <a:ext cx="1728192" cy="89589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Role Template</a:t>
            </a:r>
          </a:p>
        </p:txBody>
      </p:sp>
      <p:cxnSp>
        <p:nvCxnSpPr>
          <p:cNvPr id="15" name="Straight Connector 14">
            <a:extLst>
              <a:ext uri="{FF2B5EF4-FFF2-40B4-BE49-F238E27FC236}">
                <a16:creationId xmlns:a16="http://schemas.microsoft.com/office/drawing/2014/main" id="{40BB33BA-B03F-9320-17D7-F05B3766B37A}"/>
              </a:ext>
            </a:extLst>
          </p:cNvPr>
          <p:cNvCxnSpPr>
            <a:stCxn id="13" idx="3"/>
            <a:endCxn id="14" idx="1"/>
          </p:cNvCxnSpPr>
          <p:nvPr/>
        </p:nvCxnSpPr>
        <p:spPr>
          <a:xfrm>
            <a:off x="3350440" y="5874789"/>
            <a:ext cx="2088232" cy="0"/>
          </a:xfrm>
          <a:prstGeom prst="line">
            <a:avLst/>
          </a:prstGeom>
          <a:noFill/>
          <a:ln w="9525" cap="flat" cmpd="sng" algn="ctr">
            <a:solidFill>
              <a:srgbClr val="202B50">
                <a:shade val="95000"/>
                <a:satMod val="105000"/>
              </a:srgbClr>
            </a:solidFill>
            <a:prstDash val="solid"/>
          </a:ln>
          <a:effectLst/>
        </p:spPr>
      </p:cxnSp>
      <p:sp>
        <p:nvSpPr>
          <p:cNvPr id="16" name="TextBox 15">
            <a:extLst>
              <a:ext uri="{FF2B5EF4-FFF2-40B4-BE49-F238E27FC236}">
                <a16:creationId xmlns:a16="http://schemas.microsoft.com/office/drawing/2014/main" id="{7B3AAFBE-55E6-7165-C524-D53C89F1869D}"/>
              </a:ext>
            </a:extLst>
          </p:cNvPr>
          <p:cNvSpPr txBox="1"/>
          <p:nvPr/>
        </p:nvSpPr>
        <p:spPr>
          <a:xfrm>
            <a:off x="3350440" y="5426843"/>
            <a:ext cx="237626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	     *</a:t>
            </a:r>
          </a:p>
        </p:txBody>
      </p:sp>
      <p:sp>
        <p:nvSpPr>
          <p:cNvPr id="17" name="Rectangle 16">
            <a:extLst>
              <a:ext uri="{FF2B5EF4-FFF2-40B4-BE49-F238E27FC236}">
                <a16:creationId xmlns:a16="http://schemas.microsoft.com/office/drawing/2014/main" id="{11A855E9-5463-D35A-F9B3-9506DDDF0ED5}"/>
              </a:ext>
            </a:extLst>
          </p:cNvPr>
          <p:cNvSpPr/>
          <p:nvPr/>
        </p:nvSpPr>
        <p:spPr>
          <a:xfrm>
            <a:off x="8391000" y="5426843"/>
            <a:ext cx="1728192" cy="89589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Role Collection</a:t>
            </a:r>
          </a:p>
        </p:txBody>
      </p:sp>
      <p:cxnSp>
        <p:nvCxnSpPr>
          <p:cNvPr id="18" name="Straight Connector 17">
            <a:extLst>
              <a:ext uri="{FF2B5EF4-FFF2-40B4-BE49-F238E27FC236}">
                <a16:creationId xmlns:a16="http://schemas.microsoft.com/office/drawing/2014/main" id="{AD307554-17F7-7992-5053-6F85F367361B}"/>
              </a:ext>
            </a:extLst>
          </p:cNvPr>
          <p:cNvCxnSpPr>
            <a:stCxn id="14" idx="3"/>
            <a:endCxn id="17" idx="1"/>
          </p:cNvCxnSpPr>
          <p:nvPr/>
        </p:nvCxnSpPr>
        <p:spPr>
          <a:xfrm>
            <a:off x="7166864" y="5874789"/>
            <a:ext cx="1224136" cy="0"/>
          </a:xfrm>
          <a:prstGeom prst="line">
            <a:avLst/>
          </a:prstGeom>
          <a:noFill/>
          <a:ln w="9525" cap="flat" cmpd="sng" algn="ctr">
            <a:solidFill>
              <a:srgbClr val="202B50">
                <a:shade val="95000"/>
                <a:satMod val="105000"/>
              </a:srgbClr>
            </a:solidFill>
            <a:prstDash val="solid"/>
          </a:ln>
          <a:effectLst/>
        </p:spPr>
      </p:cxnSp>
      <p:sp>
        <p:nvSpPr>
          <p:cNvPr id="19" name="TextBox 18">
            <a:extLst>
              <a:ext uri="{FF2B5EF4-FFF2-40B4-BE49-F238E27FC236}">
                <a16:creationId xmlns:a16="http://schemas.microsoft.com/office/drawing/2014/main" id="{67E8CB7F-3920-0EEF-4648-0869E7E16F62}"/>
              </a:ext>
            </a:extLst>
          </p:cNvPr>
          <p:cNvSpPr txBox="1"/>
          <p:nvPr/>
        </p:nvSpPr>
        <p:spPr>
          <a:xfrm>
            <a:off x="7166864" y="5426843"/>
            <a:ext cx="129614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         *</a:t>
            </a:r>
          </a:p>
        </p:txBody>
      </p:sp>
      <p:sp>
        <p:nvSpPr>
          <p:cNvPr id="20" name="Smiley Face 19">
            <a:extLst>
              <a:ext uri="{FF2B5EF4-FFF2-40B4-BE49-F238E27FC236}">
                <a16:creationId xmlns:a16="http://schemas.microsoft.com/office/drawing/2014/main" id="{DC9EB602-77FC-D2F5-43BC-C520B7ED05D9}"/>
              </a:ext>
            </a:extLst>
          </p:cNvPr>
          <p:cNvSpPr/>
          <p:nvPr/>
        </p:nvSpPr>
        <p:spPr>
          <a:xfrm>
            <a:off x="11055296" y="5334509"/>
            <a:ext cx="720080" cy="646331"/>
          </a:xfrm>
          <a:prstGeom prst="smileyFace">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ysClr val="windowText" lastClr="000000">
                <a:lumMod val="95000"/>
                <a:lumOff val="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Segoe UI"/>
              <a:ea typeface="+mn-ea"/>
              <a:cs typeface="+mn-cs"/>
            </a:endParaRPr>
          </a:p>
        </p:txBody>
      </p:sp>
      <p:cxnSp>
        <p:nvCxnSpPr>
          <p:cNvPr id="21" name="Connector: Elbow 20">
            <a:extLst>
              <a:ext uri="{FF2B5EF4-FFF2-40B4-BE49-F238E27FC236}">
                <a16:creationId xmlns:a16="http://schemas.microsoft.com/office/drawing/2014/main" id="{39FB7B0B-43C4-53CC-F7CB-9A6A0904A3A3}"/>
              </a:ext>
            </a:extLst>
          </p:cNvPr>
          <p:cNvCxnSpPr>
            <a:stCxn id="17" idx="3"/>
            <a:endCxn id="20" idx="4"/>
          </p:cNvCxnSpPr>
          <p:nvPr/>
        </p:nvCxnSpPr>
        <p:spPr>
          <a:xfrm>
            <a:off x="10119192" y="5874789"/>
            <a:ext cx="1296144" cy="106051"/>
          </a:xfrm>
          <a:prstGeom prst="bentConnector4">
            <a:avLst>
              <a:gd name="adj1" fmla="val 36111"/>
              <a:gd name="adj2" fmla="val 315557"/>
            </a:avLst>
          </a:prstGeom>
          <a:noFill/>
          <a:ln w="9525" cap="flat" cmpd="sng" algn="ctr">
            <a:solidFill>
              <a:srgbClr val="202B50">
                <a:shade val="95000"/>
                <a:satMod val="105000"/>
              </a:srgbClr>
            </a:solidFill>
            <a:prstDash val="solid"/>
            <a:tailEnd type="triangle"/>
          </a:ln>
          <a:effectLst/>
        </p:spPr>
      </p:cxnSp>
    </p:spTree>
    <p:extLst>
      <p:ext uri="{BB962C8B-B14F-4D97-AF65-F5344CB8AC3E}">
        <p14:creationId xmlns:p14="http://schemas.microsoft.com/office/powerpoint/2010/main" val="255958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IDP – Identity Provider</a:t>
            </a:r>
            <a:endParaRPr lang="en-IN" sz="3600" dirty="0">
              <a:latin typeface="Cooper Black" panose="0208090404030B020404" pitchFamily="18" charset="0"/>
            </a:endParaRPr>
          </a:p>
        </p:txBody>
      </p:sp>
      <p:sp>
        <p:nvSpPr>
          <p:cNvPr id="10" name="Slide Number Placeholder 3">
            <a:extLst>
              <a:ext uri="{FF2B5EF4-FFF2-40B4-BE49-F238E27FC236}">
                <a16:creationId xmlns:a16="http://schemas.microsoft.com/office/drawing/2014/main" id="{2F3035AE-3E52-4994-6211-AE55192D28F5}"/>
              </a:ext>
            </a:extLst>
          </p:cNvPr>
          <p:cNvSpPr>
            <a:spLocks noGrp="1"/>
          </p:cNvSpPr>
          <p:nvPr>
            <p:ph type="sldNum" sz="quarter" idx="12"/>
          </p:nvPr>
        </p:nvSpPr>
        <p:spPr>
          <a:xfrm flipH="1">
            <a:off x="11639028" y="6597352"/>
            <a:ext cx="219002" cy="144016"/>
          </a:xfrm>
          <a:ln>
            <a:solidFill>
              <a:schemeClr val="bg1"/>
            </a:solidFill>
          </a:ln>
        </p:spPr>
        <p:txBody>
          <a:bodyPr/>
          <a:lstStyle/>
          <a:p>
            <a:fld id="{96E69268-9C8B-4EBF-A9EE-DC5DC2D48DC3}" type="slidenum">
              <a:rPr lang="en-US" smtClean="0">
                <a:solidFill>
                  <a:schemeClr val="bg1"/>
                </a:solidFill>
              </a:rPr>
              <a:pPr/>
              <a:t>5</a:t>
            </a:fld>
            <a:endParaRPr lang="en-US" dirty="0">
              <a:solidFill>
                <a:schemeClr val="bg1"/>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2362F458-B5B7-154C-F189-BA5A239E04AA}"/>
              </a:ext>
            </a:extLst>
          </p:cNvPr>
          <p:cNvSpPr txBox="1"/>
          <p:nvPr/>
        </p:nvSpPr>
        <p:spPr>
          <a:xfrm>
            <a:off x="189756" y="744367"/>
            <a:ext cx="11809312" cy="830997"/>
          </a:xfrm>
          <a:prstGeom prst="rect">
            <a:avLst/>
          </a:prstGeom>
          <a:noFill/>
          <a:ln>
            <a:noFill/>
          </a:ln>
        </p:spPr>
        <p:txBody>
          <a:bodyPr wrap="square" rtlCol="0">
            <a:spAutoFit/>
          </a:bodyPr>
          <a:lstStyle/>
          <a:p>
            <a:r>
              <a:rPr lang="en-US" sz="1600" dirty="0">
                <a:solidFill>
                  <a:schemeClr val="bg1"/>
                </a:solidFill>
              </a:rPr>
              <a:t>An identity provider is a software or group of software which stores all the user credentials and their scopes (roles) in itself. This will centralize the user management in company and simplify the login process to different apps. This way user do not need to remember multiple passwords to multiple apps.</a:t>
            </a:r>
            <a:endParaRPr lang="en-IN" sz="1600" dirty="0">
              <a:solidFill>
                <a:schemeClr val="bg1"/>
              </a:solidFill>
            </a:endParaRPr>
          </a:p>
        </p:txBody>
      </p:sp>
      <p:sp>
        <p:nvSpPr>
          <p:cNvPr id="12" name="Rectangle 11">
            <a:extLst>
              <a:ext uri="{FF2B5EF4-FFF2-40B4-BE49-F238E27FC236}">
                <a16:creationId xmlns:a16="http://schemas.microsoft.com/office/drawing/2014/main" id="{1713AAA2-6DEA-AA00-A36C-E150CA26CDC0}"/>
              </a:ext>
            </a:extLst>
          </p:cNvPr>
          <p:cNvSpPr/>
          <p:nvPr/>
        </p:nvSpPr>
        <p:spPr>
          <a:xfrm>
            <a:off x="3502124" y="1772769"/>
            <a:ext cx="1872208" cy="57606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Portal</a:t>
            </a:r>
          </a:p>
        </p:txBody>
      </p:sp>
      <p:sp>
        <p:nvSpPr>
          <p:cNvPr id="13" name="Rectangle 12">
            <a:extLst>
              <a:ext uri="{FF2B5EF4-FFF2-40B4-BE49-F238E27FC236}">
                <a16:creationId xmlns:a16="http://schemas.microsoft.com/office/drawing/2014/main" id="{9E1B9187-7A51-944A-FE75-AE7CA8C09B1E}"/>
              </a:ext>
            </a:extLst>
          </p:cNvPr>
          <p:cNvSpPr/>
          <p:nvPr/>
        </p:nvSpPr>
        <p:spPr>
          <a:xfrm>
            <a:off x="3502124" y="2459165"/>
            <a:ext cx="1872208" cy="57606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Launchpad</a:t>
            </a:r>
          </a:p>
        </p:txBody>
      </p:sp>
      <p:sp>
        <p:nvSpPr>
          <p:cNvPr id="14" name="Rectangle 13">
            <a:extLst>
              <a:ext uri="{FF2B5EF4-FFF2-40B4-BE49-F238E27FC236}">
                <a16:creationId xmlns:a16="http://schemas.microsoft.com/office/drawing/2014/main" id="{9FCB960D-CAA4-5664-1FA8-E37E384BDDA6}"/>
              </a:ext>
            </a:extLst>
          </p:cNvPr>
          <p:cNvSpPr/>
          <p:nvPr/>
        </p:nvSpPr>
        <p:spPr>
          <a:xfrm>
            <a:off x="3502124" y="3155231"/>
            <a:ext cx="1872208" cy="57606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Dedicated SRM</a:t>
            </a:r>
          </a:p>
        </p:txBody>
      </p:sp>
      <p:sp>
        <p:nvSpPr>
          <p:cNvPr id="15" name="Rectangle 14">
            <a:extLst>
              <a:ext uri="{FF2B5EF4-FFF2-40B4-BE49-F238E27FC236}">
                <a16:creationId xmlns:a16="http://schemas.microsoft.com/office/drawing/2014/main" id="{9913C176-6984-A538-324D-90535DAEDDF5}"/>
              </a:ext>
            </a:extLst>
          </p:cNvPr>
          <p:cNvSpPr/>
          <p:nvPr/>
        </p:nvSpPr>
        <p:spPr>
          <a:xfrm>
            <a:off x="3502124" y="3838573"/>
            <a:ext cx="1872208" cy="57606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SAP Server</a:t>
            </a:r>
          </a:p>
        </p:txBody>
      </p:sp>
      <p:sp>
        <p:nvSpPr>
          <p:cNvPr id="16" name="Rectangle 15">
            <a:extLst>
              <a:ext uri="{FF2B5EF4-FFF2-40B4-BE49-F238E27FC236}">
                <a16:creationId xmlns:a16="http://schemas.microsoft.com/office/drawing/2014/main" id="{589C4928-B238-BC26-0800-90E199EC2DA8}"/>
              </a:ext>
            </a:extLst>
          </p:cNvPr>
          <p:cNvSpPr/>
          <p:nvPr/>
        </p:nvSpPr>
        <p:spPr>
          <a:xfrm>
            <a:off x="3504861" y="4501546"/>
            <a:ext cx="1872208" cy="57606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Outlook</a:t>
            </a:r>
          </a:p>
        </p:txBody>
      </p:sp>
      <p:pic>
        <p:nvPicPr>
          <p:cNvPr id="17" name="Picture 16" descr="Icon&#10;&#10;Description automatically generated">
            <a:extLst>
              <a:ext uri="{FF2B5EF4-FFF2-40B4-BE49-F238E27FC236}">
                <a16:creationId xmlns:a16="http://schemas.microsoft.com/office/drawing/2014/main" id="{39D951F8-AAB4-A0F2-64B5-B0695D8D1380}"/>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405780" y="1853146"/>
            <a:ext cx="983063" cy="991373"/>
          </a:xfrm>
          <a:prstGeom prst="rect">
            <a:avLst/>
          </a:prstGeom>
          <a:ln>
            <a:solidFill>
              <a:schemeClr val="bg1"/>
            </a:solidFill>
          </a:ln>
        </p:spPr>
      </p:pic>
      <p:sp>
        <p:nvSpPr>
          <p:cNvPr id="18" name="Rectangle 17">
            <a:extLst>
              <a:ext uri="{FF2B5EF4-FFF2-40B4-BE49-F238E27FC236}">
                <a16:creationId xmlns:a16="http://schemas.microsoft.com/office/drawing/2014/main" id="{36D70D1E-84DF-C8FB-E0C6-192510CBE30B}"/>
              </a:ext>
            </a:extLst>
          </p:cNvPr>
          <p:cNvSpPr/>
          <p:nvPr/>
        </p:nvSpPr>
        <p:spPr>
          <a:xfrm>
            <a:off x="387630" y="3807850"/>
            <a:ext cx="983063" cy="5336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SSO</a:t>
            </a:r>
          </a:p>
        </p:txBody>
      </p:sp>
      <p:sp>
        <p:nvSpPr>
          <p:cNvPr id="19" name="TextBox 18">
            <a:extLst>
              <a:ext uri="{FF2B5EF4-FFF2-40B4-BE49-F238E27FC236}">
                <a16:creationId xmlns:a16="http://schemas.microsoft.com/office/drawing/2014/main" id="{8E35FBE6-EE4A-7358-7C15-CA18584BCB9F}"/>
              </a:ext>
            </a:extLst>
          </p:cNvPr>
          <p:cNvSpPr txBox="1"/>
          <p:nvPr/>
        </p:nvSpPr>
        <p:spPr>
          <a:xfrm>
            <a:off x="105886" y="4582475"/>
            <a:ext cx="3240360" cy="1077218"/>
          </a:xfrm>
          <a:prstGeom prst="rect">
            <a:avLst/>
          </a:prstGeom>
          <a:noFill/>
          <a:ln>
            <a:noFill/>
          </a:ln>
        </p:spPr>
        <p:txBody>
          <a:bodyPr wrap="square" rtlCol="0">
            <a:spAutoFit/>
          </a:bodyPr>
          <a:lstStyle/>
          <a:p>
            <a:pPr marL="342900" indent="-342900">
              <a:buFont typeface="Arial" panose="020B0604020202020204" pitchFamily="34" charset="0"/>
              <a:buChar char="•"/>
            </a:pPr>
            <a:r>
              <a:rPr lang="en-US" sz="1600" dirty="0">
                <a:solidFill>
                  <a:schemeClr val="bg1"/>
                </a:solidFill>
              </a:rPr>
              <a:t>User/email/password</a:t>
            </a:r>
          </a:p>
          <a:p>
            <a:pPr marL="342900" indent="-342900">
              <a:buFont typeface="Arial" panose="020B0604020202020204" pitchFamily="34" charset="0"/>
              <a:buChar char="•"/>
            </a:pPr>
            <a:r>
              <a:rPr lang="en-US" sz="1600" dirty="0">
                <a:solidFill>
                  <a:schemeClr val="bg1"/>
                </a:solidFill>
              </a:rPr>
              <a:t>Single source of truth</a:t>
            </a:r>
          </a:p>
          <a:p>
            <a:pPr marL="342900" indent="-342900">
              <a:buFont typeface="Arial" panose="020B0604020202020204" pitchFamily="34" charset="0"/>
              <a:buChar char="•"/>
            </a:pPr>
            <a:r>
              <a:rPr lang="en-US" sz="1600" dirty="0">
                <a:solidFill>
                  <a:schemeClr val="bg1"/>
                </a:solidFill>
              </a:rPr>
              <a:t>Trust relation</a:t>
            </a:r>
          </a:p>
          <a:p>
            <a:pPr marL="342900" indent="-342900">
              <a:buFont typeface="Arial" panose="020B0604020202020204" pitchFamily="34" charset="0"/>
              <a:buChar char="•"/>
            </a:pPr>
            <a:r>
              <a:rPr lang="en-US" sz="1600" dirty="0">
                <a:solidFill>
                  <a:schemeClr val="bg1"/>
                </a:solidFill>
              </a:rPr>
              <a:t>Scope- clerk, manager, </a:t>
            </a:r>
            <a:r>
              <a:rPr lang="en-US" sz="1600" dirty="0" err="1">
                <a:solidFill>
                  <a:schemeClr val="bg1"/>
                </a:solidFill>
              </a:rPr>
              <a:t>ceo</a:t>
            </a:r>
            <a:endParaRPr lang="en-US" sz="1600" dirty="0">
              <a:solidFill>
                <a:schemeClr val="bg1"/>
              </a:solidFill>
            </a:endParaRPr>
          </a:p>
        </p:txBody>
      </p:sp>
      <p:cxnSp>
        <p:nvCxnSpPr>
          <p:cNvPr id="20" name="Connector: Elbow 19">
            <a:extLst>
              <a:ext uri="{FF2B5EF4-FFF2-40B4-BE49-F238E27FC236}">
                <a16:creationId xmlns:a16="http://schemas.microsoft.com/office/drawing/2014/main" id="{A06E4B9A-E55F-7DAF-07FF-C736E0A752F5}"/>
              </a:ext>
            </a:extLst>
          </p:cNvPr>
          <p:cNvCxnSpPr>
            <a:stCxn id="18" idx="3"/>
            <a:endCxn id="12" idx="1"/>
          </p:cNvCxnSpPr>
          <p:nvPr/>
        </p:nvCxnSpPr>
        <p:spPr>
          <a:xfrm flipV="1">
            <a:off x="1370693" y="2060801"/>
            <a:ext cx="2131431" cy="2013856"/>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6443317-E2EA-2C86-ECE8-16E203402076}"/>
              </a:ext>
            </a:extLst>
          </p:cNvPr>
          <p:cNvCxnSpPr>
            <a:stCxn id="18" idx="3"/>
            <a:endCxn id="13" idx="1"/>
          </p:cNvCxnSpPr>
          <p:nvPr/>
        </p:nvCxnSpPr>
        <p:spPr>
          <a:xfrm flipV="1">
            <a:off x="1370693" y="2747197"/>
            <a:ext cx="2131431" cy="1327460"/>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849323-73AD-A813-42B8-53A87C2E44C2}"/>
              </a:ext>
            </a:extLst>
          </p:cNvPr>
          <p:cNvCxnSpPr>
            <a:stCxn id="18" idx="3"/>
            <a:endCxn id="16" idx="1"/>
          </p:cNvCxnSpPr>
          <p:nvPr/>
        </p:nvCxnSpPr>
        <p:spPr>
          <a:xfrm>
            <a:off x="1370693" y="4074657"/>
            <a:ext cx="2134168" cy="714921"/>
          </a:xfrm>
          <a:prstGeom prst="bentConnector3">
            <a:avLst>
              <a:gd name="adj1" fmla="val 6888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AB3834-6AC9-C350-02E7-3D7213F7E79A}"/>
              </a:ext>
            </a:extLst>
          </p:cNvPr>
          <p:cNvCxnSpPr>
            <a:stCxn id="18" idx="3"/>
            <a:endCxn id="14" idx="1"/>
          </p:cNvCxnSpPr>
          <p:nvPr/>
        </p:nvCxnSpPr>
        <p:spPr>
          <a:xfrm flipV="1">
            <a:off x="1370693" y="3443263"/>
            <a:ext cx="2131431" cy="63139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DA4809-328C-6EED-69FE-2327C386C972}"/>
              </a:ext>
            </a:extLst>
          </p:cNvPr>
          <p:cNvCxnSpPr>
            <a:stCxn id="18" idx="3"/>
            <a:endCxn id="15" idx="1"/>
          </p:cNvCxnSpPr>
          <p:nvPr/>
        </p:nvCxnSpPr>
        <p:spPr>
          <a:xfrm>
            <a:off x="1370693" y="4074657"/>
            <a:ext cx="2131431" cy="5194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669FCA9-87D0-AC5F-55AA-0597B8F77F08}"/>
              </a:ext>
            </a:extLst>
          </p:cNvPr>
          <p:cNvSpPr/>
          <p:nvPr/>
        </p:nvSpPr>
        <p:spPr>
          <a:xfrm>
            <a:off x="1370693" y="1989387"/>
            <a:ext cx="2131431" cy="45719"/>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 name="Arrow: Down 25">
            <a:extLst>
              <a:ext uri="{FF2B5EF4-FFF2-40B4-BE49-F238E27FC236}">
                <a16:creationId xmlns:a16="http://schemas.microsoft.com/office/drawing/2014/main" id="{A8345884-5E1C-A794-D6F2-A15B553F7C24}"/>
              </a:ext>
            </a:extLst>
          </p:cNvPr>
          <p:cNvSpPr/>
          <p:nvPr/>
        </p:nvSpPr>
        <p:spPr>
          <a:xfrm rot="2714639">
            <a:off x="2317366" y="1942238"/>
            <a:ext cx="144016" cy="2185982"/>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27" name="Picture 26" descr="Icon&#10;&#10;Description automatically generated">
            <a:extLst>
              <a:ext uri="{FF2B5EF4-FFF2-40B4-BE49-F238E27FC236}">
                <a16:creationId xmlns:a16="http://schemas.microsoft.com/office/drawing/2014/main" id="{08CC5429-0F02-836F-E9B5-6972D4792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7790" y="3706125"/>
            <a:ext cx="666525" cy="666525"/>
          </a:xfrm>
          <a:prstGeom prst="rect">
            <a:avLst/>
          </a:prstGeom>
          <a:ln>
            <a:solidFill>
              <a:schemeClr val="bg1"/>
            </a:solidFill>
          </a:ln>
        </p:spPr>
      </p:pic>
      <p:sp>
        <p:nvSpPr>
          <p:cNvPr id="28" name="Rectangle 27">
            <a:extLst>
              <a:ext uri="{FF2B5EF4-FFF2-40B4-BE49-F238E27FC236}">
                <a16:creationId xmlns:a16="http://schemas.microsoft.com/office/drawing/2014/main" id="{968180D4-9E3E-DBC4-F148-C59BD00E9B2C}"/>
              </a:ext>
            </a:extLst>
          </p:cNvPr>
          <p:cNvSpPr/>
          <p:nvPr/>
        </p:nvSpPr>
        <p:spPr>
          <a:xfrm>
            <a:off x="3504861" y="5184888"/>
            <a:ext cx="1872208" cy="37494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Our cloud app</a:t>
            </a:r>
          </a:p>
        </p:txBody>
      </p:sp>
      <p:sp>
        <p:nvSpPr>
          <p:cNvPr id="29" name="Rectangle 28">
            <a:extLst>
              <a:ext uri="{FF2B5EF4-FFF2-40B4-BE49-F238E27FC236}">
                <a16:creationId xmlns:a16="http://schemas.microsoft.com/office/drawing/2014/main" id="{10601AA0-415A-129A-44AA-F47497DD9974}"/>
              </a:ext>
            </a:extLst>
          </p:cNvPr>
          <p:cNvSpPr/>
          <p:nvPr/>
        </p:nvSpPr>
        <p:spPr>
          <a:xfrm>
            <a:off x="3502124" y="6100592"/>
            <a:ext cx="1872208" cy="777551"/>
          </a:xfrm>
          <a:prstGeom prst="rect">
            <a:avLst/>
          </a:prstGeom>
          <a:solidFill>
            <a:schemeClr val="accent2">
              <a:lumMod val="50000"/>
            </a:schemeClr>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chemeClr val="bg1"/>
                </a:solidFill>
              </a:rPr>
              <a:t>XSUAA</a:t>
            </a:r>
          </a:p>
        </p:txBody>
      </p:sp>
      <p:cxnSp>
        <p:nvCxnSpPr>
          <p:cNvPr id="30" name="Connector: Elbow 29">
            <a:extLst>
              <a:ext uri="{FF2B5EF4-FFF2-40B4-BE49-F238E27FC236}">
                <a16:creationId xmlns:a16="http://schemas.microsoft.com/office/drawing/2014/main" id="{6B494515-9A9A-1712-7726-F5038BA946F9}"/>
              </a:ext>
            </a:extLst>
          </p:cNvPr>
          <p:cNvCxnSpPr>
            <a:cxnSpLocks/>
            <a:stCxn id="33" idx="2"/>
            <a:endCxn id="29" idx="3"/>
          </p:cNvCxnSpPr>
          <p:nvPr/>
        </p:nvCxnSpPr>
        <p:spPr>
          <a:xfrm rot="5400000">
            <a:off x="5906750" y="3961446"/>
            <a:ext cx="1995504" cy="3060340"/>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9AE44EF-AE51-A6DC-5A0F-D8B3211751E9}"/>
              </a:ext>
            </a:extLst>
          </p:cNvPr>
          <p:cNvSpPr/>
          <p:nvPr/>
        </p:nvSpPr>
        <p:spPr>
          <a:xfrm>
            <a:off x="5302324" y="5372358"/>
            <a:ext cx="1152128" cy="289327"/>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bg1"/>
                </a:solidFill>
              </a:rPr>
              <a:t>xsuaa</a:t>
            </a:r>
            <a:endParaRPr lang="en-US" sz="1800" dirty="0">
              <a:solidFill>
                <a:schemeClr val="bg1"/>
              </a:solidFill>
            </a:endParaRPr>
          </a:p>
        </p:txBody>
      </p:sp>
      <p:cxnSp>
        <p:nvCxnSpPr>
          <p:cNvPr id="32" name="Straight Arrow Connector 31">
            <a:extLst>
              <a:ext uri="{FF2B5EF4-FFF2-40B4-BE49-F238E27FC236}">
                <a16:creationId xmlns:a16="http://schemas.microsoft.com/office/drawing/2014/main" id="{056403A1-F029-1521-C4A5-66552EAC5E74}"/>
              </a:ext>
            </a:extLst>
          </p:cNvPr>
          <p:cNvCxnSpPr>
            <a:endCxn id="29" idx="0"/>
          </p:cNvCxnSpPr>
          <p:nvPr/>
        </p:nvCxnSpPr>
        <p:spPr>
          <a:xfrm flipH="1">
            <a:off x="4438228" y="5559829"/>
            <a:ext cx="1512168" cy="540763"/>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2764941-BC4D-1F67-1326-598557175FB7}"/>
              </a:ext>
            </a:extLst>
          </p:cNvPr>
          <p:cNvSpPr/>
          <p:nvPr/>
        </p:nvSpPr>
        <p:spPr>
          <a:xfrm>
            <a:off x="7318548" y="3960250"/>
            <a:ext cx="2232248" cy="5336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GSuite</a:t>
            </a:r>
            <a:endParaRPr lang="en-US" dirty="0">
              <a:solidFill>
                <a:schemeClr val="bg1"/>
              </a:solidFill>
            </a:endParaRPr>
          </a:p>
        </p:txBody>
      </p:sp>
      <p:sp>
        <p:nvSpPr>
          <p:cNvPr id="34" name="Rectangle 33">
            <a:extLst>
              <a:ext uri="{FF2B5EF4-FFF2-40B4-BE49-F238E27FC236}">
                <a16:creationId xmlns:a16="http://schemas.microsoft.com/office/drawing/2014/main" id="{2324E37F-AA76-6411-2D82-89A33007BA18}"/>
              </a:ext>
            </a:extLst>
          </p:cNvPr>
          <p:cNvSpPr/>
          <p:nvPr/>
        </p:nvSpPr>
        <p:spPr>
          <a:xfrm>
            <a:off x="9721654" y="3960250"/>
            <a:ext cx="2232248" cy="5336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LDAP</a:t>
            </a:r>
          </a:p>
        </p:txBody>
      </p:sp>
      <p:pic>
        <p:nvPicPr>
          <p:cNvPr id="35" name="Picture 34">
            <a:extLst>
              <a:ext uri="{FF2B5EF4-FFF2-40B4-BE49-F238E27FC236}">
                <a16:creationId xmlns:a16="http://schemas.microsoft.com/office/drawing/2014/main" id="{7AB56319-F7EE-8C5A-E21A-23E397AD6269}"/>
              </a:ext>
            </a:extLst>
          </p:cNvPr>
          <p:cNvPicPr>
            <a:picLocks noChangeAspect="1"/>
          </p:cNvPicPr>
          <p:nvPr/>
        </p:nvPicPr>
        <p:blipFill>
          <a:blip r:embed="rId6"/>
          <a:stretch>
            <a:fillRect/>
          </a:stretch>
        </p:blipFill>
        <p:spPr>
          <a:xfrm>
            <a:off x="6568371" y="1771234"/>
            <a:ext cx="2982425" cy="2013856"/>
          </a:xfrm>
          <a:prstGeom prst="rect">
            <a:avLst/>
          </a:prstGeom>
          <a:ln>
            <a:solidFill>
              <a:schemeClr val="bg1"/>
            </a:solidFill>
          </a:ln>
        </p:spPr>
      </p:pic>
    </p:spTree>
    <p:extLst>
      <p:ext uri="{BB962C8B-B14F-4D97-AF65-F5344CB8AC3E}">
        <p14:creationId xmlns:p14="http://schemas.microsoft.com/office/powerpoint/2010/main" val="166634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How it works behind scenes</a:t>
            </a:r>
            <a:endParaRPr lang="en-IN" sz="3600" dirty="0">
              <a:latin typeface="Cooper Black" panose="0208090404030B020404" pitchFamily="18" charset="0"/>
            </a:endParaRPr>
          </a:p>
        </p:txBody>
      </p:sp>
      <p:pic>
        <p:nvPicPr>
          <p:cNvPr id="4" name="Picture 3" descr="Icon&#10;&#10;Description automatically generated">
            <a:extLst>
              <a:ext uri="{FF2B5EF4-FFF2-40B4-BE49-F238E27FC236}">
                <a16:creationId xmlns:a16="http://schemas.microsoft.com/office/drawing/2014/main" id="{814846B4-B965-238F-DDE0-4674D196BA3B}"/>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305348" y="773000"/>
            <a:ext cx="983063" cy="991373"/>
          </a:xfrm>
          <a:prstGeom prst="rect">
            <a:avLst/>
          </a:prstGeom>
          <a:ln>
            <a:solidFill>
              <a:schemeClr val="bg1"/>
            </a:solidFill>
          </a:ln>
        </p:spPr>
      </p:pic>
      <p:sp>
        <p:nvSpPr>
          <p:cNvPr id="5" name="Rectangle 4">
            <a:extLst>
              <a:ext uri="{FF2B5EF4-FFF2-40B4-BE49-F238E27FC236}">
                <a16:creationId xmlns:a16="http://schemas.microsoft.com/office/drawing/2014/main" id="{AB771F5C-5323-B558-B82A-B5BD808B9CD2}"/>
              </a:ext>
            </a:extLst>
          </p:cNvPr>
          <p:cNvSpPr/>
          <p:nvPr/>
        </p:nvSpPr>
        <p:spPr>
          <a:xfrm>
            <a:off x="4536391" y="1916785"/>
            <a:ext cx="2016224" cy="86409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cxnSp>
        <p:nvCxnSpPr>
          <p:cNvPr id="6" name="Straight Arrow Connector 5">
            <a:extLst>
              <a:ext uri="{FF2B5EF4-FFF2-40B4-BE49-F238E27FC236}">
                <a16:creationId xmlns:a16="http://schemas.microsoft.com/office/drawing/2014/main" id="{FC337487-243A-994B-4FAA-77EE83073B1D}"/>
              </a:ext>
            </a:extLst>
          </p:cNvPr>
          <p:cNvCxnSpPr>
            <a:cxnSpLocks/>
            <a:endCxn id="5" idx="1"/>
          </p:cNvCxnSpPr>
          <p:nvPr/>
        </p:nvCxnSpPr>
        <p:spPr>
          <a:xfrm>
            <a:off x="1413892" y="2348833"/>
            <a:ext cx="312249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E2EEC2-0FD1-4EF2-2CEF-862F70DDF4F5}"/>
              </a:ext>
            </a:extLst>
          </p:cNvPr>
          <p:cNvSpPr/>
          <p:nvPr/>
        </p:nvSpPr>
        <p:spPr>
          <a:xfrm>
            <a:off x="6385221" y="2719954"/>
            <a:ext cx="1512168" cy="432048"/>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solidFill>
                  <a:schemeClr val="bg1"/>
                </a:solidFill>
              </a:rPr>
              <a:t>ourxsuaa</a:t>
            </a:r>
            <a:endParaRPr lang="en-US" dirty="0">
              <a:solidFill>
                <a:schemeClr val="bg1"/>
              </a:solidFill>
            </a:endParaRPr>
          </a:p>
        </p:txBody>
      </p:sp>
      <p:sp>
        <p:nvSpPr>
          <p:cNvPr id="8" name="Rectangle 7">
            <a:extLst>
              <a:ext uri="{FF2B5EF4-FFF2-40B4-BE49-F238E27FC236}">
                <a16:creationId xmlns:a16="http://schemas.microsoft.com/office/drawing/2014/main" id="{79496F2E-B052-6CF3-F4F6-A3F880430DE7}"/>
              </a:ext>
            </a:extLst>
          </p:cNvPr>
          <p:cNvSpPr/>
          <p:nvPr/>
        </p:nvSpPr>
        <p:spPr>
          <a:xfrm>
            <a:off x="6382444" y="2179925"/>
            <a:ext cx="1512168" cy="432048"/>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code</a:t>
            </a:r>
          </a:p>
        </p:txBody>
      </p:sp>
      <p:cxnSp>
        <p:nvCxnSpPr>
          <p:cNvPr id="9" name="Straight Arrow Connector 8">
            <a:extLst>
              <a:ext uri="{FF2B5EF4-FFF2-40B4-BE49-F238E27FC236}">
                <a16:creationId xmlns:a16="http://schemas.microsoft.com/office/drawing/2014/main" id="{C1E86AEA-54EF-33A3-5854-9BC5C342905A}"/>
              </a:ext>
            </a:extLst>
          </p:cNvPr>
          <p:cNvCxnSpPr>
            <a:cxnSpLocks/>
          </p:cNvCxnSpPr>
          <p:nvPr/>
        </p:nvCxnSpPr>
        <p:spPr>
          <a:xfrm flipH="1">
            <a:off x="1288411" y="2603334"/>
            <a:ext cx="324798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D80DE9-A6FA-9AF2-B628-38DF7869A775}"/>
              </a:ext>
            </a:extLst>
          </p:cNvPr>
          <p:cNvSpPr/>
          <p:nvPr/>
        </p:nvSpPr>
        <p:spPr>
          <a:xfrm>
            <a:off x="189756" y="2060848"/>
            <a:ext cx="1152128" cy="72003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Browser</a:t>
            </a:r>
          </a:p>
          <a:p>
            <a:pPr algn="ctr"/>
            <a:r>
              <a:rPr lang="en-US" sz="1800" dirty="0">
                <a:solidFill>
                  <a:schemeClr val="bg1"/>
                </a:solidFill>
              </a:rPr>
              <a:t>postman</a:t>
            </a:r>
          </a:p>
        </p:txBody>
      </p:sp>
      <p:cxnSp>
        <p:nvCxnSpPr>
          <p:cNvPr id="11" name="Straight Arrow Connector 10">
            <a:extLst>
              <a:ext uri="{FF2B5EF4-FFF2-40B4-BE49-F238E27FC236}">
                <a16:creationId xmlns:a16="http://schemas.microsoft.com/office/drawing/2014/main" id="{571200EF-86F1-DED3-88FA-2AE359C65A33}"/>
              </a:ext>
            </a:extLst>
          </p:cNvPr>
          <p:cNvCxnSpPr>
            <a:cxnSpLocks/>
            <a:stCxn id="10" idx="2"/>
          </p:cNvCxnSpPr>
          <p:nvPr/>
        </p:nvCxnSpPr>
        <p:spPr>
          <a:xfrm>
            <a:off x="765820" y="2780881"/>
            <a:ext cx="3770571" cy="14651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4D77AC-6B43-B0F9-C898-A96C51C6F15E}"/>
              </a:ext>
            </a:extLst>
          </p:cNvPr>
          <p:cNvSpPr/>
          <p:nvPr/>
        </p:nvSpPr>
        <p:spPr>
          <a:xfrm>
            <a:off x="4536391" y="4051335"/>
            <a:ext cx="2016224" cy="86409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XSUAA</a:t>
            </a:r>
          </a:p>
        </p:txBody>
      </p:sp>
      <p:cxnSp>
        <p:nvCxnSpPr>
          <p:cNvPr id="13" name="Straight Arrow Connector 12">
            <a:extLst>
              <a:ext uri="{FF2B5EF4-FFF2-40B4-BE49-F238E27FC236}">
                <a16:creationId xmlns:a16="http://schemas.microsoft.com/office/drawing/2014/main" id="{40E1B0E9-F615-7826-1EFF-CC76DA4E6B5A}"/>
              </a:ext>
            </a:extLst>
          </p:cNvPr>
          <p:cNvCxnSpPr>
            <a:cxnSpLocks/>
            <a:stCxn id="12" idx="1"/>
          </p:cNvCxnSpPr>
          <p:nvPr/>
        </p:nvCxnSpPr>
        <p:spPr>
          <a:xfrm flipH="1" flipV="1">
            <a:off x="477788" y="2852936"/>
            <a:ext cx="4058603" cy="16304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744B89-AE01-1AFE-2D0C-7B80EAD834E7}"/>
              </a:ext>
            </a:extLst>
          </p:cNvPr>
          <p:cNvCxnSpPr/>
          <p:nvPr/>
        </p:nvCxnSpPr>
        <p:spPr>
          <a:xfrm>
            <a:off x="189756" y="2806665"/>
            <a:ext cx="0" cy="26385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7D5A2F-2282-43D3-91D7-A4E86F116D4C}"/>
              </a:ext>
            </a:extLst>
          </p:cNvPr>
          <p:cNvSpPr/>
          <p:nvPr/>
        </p:nvSpPr>
        <p:spPr>
          <a:xfrm>
            <a:off x="117748" y="5445224"/>
            <a:ext cx="1656184" cy="72003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IdP</a:t>
            </a:r>
          </a:p>
        </p:txBody>
      </p:sp>
      <p:pic>
        <p:nvPicPr>
          <p:cNvPr id="16" name="Picture 15">
            <a:extLst>
              <a:ext uri="{FF2B5EF4-FFF2-40B4-BE49-F238E27FC236}">
                <a16:creationId xmlns:a16="http://schemas.microsoft.com/office/drawing/2014/main" id="{E6BA8F46-8075-2E91-8004-686B5EF95376}"/>
              </a:ext>
            </a:extLst>
          </p:cNvPr>
          <p:cNvPicPr>
            <a:picLocks noChangeAspect="1"/>
          </p:cNvPicPr>
          <p:nvPr/>
        </p:nvPicPr>
        <p:blipFill>
          <a:blip r:embed="rId4"/>
          <a:stretch>
            <a:fillRect/>
          </a:stretch>
        </p:blipFill>
        <p:spPr>
          <a:xfrm>
            <a:off x="5950396" y="5114885"/>
            <a:ext cx="2016224" cy="1361437"/>
          </a:xfrm>
          <a:prstGeom prst="rect">
            <a:avLst/>
          </a:prstGeom>
          <a:ln>
            <a:solidFill>
              <a:schemeClr val="bg1"/>
            </a:solidFill>
          </a:ln>
        </p:spPr>
      </p:pic>
      <p:pic>
        <p:nvPicPr>
          <p:cNvPr id="17" name="Picture 16">
            <a:extLst>
              <a:ext uri="{FF2B5EF4-FFF2-40B4-BE49-F238E27FC236}">
                <a16:creationId xmlns:a16="http://schemas.microsoft.com/office/drawing/2014/main" id="{F06141F9-53BD-36FF-9942-866DDB500278}"/>
              </a:ext>
            </a:extLst>
          </p:cNvPr>
          <p:cNvPicPr>
            <a:picLocks noChangeAspect="1"/>
          </p:cNvPicPr>
          <p:nvPr/>
        </p:nvPicPr>
        <p:blipFill>
          <a:blip r:embed="rId5"/>
          <a:stretch>
            <a:fillRect/>
          </a:stretch>
        </p:blipFill>
        <p:spPr>
          <a:xfrm>
            <a:off x="8057847" y="5076141"/>
            <a:ext cx="2429053" cy="1390545"/>
          </a:xfrm>
          <a:prstGeom prst="rect">
            <a:avLst/>
          </a:prstGeom>
          <a:ln>
            <a:solidFill>
              <a:schemeClr val="bg1"/>
            </a:solidFill>
          </a:ln>
        </p:spPr>
      </p:pic>
      <p:cxnSp>
        <p:nvCxnSpPr>
          <p:cNvPr id="18" name="Straight Arrow Connector 17">
            <a:extLst>
              <a:ext uri="{FF2B5EF4-FFF2-40B4-BE49-F238E27FC236}">
                <a16:creationId xmlns:a16="http://schemas.microsoft.com/office/drawing/2014/main" id="{B3A99372-D1C6-AE14-51F0-4C81FB668B99}"/>
              </a:ext>
            </a:extLst>
          </p:cNvPr>
          <p:cNvCxnSpPr/>
          <p:nvPr/>
        </p:nvCxnSpPr>
        <p:spPr>
          <a:xfrm flipV="1">
            <a:off x="477788" y="2806665"/>
            <a:ext cx="0" cy="26385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FBE10-64FE-EB83-3880-2BD272348A3D}"/>
              </a:ext>
            </a:extLst>
          </p:cNvPr>
          <p:cNvSpPr txBox="1"/>
          <p:nvPr/>
        </p:nvSpPr>
        <p:spPr>
          <a:xfrm>
            <a:off x="621804" y="4653136"/>
            <a:ext cx="1800200" cy="471385"/>
          </a:xfrm>
          <a:prstGeom prst="rect">
            <a:avLst/>
          </a:prstGeom>
          <a:noFill/>
          <a:ln>
            <a:noFill/>
          </a:ln>
        </p:spPr>
        <p:txBody>
          <a:bodyPr wrap="square" rtlCol="0">
            <a:spAutoFit/>
          </a:bodyPr>
          <a:lstStyle/>
          <a:p>
            <a:r>
              <a:rPr lang="en-US" b="1" dirty="0">
                <a:solidFill>
                  <a:schemeClr val="bg1"/>
                </a:solidFill>
              </a:rPr>
              <a:t>SAML</a:t>
            </a:r>
          </a:p>
        </p:txBody>
      </p:sp>
      <p:cxnSp>
        <p:nvCxnSpPr>
          <p:cNvPr id="20" name="Straight Arrow Connector 19">
            <a:extLst>
              <a:ext uri="{FF2B5EF4-FFF2-40B4-BE49-F238E27FC236}">
                <a16:creationId xmlns:a16="http://schemas.microsoft.com/office/drawing/2014/main" id="{D9AF08C7-9B1E-5055-6265-B06EBF10AFCB}"/>
              </a:ext>
            </a:extLst>
          </p:cNvPr>
          <p:cNvCxnSpPr/>
          <p:nvPr/>
        </p:nvCxnSpPr>
        <p:spPr>
          <a:xfrm flipH="1">
            <a:off x="1773932" y="4854504"/>
            <a:ext cx="2762459" cy="590720"/>
          </a:xfrm>
          <a:prstGeom prst="straightConnector1">
            <a:avLst/>
          </a:prstGeom>
          <a:ln>
            <a:solidFill>
              <a:schemeClr val="bg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8CCD73E-4261-3A94-70B7-1A81CE4325B8}"/>
              </a:ext>
            </a:extLst>
          </p:cNvPr>
          <p:cNvSpPr txBox="1"/>
          <p:nvPr/>
        </p:nvSpPr>
        <p:spPr>
          <a:xfrm>
            <a:off x="2422004" y="4915431"/>
            <a:ext cx="1080120" cy="461665"/>
          </a:xfrm>
          <a:prstGeom prst="rect">
            <a:avLst/>
          </a:prstGeom>
          <a:noFill/>
          <a:ln>
            <a:noFill/>
          </a:ln>
        </p:spPr>
        <p:txBody>
          <a:bodyPr wrap="square" rtlCol="0">
            <a:spAutoFit/>
          </a:bodyPr>
          <a:lstStyle/>
          <a:p>
            <a:r>
              <a:rPr lang="en-US" b="1" dirty="0">
                <a:solidFill>
                  <a:schemeClr val="bg1"/>
                </a:solidFill>
              </a:rPr>
              <a:t>trust</a:t>
            </a:r>
          </a:p>
        </p:txBody>
      </p:sp>
      <p:sp>
        <p:nvSpPr>
          <p:cNvPr id="40" name="TextBox 39">
            <a:extLst>
              <a:ext uri="{FF2B5EF4-FFF2-40B4-BE49-F238E27FC236}">
                <a16:creationId xmlns:a16="http://schemas.microsoft.com/office/drawing/2014/main" id="{61E0A965-EFB8-7809-B73B-AB5E04FB25C2}"/>
              </a:ext>
            </a:extLst>
          </p:cNvPr>
          <p:cNvSpPr txBox="1"/>
          <p:nvPr/>
        </p:nvSpPr>
        <p:spPr>
          <a:xfrm>
            <a:off x="6614387" y="4145567"/>
            <a:ext cx="1243834" cy="461665"/>
          </a:xfrm>
          <a:prstGeom prst="rect">
            <a:avLst/>
          </a:prstGeom>
          <a:noFill/>
          <a:ln>
            <a:noFill/>
          </a:ln>
        </p:spPr>
        <p:txBody>
          <a:bodyPr wrap="square" rtlCol="0">
            <a:spAutoFit/>
          </a:bodyPr>
          <a:lstStyle/>
          <a:p>
            <a:r>
              <a:rPr lang="en-US" b="1" dirty="0">
                <a:solidFill>
                  <a:schemeClr val="bg1"/>
                </a:solidFill>
              </a:rPr>
              <a:t>Scope</a:t>
            </a:r>
          </a:p>
        </p:txBody>
      </p:sp>
      <p:sp>
        <p:nvSpPr>
          <p:cNvPr id="41" name="TextBox 40">
            <a:extLst>
              <a:ext uri="{FF2B5EF4-FFF2-40B4-BE49-F238E27FC236}">
                <a16:creationId xmlns:a16="http://schemas.microsoft.com/office/drawing/2014/main" id="{E0CF7A11-09D3-9A03-994C-9B5415A0635B}"/>
              </a:ext>
            </a:extLst>
          </p:cNvPr>
          <p:cNvSpPr txBox="1"/>
          <p:nvPr/>
        </p:nvSpPr>
        <p:spPr>
          <a:xfrm>
            <a:off x="1597141" y="3429000"/>
            <a:ext cx="1112895" cy="461665"/>
          </a:xfrm>
          <a:prstGeom prst="rect">
            <a:avLst/>
          </a:prstGeom>
          <a:noFill/>
          <a:ln>
            <a:noFill/>
          </a:ln>
        </p:spPr>
        <p:txBody>
          <a:bodyPr wrap="square" rtlCol="0">
            <a:spAutoFit/>
          </a:bodyPr>
          <a:lstStyle/>
          <a:p>
            <a:r>
              <a:rPr lang="en-US" b="1" dirty="0">
                <a:solidFill>
                  <a:schemeClr val="bg1"/>
                </a:solidFill>
              </a:rPr>
              <a:t>JWT</a:t>
            </a:r>
          </a:p>
        </p:txBody>
      </p:sp>
      <p:sp>
        <p:nvSpPr>
          <p:cNvPr id="42" name="TextBox 41">
            <a:extLst>
              <a:ext uri="{FF2B5EF4-FFF2-40B4-BE49-F238E27FC236}">
                <a16:creationId xmlns:a16="http://schemas.microsoft.com/office/drawing/2014/main" id="{15874FC5-7E19-DFA2-286C-82B3AB00B89A}"/>
              </a:ext>
            </a:extLst>
          </p:cNvPr>
          <p:cNvSpPr txBox="1"/>
          <p:nvPr/>
        </p:nvSpPr>
        <p:spPr>
          <a:xfrm>
            <a:off x="2355953" y="1870426"/>
            <a:ext cx="1112895" cy="461665"/>
          </a:xfrm>
          <a:prstGeom prst="rect">
            <a:avLst/>
          </a:prstGeom>
          <a:noFill/>
          <a:ln>
            <a:noFill/>
          </a:ln>
        </p:spPr>
        <p:txBody>
          <a:bodyPr wrap="square" rtlCol="0">
            <a:spAutoFit/>
          </a:bodyPr>
          <a:lstStyle/>
          <a:p>
            <a:r>
              <a:rPr lang="en-US" b="1" dirty="0">
                <a:solidFill>
                  <a:schemeClr val="bg1"/>
                </a:solidFill>
              </a:rPr>
              <a:t>JWT</a:t>
            </a:r>
          </a:p>
        </p:txBody>
      </p:sp>
      <p:cxnSp>
        <p:nvCxnSpPr>
          <p:cNvPr id="43" name="Connector: Elbow 42">
            <a:extLst>
              <a:ext uri="{FF2B5EF4-FFF2-40B4-BE49-F238E27FC236}">
                <a16:creationId xmlns:a16="http://schemas.microsoft.com/office/drawing/2014/main" id="{1D0116CF-EE39-A7C8-9798-757DF33C7C88}"/>
              </a:ext>
            </a:extLst>
          </p:cNvPr>
          <p:cNvCxnSpPr>
            <a:cxnSpLocks/>
            <a:stCxn id="7" idx="2"/>
            <a:endCxn id="12" idx="0"/>
          </p:cNvCxnSpPr>
          <p:nvPr/>
        </p:nvCxnSpPr>
        <p:spPr>
          <a:xfrm rot="5400000">
            <a:off x="5893238" y="2803267"/>
            <a:ext cx="899333" cy="1596802"/>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76D3AC8-122B-01F5-F952-46EB61FF54A8}"/>
              </a:ext>
            </a:extLst>
          </p:cNvPr>
          <p:cNvSpPr txBox="1"/>
          <p:nvPr/>
        </p:nvSpPr>
        <p:spPr>
          <a:xfrm>
            <a:off x="6342904" y="3246234"/>
            <a:ext cx="1080120" cy="461665"/>
          </a:xfrm>
          <a:prstGeom prst="rect">
            <a:avLst/>
          </a:prstGeom>
          <a:noFill/>
          <a:ln>
            <a:noFill/>
          </a:ln>
        </p:spPr>
        <p:txBody>
          <a:bodyPr wrap="square" rtlCol="0">
            <a:spAutoFit/>
          </a:bodyPr>
          <a:lstStyle/>
          <a:p>
            <a:r>
              <a:rPr lang="en-US" b="1" dirty="0">
                <a:solidFill>
                  <a:schemeClr val="bg1"/>
                </a:solidFill>
              </a:rPr>
              <a:t>trust</a:t>
            </a:r>
          </a:p>
        </p:txBody>
      </p:sp>
      <p:sp>
        <p:nvSpPr>
          <p:cNvPr id="45" name="TextBox 44">
            <a:extLst>
              <a:ext uri="{FF2B5EF4-FFF2-40B4-BE49-F238E27FC236}">
                <a16:creationId xmlns:a16="http://schemas.microsoft.com/office/drawing/2014/main" id="{B0AEC2F2-77E4-4A70-FC14-BFC5C17C8189}"/>
              </a:ext>
            </a:extLst>
          </p:cNvPr>
          <p:cNvSpPr txBox="1"/>
          <p:nvPr/>
        </p:nvSpPr>
        <p:spPr>
          <a:xfrm>
            <a:off x="6614387" y="969084"/>
            <a:ext cx="5384682" cy="923330"/>
          </a:xfrm>
          <a:prstGeom prst="rect">
            <a:avLst/>
          </a:prstGeom>
          <a:noFill/>
          <a:ln>
            <a:solidFill>
              <a:schemeClr val="bg1"/>
            </a:solidFill>
          </a:ln>
        </p:spPr>
        <p:txBody>
          <a:bodyPr wrap="square" rtlCol="0">
            <a:spAutoFit/>
          </a:bodyPr>
          <a:lstStyle/>
          <a:p>
            <a:r>
              <a:rPr lang="en-US" sz="1800" dirty="0" err="1">
                <a:solidFill>
                  <a:schemeClr val="bg1"/>
                </a:solidFill>
              </a:rPr>
              <a:t>xs-security.json</a:t>
            </a:r>
            <a:r>
              <a:rPr lang="en-US" sz="1800" dirty="0">
                <a:solidFill>
                  <a:schemeClr val="bg1"/>
                </a:solidFill>
              </a:rPr>
              <a:t> contains information which we need to register to define what are all permissions required in our app</a:t>
            </a:r>
          </a:p>
        </p:txBody>
      </p:sp>
      <p:pic>
        <p:nvPicPr>
          <p:cNvPr id="46" name="Picture 45" descr="Icon&#10;&#10;Description automatically generated">
            <a:extLst>
              <a:ext uri="{FF2B5EF4-FFF2-40B4-BE49-F238E27FC236}">
                <a16:creationId xmlns:a16="http://schemas.microsoft.com/office/drawing/2014/main" id="{C5D15A3F-1701-C50C-9063-827697F8AEE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5624" y="5607752"/>
            <a:ext cx="666525" cy="666525"/>
          </a:xfrm>
          <a:prstGeom prst="rect">
            <a:avLst/>
          </a:prstGeom>
          <a:ln>
            <a:solidFill>
              <a:schemeClr val="bg1"/>
            </a:solidFill>
          </a:ln>
        </p:spPr>
      </p:pic>
    </p:spTree>
    <p:extLst>
      <p:ext uri="{BB962C8B-B14F-4D97-AF65-F5344CB8AC3E}">
        <p14:creationId xmlns:p14="http://schemas.microsoft.com/office/powerpoint/2010/main" val="333926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Hands-on Add Security and Test Microservice</a:t>
            </a:r>
          </a:p>
        </p:txBody>
      </p:sp>
      <p:sp>
        <p:nvSpPr>
          <p:cNvPr id="3" name="Rectangle 2">
            <a:extLst>
              <a:ext uri="{FF2B5EF4-FFF2-40B4-BE49-F238E27FC236}">
                <a16:creationId xmlns:a16="http://schemas.microsoft.com/office/drawing/2014/main" id="{26B45B93-C3B2-D8C8-F1CA-D3605026B938}"/>
              </a:ext>
            </a:extLst>
          </p:cNvPr>
          <p:cNvSpPr/>
          <p:nvPr/>
        </p:nvSpPr>
        <p:spPr>
          <a:xfrm>
            <a:off x="333772" y="1124744"/>
            <a:ext cx="11521280" cy="1224136"/>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Solution:</a:t>
            </a:r>
          </a:p>
          <a:p>
            <a:r>
              <a:rPr lang="en-US" dirty="0">
                <a:hlinkClick r:id="rId2"/>
              </a:rPr>
              <a:t>https://github.com/soyuztechnologies/BTP_Architect_Training/blob/master/Day%203/01mtdbservice.zip</a:t>
            </a:r>
            <a:r>
              <a:rPr lang="en-US" dirty="0"/>
              <a:t> </a:t>
            </a:r>
          </a:p>
        </p:txBody>
      </p:sp>
      <p:pic>
        <p:nvPicPr>
          <p:cNvPr id="1026" name="Picture 2" descr="Page 34 | Identity Access Management Images - Free Download on Freepik">
            <a:extLst>
              <a:ext uri="{FF2B5EF4-FFF2-40B4-BE49-F238E27FC236}">
                <a16:creationId xmlns:a16="http://schemas.microsoft.com/office/drawing/2014/main" id="{BB81E557-BBEB-08A0-6A2C-2FE38C6F6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676" y="2852936"/>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48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15C6-C2BC-F8B3-73CE-FEB48FB667F9}"/>
              </a:ext>
            </a:extLst>
          </p:cNvPr>
          <p:cNvSpPr>
            <a:spLocks noGrp="1"/>
          </p:cNvSpPr>
          <p:nvPr>
            <p:ph type="title"/>
          </p:nvPr>
        </p:nvSpPr>
        <p:spPr/>
        <p:txBody>
          <a:bodyPr/>
          <a:lstStyle/>
          <a:p>
            <a:r>
              <a:rPr lang="en-US" dirty="0"/>
              <a:t>Testing the Microservice from postman</a:t>
            </a:r>
          </a:p>
        </p:txBody>
      </p:sp>
      <p:sp>
        <p:nvSpPr>
          <p:cNvPr id="3" name="TextBox 2">
            <a:extLst>
              <a:ext uri="{FF2B5EF4-FFF2-40B4-BE49-F238E27FC236}">
                <a16:creationId xmlns:a16="http://schemas.microsoft.com/office/drawing/2014/main" id="{B21F1C54-8E03-60C7-9B24-9BC9CF50ED85}"/>
              </a:ext>
            </a:extLst>
          </p:cNvPr>
          <p:cNvSpPr txBox="1"/>
          <p:nvPr/>
        </p:nvSpPr>
        <p:spPr>
          <a:xfrm>
            <a:off x="158593" y="810496"/>
            <a:ext cx="11809312" cy="1631216"/>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schemeClr val="bg1"/>
                </a:solidFill>
                <a:effectLst/>
                <a:uLnTx/>
                <a:uFillTx/>
              </a:rPr>
              <a:t>After the deployment, we open the postman tool and try to access resource with URL /vendor </a:t>
            </a:r>
            <a:r>
              <a:rPr kumimoji="0" lang="en-US" sz="2000" b="0" i="0" u="none" strike="noStrike" kern="0" cap="none" spc="0" normalizeH="0" baseline="0" noProof="0" dirty="0" err="1">
                <a:ln>
                  <a:noFill/>
                </a:ln>
                <a:solidFill>
                  <a:schemeClr val="bg1"/>
                </a:solidFill>
                <a:effectLst/>
                <a:uLnTx/>
                <a:uFillTx/>
              </a:rPr>
              <a:t>url</a:t>
            </a:r>
            <a:r>
              <a:rPr kumimoji="0" lang="en-US" sz="2000" b="0" i="0" u="none" strike="noStrike" kern="0" cap="none" spc="0" normalizeH="0" baseline="0" noProof="0" dirty="0">
                <a:ln>
                  <a:noFill/>
                </a:ln>
                <a:solidFill>
                  <a:schemeClr val="bg1"/>
                </a:solidFill>
                <a:effectLst/>
                <a:uLnTx/>
                <a:uFillTx/>
              </a:rPr>
              <a:t>, it gives unauthenticated.</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schemeClr val="bg1"/>
                </a:solidFill>
                <a:effectLst/>
                <a:uLnTx/>
                <a:uFillTx/>
              </a:rPr>
              <a:t>We need to obtain access token so we went to authorization table and added the OAuth2.0 option and provided</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schemeClr val="bg1"/>
              </a:solidFill>
              <a:effectLst/>
              <a:uLnTx/>
              <a:uFillTx/>
            </a:endParaRPr>
          </a:p>
        </p:txBody>
      </p:sp>
      <p:graphicFrame>
        <p:nvGraphicFramePr>
          <p:cNvPr id="4" name="Table 2">
            <a:extLst>
              <a:ext uri="{FF2B5EF4-FFF2-40B4-BE49-F238E27FC236}">
                <a16:creationId xmlns:a16="http://schemas.microsoft.com/office/drawing/2014/main" id="{A1C8B054-AC28-43FF-46FA-F411BBD3FD51}"/>
              </a:ext>
            </a:extLst>
          </p:cNvPr>
          <p:cNvGraphicFramePr>
            <a:graphicFrameLocks noGrp="1"/>
          </p:cNvGraphicFramePr>
          <p:nvPr>
            <p:extLst>
              <p:ext uri="{D42A27DB-BD31-4B8C-83A1-F6EECF244321}">
                <p14:modId xmlns:p14="http://schemas.microsoft.com/office/powerpoint/2010/main" val="168940819"/>
              </p:ext>
            </p:extLst>
          </p:nvPr>
        </p:nvGraphicFramePr>
        <p:xfrm>
          <a:off x="179318" y="2236037"/>
          <a:ext cx="11647547" cy="2966720"/>
        </p:xfrm>
        <a:graphic>
          <a:graphicData uri="http://schemas.openxmlformats.org/drawingml/2006/table">
            <a:tbl>
              <a:tblPr firstRow="1" bandRow="1"/>
              <a:tblGrid>
                <a:gridCol w="3291642">
                  <a:extLst>
                    <a:ext uri="{9D8B030D-6E8A-4147-A177-3AD203B41FA5}">
                      <a16:colId xmlns:a16="http://schemas.microsoft.com/office/drawing/2014/main" val="686647361"/>
                    </a:ext>
                  </a:extLst>
                </a:gridCol>
                <a:gridCol w="8355905">
                  <a:extLst>
                    <a:ext uri="{9D8B030D-6E8A-4147-A177-3AD203B41FA5}">
                      <a16:colId xmlns:a16="http://schemas.microsoft.com/office/drawing/2014/main" val="2464886500"/>
                    </a:ext>
                  </a:extLst>
                </a:gridCol>
              </a:tblGrid>
              <a:tr h="370840">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Properties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Value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extLst>
                  <a:ext uri="{0D108BD9-81ED-4DB2-BD59-A6C34878D82A}">
                    <a16:rowId xmlns:a16="http://schemas.microsoft.com/office/drawing/2014/main" val="1022972069"/>
                  </a:ext>
                </a:extLst>
              </a:tr>
              <a:tr h="37084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Token Name</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b="0" i="0" kern="1200" dirty="0" err="1">
                          <a:solidFill>
                            <a:schemeClr val="dk1"/>
                          </a:solidFill>
                          <a:effectLst/>
                          <a:latin typeface="+mn-lt"/>
                          <a:ea typeface="+mn-ea"/>
                          <a:cs typeface="+mn-cs"/>
                        </a:rPr>
                        <a:t>BTPJWTToken</a:t>
                      </a:r>
                      <a:endParaRPr 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261289465"/>
                  </a:ext>
                </a:extLst>
              </a:tr>
              <a:tr h="37084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Grant Type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 credentials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3393752812"/>
                  </a:ext>
                </a:extLst>
              </a:tr>
              <a:tr h="37084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Access Token URL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of </a:t>
                      </a:r>
                      <a:r>
                        <a:rPr lang="en-US" sz="1600" dirty="0" err="1"/>
                        <a:t>xsuaa</a:t>
                      </a:r>
                      <a:r>
                        <a:rPr lang="en-US" sz="1600" dirty="0"/>
                        <a:t> – </a:t>
                      </a:r>
                      <a:r>
                        <a:rPr lang="en-US" sz="1600" dirty="0" err="1"/>
                        <a:t>url</a:t>
                      </a:r>
                      <a:r>
                        <a:rPr lang="en-US" sz="1600" dirty="0"/>
                        <a:t>, append </a:t>
                      </a:r>
                      <a:r>
                        <a:rPr lang="en-US" sz="1600" b="1" i="0" kern="1200" dirty="0">
                          <a:solidFill>
                            <a:schemeClr val="dk1"/>
                          </a:solidFill>
                          <a:effectLst/>
                          <a:latin typeface="+mn-lt"/>
                          <a:ea typeface="+mn-ea"/>
                          <a:cs typeface="+mn-cs"/>
                        </a:rPr>
                        <a:t>/</a:t>
                      </a:r>
                      <a:r>
                        <a:rPr lang="en-US" sz="1600" b="1" i="0" kern="1200" dirty="0" err="1">
                          <a:solidFill>
                            <a:schemeClr val="dk1"/>
                          </a:solidFill>
                          <a:effectLst/>
                          <a:latin typeface="+mn-lt"/>
                          <a:ea typeface="+mn-ea"/>
                          <a:cs typeface="+mn-cs"/>
                        </a:rPr>
                        <a:t>oauth</a:t>
                      </a:r>
                      <a:r>
                        <a:rPr lang="en-US" sz="1600" b="1" i="0" kern="1200" dirty="0">
                          <a:solidFill>
                            <a:schemeClr val="dk1"/>
                          </a:solidFill>
                          <a:effectLst/>
                          <a:latin typeface="+mn-lt"/>
                          <a:ea typeface="+mn-ea"/>
                          <a:cs typeface="+mn-cs"/>
                        </a:rPr>
                        <a:t>/token</a:t>
                      </a:r>
                      <a:endParaRPr lang="en-US" sz="1600" b="1"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2283187099"/>
                  </a:ext>
                </a:extLst>
              </a:tr>
              <a:tr h="37084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Id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client_id</a:t>
                      </a:r>
                      <a:endParaRPr 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1626269835"/>
                  </a:ext>
                </a:extLst>
              </a:tr>
              <a:tr h="37084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Secret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client_secret</a:t>
                      </a:r>
                      <a:endParaRPr 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640203588"/>
                  </a:ext>
                </a:extLst>
              </a:tr>
              <a:tr h="37084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Username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user id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865788176"/>
                  </a:ext>
                </a:extLst>
              </a:tr>
              <a:tr h="37084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password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3205658408"/>
                  </a:ext>
                </a:extLst>
              </a:tr>
            </a:tbl>
          </a:graphicData>
        </a:graphic>
      </p:graphicFrame>
      <p:sp>
        <p:nvSpPr>
          <p:cNvPr id="5" name="TextBox 4">
            <a:extLst>
              <a:ext uri="{FF2B5EF4-FFF2-40B4-BE49-F238E27FC236}">
                <a16:creationId xmlns:a16="http://schemas.microsoft.com/office/drawing/2014/main" id="{DFB5595D-B4F0-BA65-4DAB-48724BA32027}"/>
              </a:ext>
            </a:extLst>
          </p:cNvPr>
          <p:cNvSpPr txBox="1"/>
          <p:nvPr/>
        </p:nvSpPr>
        <p:spPr>
          <a:xfrm>
            <a:off x="158592" y="5234506"/>
            <a:ext cx="11925421" cy="156966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3. Call get token and choose use token button once token was fetched.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4. Again make get request for /vendor, and we should get response.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5. If we try </a:t>
            </a:r>
            <a:r>
              <a:rPr kumimoji="0" lang="en-US" sz="1600" b="0" i="0" u="none" strike="noStrike" kern="0" cap="none" spc="0" normalizeH="0" baseline="0" noProof="0">
                <a:ln>
                  <a:noFill/>
                </a:ln>
                <a:solidFill>
                  <a:schemeClr val="bg1"/>
                </a:solidFill>
                <a:effectLst/>
                <a:uLnTx/>
                <a:uFillTx/>
              </a:rPr>
              <a:t>/vendor/, </a:t>
            </a:r>
            <a:r>
              <a:rPr kumimoji="0" lang="en-US" sz="1600" b="0" i="0" u="none" strike="noStrike" kern="0" cap="none" spc="0" normalizeH="0" baseline="0" noProof="0" dirty="0">
                <a:ln>
                  <a:noFill/>
                </a:ln>
                <a:solidFill>
                  <a:schemeClr val="bg1"/>
                </a:solidFill>
                <a:effectLst/>
                <a:uLnTx/>
                <a:uFillTx/>
              </a:rPr>
              <a:t>it will not work because, we are looking for Role.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6. Went to BTP subaccount and created a Role collection, added the role template and assign same to our user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7. Again get the token and try to access end point for OData, this time it works.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139289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in Current Approach</a:t>
            </a:r>
          </a:p>
        </p:txBody>
      </p:sp>
      <p:sp>
        <p:nvSpPr>
          <p:cNvPr id="3" name="TextBox 2">
            <a:extLst>
              <a:ext uri="{FF2B5EF4-FFF2-40B4-BE49-F238E27FC236}">
                <a16:creationId xmlns:a16="http://schemas.microsoft.com/office/drawing/2014/main" id="{FC796D8E-6200-6FFF-317A-54B3F37144BC}"/>
              </a:ext>
            </a:extLst>
          </p:cNvPr>
          <p:cNvSpPr txBox="1"/>
          <p:nvPr/>
        </p:nvSpPr>
        <p:spPr>
          <a:xfrm>
            <a:off x="189757" y="836712"/>
            <a:ext cx="11809312" cy="3416320"/>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Tx/>
              <a:buChar char="-"/>
              <a:tabLst/>
              <a:defRPr/>
            </a:pPr>
            <a:r>
              <a:rPr kumimoji="0" lang="en-US" sz="1800" b="0" i="0" u="none" strike="noStrike" kern="0" cap="none" spc="0" normalizeH="0" baseline="0" noProof="0" dirty="0">
                <a:ln>
                  <a:noFill/>
                </a:ln>
                <a:solidFill>
                  <a:schemeClr val="bg1"/>
                </a:solidFill>
                <a:effectLst/>
                <a:uLnTx/>
                <a:uFillTx/>
              </a:rPr>
              <a:t>Did you notice, that we need to first pass lots of technical details from service key</a:t>
            </a:r>
          </a:p>
          <a:p>
            <a:pPr marL="342900" marR="0" lvl="0" indent="-342900" defTabSz="914400" eaLnBrk="1" fontAlgn="auto" latinLnBrk="0" hangingPunct="1">
              <a:lnSpc>
                <a:spcPct val="100000"/>
              </a:lnSpc>
              <a:spcBef>
                <a:spcPts val="0"/>
              </a:spcBef>
              <a:spcAft>
                <a:spcPts val="0"/>
              </a:spcAft>
              <a:buClrTx/>
              <a:buSzTx/>
              <a:buFontTx/>
              <a:buChar char="-"/>
              <a:tabLst/>
              <a:defRPr/>
            </a:pPr>
            <a:r>
              <a:rPr kumimoji="0" lang="en-IN" sz="1800" b="0" i="0" u="none" strike="noStrike" kern="0" cap="none" spc="0" normalizeH="0" baseline="0" noProof="0" dirty="0">
                <a:ln>
                  <a:noFill/>
                </a:ln>
                <a:solidFill>
                  <a:schemeClr val="bg1"/>
                </a:solidFill>
                <a:effectLst/>
                <a:uLnTx/>
                <a:uFillTx/>
              </a:rPr>
              <a:t>Pass all the info in correct manner to postman to obtain token</a:t>
            </a:r>
          </a:p>
          <a:p>
            <a:pPr marL="342900" marR="0" lvl="0" indent="-342900" defTabSz="914400" eaLnBrk="1" fontAlgn="auto" latinLnBrk="0" hangingPunct="1">
              <a:lnSpc>
                <a:spcPct val="100000"/>
              </a:lnSpc>
              <a:spcBef>
                <a:spcPts val="0"/>
              </a:spcBef>
              <a:spcAft>
                <a:spcPts val="0"/>
              </a:spcAft>
              <a:buClrTx/>
              <a:buSzTx/>
              <a:buFontTx/>
              <a:buChar char="-"/>
              <a:tabLst/>
              <a:defRPr/>
            </a:pPr>
            <a:r>
              <a:rPr kumimoji="0" lang="en-IN" sz="1800" b="0" i="0" u="none" strike="noStrike" kern="0" cap="none" spc="0" normalizeH="0" baseline="0" noProof="0" dirty="0">
                <a:ln>
                  <a:noFill/>
                </a:ln>
                <a:solidFill>
                  <a:schemeClr val="bg1"/>
                </a:solidFill>
                <a:effectLst/>
                <a:uLnTx/>
                <a:uFillTx/>
              </a:rPr>
              <a:t>Once the token expired, we need to reobtain again and again</a:t>
            </a:r>
          </a:p>
          <a:p>
            <a:pPr marL="342900" marR="0" lvl="0" indent="-342900" defTabSz="914400" eaLnBrk="1" fontAlgn="auto" latinLnBrk="0" hangingPunct="1">
              <a:lnSpc>
                <a:spcPct val="100000"/>
              </a:lnSpc>
              <a:spcBef>
                <a:spcPts val="0"/>
              </a:spcBef>
              <a:spcAft>
                <a:spcPts val="0"/>
              </a:spcAft>
              <a:buClrTx/>
              <a:buSzTx/>
              <a:buFontTx/>
              <a:buChar char="-"/>
              <a:tabLst/>
              <a:defRPr/>
            </a:pPr>
            <a:r>
              <a:rPr kumimoji="0" lang="en-IN" sz="1800" b="0" i="0" u="none" strike="noStrike" kern="0" cap="none" spc="0" normalizeH="0" baseline="0" noProof="0" dirty="0">
                <a:ln>
                  <a:noFill/>
                </a:ln>
                <a:solidFill>
                  <a:schemeClr val="bg1"/>
                </a:solidFill>
                <a:effectLst/>
                <a:uLnTx/>
                <a:uFillTx/>
              </a:rPr>
              <a:t>Our </a:t>
            </a:r>
            <a:r>
              <a:rPr kumimoji="0" lang="en-IN" sz="1800" b="1" i="0" u="none" strike="noStrike" kern="0" cap="none" spc="0" normalizeH="0" baseline="0" noProof="0" dirty="0">
                <a:ln>
                  <a:noFill/>
                </a:ln>
                <a:solidFill>
                  <a:schemeClr val="bg1"/>
                </a:solidFill>
                <a:effectLst/>
                <a:uLnTx/>
                <a:uFillTx/>
              </a:rPr>
              <a:t>end user </a:t>
            </a:r>
            <a:r>
              <a:rPr kumimoji="0" lang="en-IN" sz="1800" b="0" i="0" u="none" strike="noStrike" kern="0" cap="none" spc="0" normalizeH="0" baseline="0" noProof="0" dirty="0">
                <a:ln>
                  <a:noFill/>
                </a:ln>
                <a:solidFill>
                  <a:schemeClr val="bg1"/>
                </a:solidFill>
                <a:effectLst/>
                <a:uLnTx/>
                <a:uFillTx/>
              </a:rPr>
              <a:t>do not know all this. Automate the XSUAA JWT token processing.</a:t>
            </a:r>
          </a:p>
          <a:p>
            <a:pPr marL="342900" marR="0" lvl="0" indent="-342900" defTabSz="914400" eaLnBrk="1" fontAlgn="auto" latinLnBrk="0" hangingPunct="1">
              <a:lnSpc>
                <a:spcPct val="100000"/>
              </a:lnSpc>
              <a:spcBef>
                <a:spcPts val="0"/>
              </a:spcBef>
              <a:spcAft>
                <a:spcPts val="0"/>
              </a:spcAft>
              <a:buClrTx/>
              <a:buSzTx/>
              <a:buFontTx/>
              <a:buChar char="-"/>
              <a:tabLst/>
              <a:defRPr/>
            </a:pPr>
            <a:r>
              <a:rPr kumimoji="0" lang="en-IN" sz="1800" b="0" i="0" u="none" strike="noStrike" kern="0" cap="none" spc="0" normalizeH="0" baseline="0" noProof="0" dirty="0">
                <a:ln>
                  <a:noFill/>
                </a:ln>
                <a:solidFill>
                  <a:schemeClr val="bg1"/>
                </a:solidFill>
                <a:effectLst/>
                <a:uLnTx/>
                <a:uFillTx/>
              </a:rPr>
              <a:t>In our app, we will have multiple microservices, like java, sap ui5, node app, </a:t>
            </a:r>
            <a:r>
              <a:rPr kumimoji="0" lang="en-IN" sz="1800" b="0" i="0" u="none" strike="noStrike" kern="0" cap="none" spc="0" normalizeH="0" baseline="0" noProof="0" dirty="0" err="1">
                <a:ln>
                  <a:noFill/>
                </a:ln>
                <a:solidFill>
                  <a:schemeClr val="bg1"/>
                </a:solidFill>
                <a:effectLst/>
                <a:uLnTx/>
                <a:uFillTx/>
              </a:rPr>
              <a:t>xsuaa</a:t>
            </a:r>
            <a:r>
              <a:rPr kumimoji="0" lang="en-IN" sz="1800" b="0" i="0" u="none" strike="noStrike" kern="0" cap="none" spc="0" normalizeH="0" baseline="0" noProof="0" dirty="0">
                <a:ln>
                  <a:noFill/>
                </a:ln>
                <a:solidFill>
                  <a:schemeClr val="bg1"/>
                </a:solidFill>
                <a:effectLst/>
                <a:uLnTx/>
                <a:uFillTx/>
              </a:rPr>
              <a:t>…</a:t>
            </a:r>
          </a:p>
          <a:p>
            <a:pPr marL="342900" marR="0" lvl="0" indent="-342900" defTabSz="914400" eaLnBrk="1" fontAlgn="auto" latinLnBrk="0" hangingPunct="1">
              <a:lnSpc>
                <a:spcPct val="100000"/>
              </a:lnSpc>
              <a:spcBef>
                <a:spcPts val="0"/>
              </a:spcBef>
              <a:spcAft>
                <a:spcPts val="0"/>
              </a:spcAft>
              <a:buClrTx/>
              <a:buSzTx/>
              <a:buFontTx/>
              <a:buChar char="-"/>
              <a:tabLst/>
              <a:defRPr/>
            </a:pPr>
            <a:r>
              <a:rPr kumimoji="0" lang="en-IN" sz="1800" b="0" i="0" u="none" strike="noStrike" kern="0" cap="none" spc="0" normalizeH="0" baseline="0" noProof="0" dirty="0">
                <a:ln>
                  <a:noFill/>
                </a:ln>
                <a:solidFill>
                  <a:schemeClr val="bg1"/>
                </a:solidFill>
                <a:effectLst/>
                <a:uLnTx/>
                <a:uFillTx/>
              </a:rPr>
              <a:t>Each service produce one end point e.g. /vendors, /index.html, /customers, they all logically belongs to same app. Will you give 3 </a:t>
            </a:r>
            <a:r>
              <a:rPr kumimoji="0" lang="en-IN" sz="1800" b="0" i="0" u="none" strike="noStrike" kern="0" cap="none" spc="0" normalizeH="0" baseline="0" noProof="0" dirty="0" err="1">
                <a:ln>
                  <a:noFill/>
                </a:ln>
                <a:solidFill>
                  <a:schemeClr val="bg1"/>
                </a:solidFill>
                <a:effectLst/>
                <a:uLnTx/>
                <a:uFillTx/>
              </a:rPr>
              <a:t>url</a:t>
            </a:r>
            <a:r>
              <a:rPr kumimoji="0" lang="en-IN" sz="1800" b="0" i="0" u="none" strike="noStrike" kern="0" cap="none" spc="0" normalizeH="0" baseline="0" noProof="0" dirty="0">
                <a:ln>
                  <a:noFill/>
                </a:ln>
                <a:solidFill>
                  <a:schemeClr val="bg1"/>
                </a:solidFill>
                <a:effectLst/>
                <a:uLnTx/>
                <a:uFillTx/>
              </a:rPr>
              <a:t> to our user to access these apps?</a:t>
            </a:r>
          </a:p>
          <a:p>
            <a:pPr marL="342900" marR="0" lvl="0" indent="-342900" defTabSz="914400" eaLnBrk="1" fontAlgn="auto" latinLnBrk="0" hangingPunct="1">
              <a:lnSpc>
                <a:spcPct val="100000"/>
              </a:lnSpc>
              <a:spcBef>
                <a:spcPts val="0"/>
              </a:spcBef>
              <a:spcAft>
                <a:spcPts val="0"/>
              </a:spcAft>
              <a:buClrTx/>
              <a:buSzTx/>
              <a:buFontTx/>
              <a:buChar char="-"/>
              <a:tabLst/>
              <a:defRPr/>
            </a:pPr>
            <a:r>
              <a:rPr kumimoji="0" lang="en-IN" sz="1800" b="0" i="0" u="none" strike="noStrike" kern="0" cap="none" spc="0" normalizeH="0" baseline="0" noProof="0" dirty="0">
                <a:ln>
                  <a:noFill/>
                </a:ln>
                <a:solidFill>
                  <a:schemeClr val="bg1"/>
                </a:solidFill>
                <a:effectLst/>
                <a:uLnTx/>
                <a:uFillTx/>
              </a:rPr>
              <a:t>These microservices also needs to communicate with each other. Provided we give a single end point to access our entire app to end user.</a:t>
            </a:r>
          </a:p>
          <a:p>
            <a:pPr marL="342900" marR="0" lvl="0" indent="-342900" defTabSz="914400" eaLnBrk="1" fontAlgn="auto" latinLnBrk="0" hangingPunct="1">
              <a:lnSpc>
                <a:spcPct val="100000"/>
              </a:lnSpc>
              <a:spcBef>
                <a:spcPts val="0"/>
              </a:spcBef>
              <a:spcAft>
                <a:spcPts val="0"/>
              </a:spcAft>
              <a:buClrTx/>
              <a:buSzTx/>
              <a:buFontTx/>
              <a:buChar char="-"/>
              <a:tabLst/>
              <a:defRPr/>
            </a:pPr>
            <a:r>
              <a:rPr kumimoji="0" lang="en-IN" sz="1800" b="0" i="0" u="none" strike="noStrike" kern="0" cap="none" spc="0" normalizeH="0" baseline="0" noProof="0" dirty="0">
                <a:ln>
                  <a:noFill/>
                </a:ln>
                <a:solidFill>
                  <a:schemeClr val="bg1"/>
                </a:solidFill>
                <a:effectLst/>
                <a:uLnTx/>
                <a:uFillTx/>
              </a:rPr>
              <a:t>We want to complete redirect mechanism to let user go to login screen, authenticate on IDP and exchange of all the tokens should be seamless behind the scenes.</a:t>
            </a:r>
          </a:p>
          <a:p>
            <a:pPr marL="342900" marR="0" lvl="0" indent="-342900" defTabSz="914400" eaLnBrk="1" fontAlgn="auto" latinLnBrk="0" hangingPunct="1">
              <a:lnSpc>
                <a:spcPct val="100000"/>
              </a:lnSpc>
              <a:spcBef>
                <a:spcPts val="0"/>
              </a:spcBef>
              <a:spcAft>
                <a:spcPts val="0"/>
              </a:spcAft>
              <a:buClrTx/>
              <a:buSzTx/>
              <a:buFontTx/>
              <a:buChar char="-"/>
              <a:tabLst/>
              <a:defRPr/>
            </a:pPr>
            <a:r>
              <a:rPr kumimoji="0" lang="en-IN" sz="1800" b="0" i="0" u="none" strike="noStrike" kern="0" cap="none" spc="0" normalizeH="0" baseline="0" noProof="0" dirty="0">
                <a:ln>
                  <a:noFill/>
                </a:ln>
                <a:solidFill>
                  <a:schemeClr val="bg1"/>
                </a:solidFill>
                <a:effectLst/>
                <a:uLnTx/>
                <a:uFillTx/>
              </a:rPr>
              <a:t>We need a </a:t>
            </a:r>
            <a:r>
              <a:rPr kumimoji="0" lang="en-IN" sz="1800" b="1" i="0" u="none" strike="noStrike" kern="0" cap="none" spc="0" normalizeH="0" baseline="0" noProof="0" dirty="0">
                <a:ln>
                  <a:noFill/>
                </a:ln>
                <a:solidFill>
                  <a:schemeClr val="bg1"/>
                </a:solidFill>
                <a:effectLst/>
                <a:uLnTx/>
                <a:uFillTx/>
              </a:rPr>
              <a:t>single entry </a:t>
            </a:r>
            <a:r>
              <a:rPr kumimoji="0" lang="en-IN" sz="1800" b="0" i="0" u="none" strike="noStrike" kern="0" cap="none" spc="0" normalizeH="0" baseline="0" noProof="0" dirty="0">
                <a:ln>
                  <a:noFill/>
                </a:ln>
                <a:solidFill>
                  <a:schemeClr val="bg1"/>
                </a:solidFill>
                <a:effectLst/>
                <a:uLnTx/>
                <a:uFillTx/>
              </a:rPr>
              <a:t>point for entire app, </a:t>
            </a:r>
            <a:r>
              <a:rPr kumimoji="0" lang="en-IN" sz="1800" b="0" i="0" u="none" strike="noStrike" kern="0" cap="none" spc="0" normalizeH="0" baseline="0" noProof="0" dirty="0" err="1">
                <a:ln>
                  <a:noFill/>
                </a:ln>
                <a:solidFill>
                  <a:schemeClr val="bg1"/>
                </a:solidFill>
                <a:effectLst/>
                <a:uLnTx/>
                <a:uFillTx/>
              </a:rPr>
              <a:t>forwardAuth</a:t>
            </a:r>
            <a:r>
              <a:rPr kumimoji="0" lang="en-IN" sz="1800" b="0" i="0" u="none" strike="noStrike" kern="0" cap="none" spc="0" normalizeH="0" baseline="0" noProof="0" dirty="0">
                <a:ln>
                  <a:noFill/>
                </a:ln>
                <a:solidFill>
                  <a:schemeClr val="bg1"/>
                </a:solidFill>
                <a:effectLst/>
                <a:uLnTx/>
                <a:uFillTx/>
              </a:rPr>
              <a:t> tokens should be done automatic.</a:t>
            </a:r>
          </a:p>
        </p:txBody>
      </p:sp>
      <p:sp>
        <p:nvSpPr>
          <p:cNvPr id="4" name="Rectangle 3">
            <a:extLst>
              <a:ext uri="{FF2B5EF4-FFF2-40B4-BE49-F238E27FC236}">
                <a16:creationId xmlns:a16="http://schemas.microsoft.com/office/drawing/2014/main" id="{150E049D-A442-373C-AC02-8012B77C7E77}"/>
              </a:ext>
            </a:extLst>
          </p:cNvPr>
          <p:cNvSpPr/>
          <p:nvPr/>
        </p:nvSpPr>
        <p:spPr>
          <a:xfrm>
            <a:off x="3070076" y="4569957"/>
            <a:ext cx="5328592" cy="864096"/>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Application router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(Provide single entry point, exchange auth token,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Communicate between microservices, like a facade)</a:t>
            </a:r>
          </a:p>
        </p:txBody>
      </p:sp>
      <p:sp>
        <p:nvSpPr>
          <p:cNvPr id="5" name="Smiley Face 4">
            <a:extLst>
              <a:ext uri="{FF2B5EF4-FFF2-40B4-BE49-F238E27FC236}">
                <a16:creationId xmlns:a16="http://schemas.microsoft.com/office/drawing/2014/main" id="{ED52A723-E120-C2D3-AF27-A7F5275D1592}"/>
              </a:ext>
            </a:extLst>
          </p:cNvPr>
          <p:cNvSpPr/>
          <p:nvPr/>
        </p:nvSpPr>
        <p:spPr>
          <a:xfrm>
            <a:off x="549796" y="4569957"/>
            <a:ext cx="576064" cy="504056"/>
          </a:xfrm>
          <a:prstGeom prst="smileyFace">
            <a:avLst/>
          </a:prstGeom>
          <a:solidFill>
            <a:srgbClr val="38C6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6" name="Connector: Elbow 5">
            <a:extLst>
              <a:ext uri="{FF2B5EF4-FFF2-40B4-BE49-F238E27FC236}">
                <a16:creationId xmlns:a16="http://schemas.microsoft.com/office/drawing/2014/main" id="{4D211C58-732F-B6F2-EA91-BBD27364F9F8}"/>
              </a:ext>
            </a:extLst>
          </p:cNvPr>
          <p:cNvCxnSpPr>
            <a:stCxn id="5" idx="6"/>
            <a:endCxn id="4" idx="1"/>
          </p:cNvCxnSpPr>
          <p:nvPr/>
        </p:nvCxnSpPr>
        <p:spPr>
          <a:xfrm>
            <a:off x="1125860" y="4821985"/>
            <a:ext cx="1944216" cy="180020"/>
          </a:xfrm>
          <a:prstGeom prst="bentConnector3">
            <a:avLst/>
          </a:prstGeom>
          <a:noFill/>
          <a:ln w="9525" cap="flat" cmpd="sng" algn="ctr">
            <a:solidFill>
              <a:schemeClr val="bg1"/>
            </a:solidFill>
            <a:prstDash val="solid"/>
            <a:tailEnd type="triangle"/>
          </a:ln>
          <a:effectLst/>
        </p:spPr>
      </p:cxnSp>
      <p:sp>
        <p:nvSpPr>
          <p:cNvPr id="7" name="TextBox 6">
            <a:extLst>
              <a:ext uri="{FF2B5EF4-FFF2-40B4-BE49-F238E27FC236}">
                <a16:creationId xmlns:a16="http://schemas.microsoft.com/office/drawing/2014/main" id="{B508CAFA-0D77-5FB6-FFEA-74B15D948AC0}"/>
              </a:ext>
            </a:extLst>
          </p:cNvPr>
          <p:cNvSpPr txBox="1"/>
          <p:nvPr/>
        </p:nvSpPr>
        <p:spPr>
          <a:xfrm>
            <a:off x="1550550" y="4507141"/>
            <a:ext cx="117717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chemeClr val="bg1"/>
                </a:solidFill>
                <a:effectLst/>
                <a:uLnTx/>
                <a:uFillTx/>
              </a:rPr>
              <a:t>url</a:t>
            </a:r>
            <a:endParaRPr kumimoji="0" lang="en-US" sz="1800" b="1" i="0" u="none" strike="noStrike" kern="0" cap="none" spc="0" normalizeH="0" baseline="0" noProof="0" dirty="0">
              <a:ln>
                <a:noFill/>
              </a:ln>
              <a:solidFill>
                <a:schemeClr val="bg1"/>
              </a:solidFill>
              <a:effectLst/>
              <a:uLnTx/>
              <a:uFillTx/>
            </a:endParaRPr>
          </a:p>
        </p:txBody>
      </p:sp>
      <p:sp>
        <p:nvSpPr>
          <p:cNvPr id="8" name="Rectangle 7">
            <a:extLst>
              <a:ext uri="{FF2B5EF4-FFF2-40B4-BE49-F238E27FC236}">
                <a16:creationId xmlns:a16="http://schemas.microsoft.com/office/drawing/2014/main" id="{7A027F3B-16BC-4EBD-1929-1FB9B9D8263A}"/>
              </a:ext>
            </a:extLst>
          </p:cNvPr>
          <p:cNvSpPr/>
          <p:nvPr/>
        </p:nvSpPr>
        <p:spPr>
          <a:xfrm>
            <a:off x="3070076" y="5866101"/>
            <a:ext cx="1656184" cy="6480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Java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t>
            </a:r>
            <a:r>
              <a:rPr kumimoji="0" lang="en-US" sz="1800" b="0" i="0" u="none" strike="noStrike" kern="0" cap="none" spc="0" normalizeH="0" baseline="0" noProof="0" dirty="0" err="1">
                <a:ln>
                  <a:noFill/>
                </a:ln>
                <a:solidFill>
                  <a:prstClr val="white"/>
                </a:solidFill>
                <a:effectLst/>
                <a:uLnTx/>
                <a:uFillTx/>
                <a:latin typeface="Segoe UI"/>
                <a:ea typeface="+mn-ea"/>
                <a:cs typeface="+mn-cs"/>
              </a:rPr>
              <a:t>Anubhav.svc</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BE7A687B-65C1-D483-3BDB-F2A80C69C337}"/>
              </a:ext>
            </a:extLst>
          </p:cNvPr>
          <p:cNvSpPr/>
          <p:nvPr/>
        </p:nvSpPr>
        <p:spPr>
          <a:xfrm>
            <a:off x="4918215" y="5877939"/>
            <a:ext cx="1656184" cy="6480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UI5 App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/index.html</a:t>
            </a:r>
          </a:p>
        </p:txBody>
      </p:sp>
      <p:sp>
        <p:nvSpPr>
          <p:cNvPr id="10" name="Rectangle 9">
            <a:extLst>
              <a:ext uri="{FF2B5EF4-FFF2-40B4-BE49-F238E27FC236}">
                <a16:creationId xmlns:a16="http://schemas.microsoft.com/office/drawing/2014/main" id="{7735C6B4-D300-0754-D47C-612609044B7E}"/>
              </a:ext>
            </a:extLst>
          </p:cNvPr>
          <p:cNvSpPr/>
          <p:nvPr/>
        </p:nvSpPr>
        <p:spPr>
          <a:xfrm>
            <a:off x="6766354" y="5883347"/>
            <a:ext cx="1656184" cy="6480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Node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/customer</a:t>
            </a:r>
          </a:p>
        </p:txBody>
      </p:sp>
      <p:sp>
        <p:nvSpPr>
          <p:cNvPr id="11" name="Arrow: U-Turn 10">
            <a:extLst>
              <a:ext uri="{FF2B5EF4-FFF2-40B4-BE49-F238E27FC236}">
                <a16:creationId xmlns:a16="http://schemas.microsoft.com/office/drawing/2014/main" id="{E4B8BD5C-48FD-A35A-0B18-BD7062293ABD}"/>
              </a:ext>
            </a:extLst>
          </p:cNvPr>
          <p:cNvSpPr/>
          <p:nvPr/>
        </p:nvSpPr>
        <p:spPr>
          <a:xfrm>
            <a:off x="4356602" y="5455269"/>
            <a:ext cx="1404156" cy="432048"/>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 name="Arrow: U-Turn 11">
            <a:extLst>
              <a:ext uri="{FF2B5EF4-FFF2-40B4-BE49-F238E27FC236}">
                <a16:creationId xmlns:a16="http://schemas.microsoft.com/office/drawing/2014/main" id="{EF56615D-E0AA-8001-F926-EFE113DA1DC8}"/>
              </a:ext>
            </a:extLst>
          </p:cNvPr>
          <p:cNvSpPr/>
          <p:nvPr/>
        </p:nvSpPr>
        <p:spPr>
          <a:xfrm>
            <a:off x="6394530" y="5459265"/>
            <a:ext cx="1404156" cy="432048"/>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3" name="Arrow: U-Turn 12">
            <a:extLst>
              <a:ext uri="{FF2B5EF4-FFF2-40B4-BE49-F238E27FC236}">
                <a16:creationId xmlns:a16="http://schemas.microsoft.com/office/drawing/2014/main" id="{1BB3AC61-254F-0D4F-D268-3CE08494DF47}"/>
              </a:ext>
            </a:extLst>
          </p:cNvPr>
          <p:cNvSpPr/>
          <p:nvPr/>
        </p:nvSpPr>
        <p:spPr>
          <a:xfrm flipH="1">
            <a:off x="3402496" y="5471257"/>
            <a:ext cx="1656184" cy="432048"/>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 name="Arrow: U-Turn 13">
            <a:extLst>
              <a:ext uri="{FF2B5EF4-FFF2-40B4-BE49-F238E27FC236}">
                <a16:creationId xmlns:a16="http://schemas.microsoft.com/office/drawing/2014/main" id="{0A3C6A81-904C-67EA-C3E0-196F54E4957F}"/>
              </a:ext>
            </a:extLst>
          </p:cNvPr>
          <p:cNvSpPr/>
          <p:nvPr/>
        </p:nvSpPr>
        <p:spPr>
          <a:xfrm flipH="1">
            <a:off x="5205361" y="5495711"/>
            <a:ext cx="2132620" cy="432048"/>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A4F8EA13-DC47-5B7A-30A8-1765E352D908}"/>
              </a:ext>
            </a:extLst>
          </p:cNvPr>
          <p:cNvSpPr/>
          <p:nvPr/>
        </p:nvSpPr>
        <p:spPr>
          <a:xfrm>
            <a:off x="9910836" y="4876473"/>
            <a:ext cx="1728192" cy="594784"/>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prstClr val="white"/>
                </a:solidFill>
                <a:effectLst/>
                <a:uLnTx/>
                <a:uFillTx/>
                <a:latin typeface="Segoe UI"/>
                <a:ea typeface="+mn-ea"/>
                <a:cs typeface="+mn-cs"/>
              </a:rPr>
              <a:t>xsuaa</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6" name="Straight Arrow Connector 15">
            <a:extLst>
              <a:ext uri="{FF2B5EF4-FFF2-40B4-BE49-F238E27FC236}">
                <a16:creationId xmlns:a16="http://schemas.microsoft.com/office/drawing/2014/main" id="{60134498-0A01-D1F1-3812-5EB05D8E51B8}"/>
              </a:ext>
            </a:extLst>
          </p:cNvPr>
          <p:cNvCxnSpPr>
            <a:stCxn id="4" idx="3"/>
          </p:cNvCxnSpPr>
          <p:nvPr/>
        </p:nvCxnSpPr>
        <p:spPr>
          <a:xfrm>
            <a:off x="8398668" y="5002005"/>
            <a:ext cx="1512168"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468F7DE8-70C0-0093-4FE0-0EB19E88027A}"/>
              </a:ext>
            </a:extLst>
          </p:cNvPr>
          <p:cNvCxnSpPr>
            <a:cxnSpLocks/>
            <a:stCxn id="15" idx="1"/>
          </p:cNvCxnSpPr>
          <p:nvPr/>
        </p:nvCxnSpPr>
        <p:spPr>
          <a:xfrm flipH="1">
            <a:off x="8422538" y="5173865"/>
            <a:ext cx="1488298" cy="0"/>
          </a:xfrm>
          <a:prstGeom prst="straightConnector1">
            <a:avLst/>
          </a:prstGeom>
          <a:noFill/>
          <a:ln w="9525" cap="flat" cmpd="sng" algn="ctr">
            <a:solidFill>
              <a:schemeClr val="bg1"/>
            </a:solidFill>
            <a:prstDash val="solid"/>
            <a:tailEnd type="triangle"/>
          </a:ln>
          <a:effectLst/>
        </p:spPr>
      </p:cxnSp>
    </p:spTree>
    <p:extLst>
      <p:ext uri="{BB962C8B-B14F-4D97-AF65-F5344CB8AC3E}">
        <p14:creationId xmlns:p14="http://schemas.microsoft.com/office/powerpoint/2010/main" val="397887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in)">
                                      <p:cBhvr>
                                        <p:cTn id="70" dur="2000"/>
                                        <p:tgtEl>
                                          <p:spTgt spid="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ircle(in)">
                                      <p:cBhvr>
                                        <p:cTn id="73" dur="2000"/>
                                        <p:tgtEl>
                                          <p:spTgt spid="5"/>
                                        </p:tgtEl>
                                      </p:cBhvr>
                                    </p:animEffect>
                                  </p:childTnLst>
                                </p:cTn>
                              </p:par>
                              <p:par>
                                <p:cTn id="74" presetID="6" presetClass="entr" presetSubtype="16"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circle(in)">
                                      <p:cBhvr>
                                        <p:cTn id="76" dur="2000"/>
                                        <p:tgtEl>
                                          <p:spTgt spid="6"/>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circle(in)">
                                      <p:cBhvr>
                                        <p:cTn id="79" dur="2000"/>
                                        <p:tgtEl>
                                          <p:spTgt spid="7"/>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2000"/>
                                        <p:tgtEl>
                                          <p:spTgt spid="8"/>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circle(in)">
                                      <p:cBhvr>
                                        <p:cTn id="85" dur="2000"/>
                                        <p:tgtEl>
                                          <p:spTgt spid="9"/>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circle(in)">
                                      <p:cBhvr>
                                        <p:cTn id="88" dur="2000"/>
                                        <p:tgtEl>
                                          <p:spTgt spid="1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circle(in)">
                                      <p:cBhvr>
                                        <p:cTn id="91" dur="2000"/>
                                        <p:tgtEl>
                                          <p:spTgt spid="1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circle(in)">
                                      <p:cBhvr>
                                        <p:cTn id="94" dur="2000"/>
                                        <p:tgtEl>
                                          <p:spTgt spid="1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circle(in)">
                                      <p:cBhvr>
                                        <p:cTn id="97" dur="2000"/>
                                        <p:tgtEl>
                                          <p:spTgt spid="13"/>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circle(in)">
                                      <p:cBhvr>
                                        <p:cTn id="100" dur="2000"/>
                                        <p:tgtEl>
                                          <p:spTgt spid="14"/>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circle(in)">
                                      <p:cBhvr>
                                        <p:cTn id="103" dur="2000"/>
                                        <p:tgtEl>
                                          <p:spTgt spid="15"/>
                                        </p:tgtEl>
                                      </p:cBhvr>
                                    </p:animEffect>
                                  </p:childTnLst>
                                </p:cTn>
                              </p:par>
                              <p:par>
                                <p:cTn id="104" presetID="6" presetClass="entr" presetSubtype="16"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circle(in)">
                                      <p:cBhvr>
                                        <p:cTn id="106" dur="2000"/>
                                        <p:tgtEl>
                                          <p:spTgt spid="16"/>
                                        </p:tgtEl>
                                      </p:cBhvr>
                                    </p:animEffect>
                                  </p:childTnLst>
                                </p:cTn>
                              </p:par>
                              <p:par>
                                <p:cTn id="107" presetID="6" presetClass="entr" presetSubtype="16"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circle(in)">
                                      <p:cBhvr>
                                        <p:cTn id="10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P spid="13" grpId="0" animBg="1"/>
      <p:bldP spid="14" grpId="0" animBg="1"/>
      <p:bldP spid="15" grpId="0" animBg="1"/>
    </p:bld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6485</TotalTime>
  <Words>1901</Words>
  <Application>Microsoft Office PowerPoint</Application>
  <PresentationFormat>Custom</PresentationFormat>
  <Paragraphs>230</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Amasis MT Pro Black</vt:lpstr>
      <vt:lpstr>Arial</vt:lpstr>
      <vt:lpstr>Arial Black</vt:lpstr>
      <vt:lpstr>Calibri</vt:lpstr>
      <vt:lpstr>Cooper Black</vt:lpstr>
      <vt:lpstr>Segoe UI</vt:lpstr>
      <vt:lpstr>Segoe UI Black</vt:lpstr>
      <vt:lpstr>Segoe UI Light</vt:lpstr>
      <vt:lpstr>Office Theme</vt:lpstr>
      <vt:lpstr>SAP BTP Architect Training</vt:lpstr>
      <vt:lpstr>PowerPoint Presentation</vt:lpstr>
      <vt:lpstr>Agenda – Day 3</vt:lpstr>
      <vt:lpstr>Authentication v/s Authorization</vt:lpstr>
      <vt:lpstr>IDP – Identity Provider</vt:lpstr>
      <vt:lpstr>How it works behind scenes</vt:lpstr>
      <vt:lpstr>Hands-on Add Security and Test Microservice</vt:lpstr>
      <vt:lpstr>Testing the Microservice from postman</vt:lpstr>
      <vt:lpstr>Challenges in Current Approach</vt:lpstr>
      <vt:lpstr>What is Node JS</vt:lpstr>
      <vt:lpstr>NPM – Node Package manager</vt:lpstr>
      <vt:lpstr>Hands on: Node JS</vt:lpstr>
      <vt:lpstr>Introduction to App Router</vt:lpstr>
      <vt:lpstr>Real World Example</vt:lpstr>
      <vt:lpstr>Hands on: App Router</vt:lpstr>
      <vt:lpstr>Challenges of building Apps on BTP</vt:lpstr>
      <vt:lpstr>Title</vt:lpstr>
      <vt:lpstr>Title</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185</cp:revision>
  <dcterms:created xsi:type="dcterms:W3CDTF">2013-09-12T13:05:01Z</dcterms:created>
  <dcterms:modified xsi:type="dcterms:W3CDTF">2023-07-29T11:05:29Z</dcterms:modified>
</cp:coreProperties>
</file>