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6" r:id="rId2"/>
    <p:sldId id="4122" r:id="rId3"/>
    <p:sldId id="277" r:id="rId4"/>
    <p:sldId id="4753" r:id="rId5"/>
    <p:sldId id="4773" r:id="rId6"/>
    <p:sldId id="4774" r:id="rId7"/>
    <p:sldId id="4775" r:id="rId8"/>
    <p:sldId id="4776" r:id="rId9"/>
    <p:sldId id="4754" r:id="rId10"/>
    <p:sldId id="4777" r:id="rId11"/>
    <p:sldId id="4778" r:id="rId12"/>
    <p:sldId id="4779" r:id="rId13"/>
    <p:sldId id="4780" r:id="rId14"/>
    <p:sldId id="4781" r:id="rId15"/>
    <p:sldId id="4782" r:id="rId16"/>
    <p:sldId id="4783" r:id="rId17"/>
    <p:sldId id="4784" r:id="rId18"/>
    <p:sldId id="4785" r:id="rId19"/>
    <p:sldId id="282" r:id="rId20"/>
    <p:sldId id="280" r:id="rId21"/>
    <p:sldId id="4711"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5"/>
    </inkml:context>
    <inkml:brush xml:id="br0">
      <inkml:brushProperty name="width" value="0.05" units="cm"/>
      <inkml:brushProperty name="height" value="0.05" units="cm"/>
    </inkml:brush>
  </inkml:definitions>
  <inkml:trace contextRef="#ctx0" brushRef="#br0">11 31 24575,'-1'0'0,"1"0"0,0 0 0,0 0 0,-1 1 0,1-1 0,0 0 0,0 0 0,-1 0 0,1 0 0,0 0 0,-1 0 0,1 0 0,0 0 0,0 0 0,-1 0 0,1 0 0,0 0 0,0 0 0,-1 0 0,1 0 0,0 0 0,-1 0 0,1 0 0,0-1 0,0 1 0,-1 0 0,1 0 0,0 0 0,0 0 0,-1-1 0,1 1 0,0 0 0,0 0 0,0 0 0,0-1 0,-1 1 0,1 0 0,0 0 0,0-1 0,0 1 0,0 0 0,0 0 0,0-1 0,-1 1 0,1 0 0,0 0 0,0-1 0,0 1 0,0 0 0,0-1 0,0 1 0,0 0 0,0 0 0,0-1 0,1 1 0,-1 0 0,0-1 0,0 1 0,0 0 0,0 0 0,0-1 0,0 1 0,1 0 0,0-2 0,0 1 0,0 0 0,0 0 0,0 0 0,0 0 0,0 1 0,0-1 0,0 0 0,1 0 0,-1 1 0,0-1 0,3 0 0,23-3 0,0 0 0,0 2 0,54 4 0,-30-1 0,463 0-1365,-471-1-5461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6"/>
    </inkml:context>
    <inkml:brush xml:id="br0">
      <inkml:brushProperty name="width" value="0.05" units="cm"/>
      <inkml:brushProperty name="height" value="0.05" units="cm"/>
    </inkml:brush>
  </inkml:definitions>
  <inkml:trace contextRef="#ctx0" brushRef="#br0">1 29 24575,'5'0'0,"6"0"0,6 0 0,9 0 0,5 0 0,6 0 0,7 0 0,4-5 0,9-1 0,3 0 0,6 1 0,1 2 0,-2 1 0,-7 1 0,-13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8/1/2023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8/1/2023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help.sap.com/docs/btp/sap-business-technology-platform/application-security-descriptor-configuration-synta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0.tiff"/><Relationship Id="rId5" Type="http://schemas.openxmlformats.org/officeDocument/2006/relationships/image" Target="../media/image19.tiff"/><Relationship Id="rId4" Type="http://schemas.openxmlformats.org/officeDocument/2006/relationships/image" Target="../media/image18.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3" Type="http://schemas.openxmlformats.org/officeDocument/2006/relationships/image" Target="../media/image1321.png"/><Relationship Id="rId2" Type="http://schemas.openxmlformats.org/officeDocument/2006/relationships/customXml" Target="../ink/ink1.xml"/><Relationship Id="rId1" Type="http://schemas.openxmlformats.org/officeDocument/2006/relationships/slideLayout" Target="../slideLayouts/slideLayout2.xml"/><Relationship Id="rId32" Type="http://schemas.openxmlformats.org/officeDocument/2006/relationships/customXml" Target="../ink/ink2.xml"/><Relationship Id="rId31" Type="http://schemas.openxmlformats.org/officeDocument/2006/relationships/image" Target="../media/image13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cappo-ui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79019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sz="3600" dirty="0">
                <a:latin typeface="Cooper Black" panose="0208090404030B020404" pitchFamily="18" charset="0"/>
              </a:rPr>
              <a:t>Hands on – Adding Security</a:t>
            </a:r>
            <a:endParaRPr lang="en-US" dirty="0"/>
          </a:p>
        </p:txBody>
      </p:sp>
      <p:sp>
        <p:nvSpPr>
          <p:cNvPr id="3" name="TextBox 2">
            <a:extLst>
              <a:ext uri="{FF2B5EF4-FFF2-40B4-BE49-F238E27FC236}">
                <a16:creationId xmlns:a16="http://schemas.microsoft.com/office/drawing/2014/main" id="{3800E938-41E1-3205-5F1C-F7DDAABF5D01}"/>
              </a:ext>
            </a:extLst>
          </p:cNvPr>
          <p:cNvSpPr txBox="1"/>
          <p:nvPr/>
        </p:nvSpPr>
        <p:spPr>
          <a:xfrm>
            <a:off x="189756" y="920621"/>
            <a:ext cx="11809312" cy="5016758"/>
          </a:xfrm>
          <a:prstGeom prst="rect">
            <a:avLst/>
          </a:prstGeom>
          <a:noFill/>
        </p:spPr>
        <p:txBody>
          <a:bodyPr wrap="square" rtlCol="0">
            <a:spAutoFit/>
          </a:bodyPr>
          <a:lstStyle/>
          <a:p>
            <a:pPr marL="457200" indent="-457200">
              <a:buAutoNum type="arabicPeriod"/>
            </a:pPr>
            <a:r>
              <a:rPr lang="en-US" sz="1800" dirty="0">
                <a:solidFill>
                  <a:schemeClr val="bg1"/>
                </a:solidFill>
              </a:rPr>
              <a:t>Created a new resource in </a:t>
            </a:r>
            <a:r>
              <a:rPr lang="en-US" sz="1800" b="1" dirty="0" err="1">
                <a:solidFill>
                  <a:schemeClr val="bg1"/>
                </a:solidFill>
              </a:rPr>
              <a:t>mta.yaml</a:t>
            </a:r>
            <a:r>
              <a:rPr lang="en-US" sz="1800" b="1" dirty="0">
                <a:solidFill>
                  <a:schemeClr val="bg1"/>
                </a:solidFill>
              </a:rPr>
              <a:t> </a:t>
            </a:r>
            <a:r>
              <a:rPr lang="en-US" sz="1800" dirty="0">
                <a:solidFill>
                  <a:schemeClr val="bg1"/>
                </a:solidFill>
              </a:rPr>
              <a:t>file for </a:t>
            </a:r>
            <a:r>
              <a:rPr lang="en-US" sz="1800" dirty="0" err="1">
                <a:solidFill>
                  <a:schemeClr val="bg1"/>
                </a:solidFill>
              </a:rPr>
              <a:t>xs-uaa</a:t>
            </a:r>
            <a:r>
              <a:rPr lang="en-US" sz="1800" dirty="0">
                <a:solidFill>
                  <a:schemeClr val="bg1"/>
                </a:solidFill>
              </a:rPr>
              <a:t> backing service with following properties</a:t>
            </a:r>
          </a:p>
          <a:p>
            <a:pPr marL="1066693" lvl="1" indent="-457200">
              <a:buAutoNum type="arabicPeriod"/>
            </a:pPr>
            <a:r>
              <a:rPr lang="en-US" sz="1800" dirty="0">
                <a:solidFill>
                  <a:schemeClr val="bg1"/>
                </a:solidFill>
              </a:rPr>
              <a:t>name == </a:t>
            </a:r>
            <a:r>
              <a:rPr lang="en-US" sz="1800" dirty="0" err="1">
                <a:solidFill>
                  <a:schemeClr val="bg1"/>
                </a:solidFill>
              </a:rPr>
              <a:t>cappo-xsuaa</a:t>
            </a:r>
            <a:endParaRPr lang="en-US" sz="1800" dirty="0">
              <a:solidFill>
                <a:schemeClr val="bg1"/>
              </a:solidFill>
            </a:endParaRPr>
          </a:p>
          <a:p>
            <a:pPr marL="1066693" lvl="1" indent="-457200">
              <a:buAutoNum type="arabicPeriod"/>
            </a:pPr>
            <a:r>
              <a:rPr lang="en-US" sz="1800" dirty="0">
                <a:solidFill>
                  <a:schemeClr val="bg1"/>
                </a:solidFill>
              </a:rPr>
              <a:t>service == </a:t>
            </a:r>
            <a:r>
              <a:rPr lang="en-US" sz="1800" dirty="0" err="1">
                <a:solidFill>
                  <a:schemeClr val="bg1"/>
                </a:solidFill>
              </a:rPr>
              <a:t>xsuaa</a:t>
            </a:r>
            <a:endParaRPr lang="en-US" sz="1800" dirty="0">
              <a:solidFill>
                <a:schemeClr val="bg1"/>
              </a:solidFill>
            </a:endParaRPr>
          </a:p>
          <a:p>
            <a:pPr marL="1066693" lvl="1" indent="-457200">
              <a:buAutoNum type="arabicPeriod"/>
            </a:pPr>
            <a:r>
              <a:rPr lang="en-US" sz="1800" dirty="0">
                <a:solidFill>
                  <a:schemeClr val="bg1"/>
                </a:solidFill>
              </a:rPr>
              <a:t>service-plan == application</a:t>
            </a:r>
          </a:p>
          <a:p>
            <a:pPr marL="1066693" lvl="1" indent="-457200">
              <a:buAutoNum type="arabicPeriod"/>
            </a:pPr>
            <a:r>
              <a:rPr lang="en-US" sz="1800" dirty="0">
                <a:solidFill>
                  <a:schemeClr val="bg1"/>
                </a:solidFill>
              </a:rPr>
              <a:t>path == ./</a:t>
            </a:r>
            <a:r>
              <a:rPr lang="en-US" sz="1800" dirty="0" err="1">
                <a:solidFill>
                  <a:schemeClr val="bg1"/>
                </a:solidFill>
              </a:rPr>
              <a:t>xs-security.json</a:t>
            </a:r>
            <a:endParaRPr lang="en-US" sz="1800" dirty="0">
              <a:solidFill>
                <a:schemeClr val="bg1"/>
              </a:solidFill>
            </a:endParaRPr>
          </a:p>
          <a:p>
            <a:pPr marL="457200" indent="-457200">
              <a:buAutoNum type="arabicPeriod"/>
            </a:pPr>
            <a:r>
              <a:rPr lang="en-US" sz="1800" dirty="0">
                <a:solidFill>
                  <a:schemeClr val="bg1"/>
                </a:solidFill>
              </a:rPr>
              <a:t>Add the dependency of this newly created </a:t>
            </a:r>
            <a:r>
              <a:rPr lang="en-US" sz="1800" dirty="0" err="1">
                <a:solidFill>
                  <a:schemeClr val="bg1"/>
                </a:solidFill>
              </a:rPr>
              <a:t>xs-uaa</a:t>
            </a:r>
            <a:r>
              <a:rPr lang="en-US" sz="1800" dirty="0">
                <a:solidFill>
                  <a:schemeClr val="bg1"/>
                </a:solidFill>
              </a:rPr>
              <a:t> service to our microservices in require section</a:t>
            </a:r>
          </a:p>
          <a:p>
            <a:pPr marL="457200" indent="-457200">
              <a:buAutoNum type="arabicPeriod"/>
            </a:pPr>
            <a:r>
              <a:rPr lang="en-US" sz="1800" dirty="0">
                <a:solidFill>
                  <a:schemeClr val="bg1"/>
                </a:solidFill>
              </a:rPr>
              <a:t>Create the </a:t>
            </a:r>
            <a:r>
              <a:rPr lang="en-US" sz="1800" b="1" dirty="0" err="1">
                <a:solidFill>
                  <a:schemeClr val="bg1"/>
                </a:solidFill>
              </a:rPr>
              <a:t>xs-security.json</a:t>
            </a:r>
            <a:r>
              <a:rPr lang="en-US" sz="1800" b="1" dirty="0">
                <a:solidFill>
                  <a:schemeClr val="bg1"/>
                </a:solidFill>
              </a:rPr>
              <a:t> </a:t>
            </a:r>
            <a:r>
              <a:rPr lang="en-US" sz="1800" dirty="0">
                <a:solidFill>
                  <a:schemeClr val="bg1"/>
                </a:solidFill>
              </a:rPr>
              <a:t>file from sap </a:t>
            </a:r>
            <a:r>
              <a:rPr lang="en-US" sz="1800" dirty="0" err="1">
                <a:solidFill>
                  <a:srgbClr val="0000FF"/>
                </a:solidFill>
                <a:hlinkClick r:id="rId2">
                  <a:extLst>
                    <a:ext uri="{A12FA001-AC4F-418D-AE19-62706E023703}">
                      <ahyp:hlinkClr xmlns:ahyp="http://schemas.microsoft.com/office/drawing/2018/hyperlinkcolor" val="tx"/>
                    </a:ext>
                  </a:extLst>
                </a:hlinkClick>
              </a:rPr>
              <a:t>btp</a:t>
            </a:r>
            <a:r>
              <a:rPr lang="en-US" sz="1800" dirty="0">
                <a:solidFill>
                  <a:schemeClr val="bg1"/>
                </a:solidFill>
                <a:hlinkClick r:id="rId2">
                  <a:extLst>
                    <a:ext uri="{A12FA001-AC4F-418D-AE19-62706E023703}">
                      <ahyp:hlinkClr xmlns:ahyp="http://schemas.microsoft.com/office/drawing/2018/hyperlinkcolor" val="tx"/>
                    </a:ext>
                  </a:extLst>
                </a:hlinkClick>
              </a:rPr>
              <a:t> documentation </a:t>
            </a:r>
            <a:r>
              <a:rPr lang="en-US" sz="1800" dirty="0">
                <a:solidFill>
                  <a:schemeClr val="bg1"/>
                </a:solidFill>
              </a:rPr>
              <a:t>and adapt file to have 2 roles – Viewer and the Admin role. The viewer role also have an attribute called bank name which will be for row level security.</a:t>
            </a:r>
          </a:p>
          <a:p>
            <a:pPr marL="457200" indent="-457200">
              <a:buAutoNum type="arabicPeriod"/>
            </a:pPr>
            <a:r>
              <a:rPr lang="en-US" sz="1800" dirty="0">
                <a:solidFill>
                  <a:schemeClr val="bg1"/>
                </a:solidFill>
              </a:rPr>
              <a:t>Add 3 node modules which will help in security configuration for our app</a:t>
            </a:r>
          </a:p>
          <a:p>
            <a:pPr lvl="1"/>
            <a:r>
              <a:rPr lang="en-US" sz="1800" b="1" dirty="0" err="1">
                <a:solidFill>
                  <a:schemeClr val="bg1"/>
                </a:solidFill>
              </a:rPr>
              <a:t>npm</a:t>
            </a:r>
            <a:r>
              <a:rPr lang="en-US" sz="1800" b="1" dirty="0">
                <a:solidFill>
                  <a:schemeClr val="bg1"/>
                </a:solidFill>
              </a:rPr>
              <a:t> install </a:t>
            </a:r>
            <a:r>
              <a:rPr lang="en-US" sz="1800" b="1" i="1" dirty="0">
                <a:solidFill>
                  <a:schemeClr val="bg1"/>
                </a:solidFill>
              </a:rPr>
              <a:t>passport </a:t>
            </a:r>
            <a:r>
              <a:rPr lang="en-US" sz="1800" b="1" dirty="0">
                <a:solidFill>
                  <a:schemeClr val="bg1"/>
                </a:solidFill>
              </a:rPr>
              <a:t>; </a:t>
            </a:r>
            <a:r>
              <a:rPr lang="en-US" sz="1800" b="1" dirty="0" err="1">
                <a:solidFill>
                  <a:schemeClr val="bg1"/>
                </a:solidFill>
              </a:rPr>
              <a:t>npm</a:t>
            </a:r>
            <a:r>
              <a:rPr lang="en-US" sz="1800" b="1" dirty="0">
                <a:solidFill>
                  <a:schemeClr val="bg1"/>
                </a:solidFill>
              </a:rPr>
              <a:t> install </a:t>
            </a:r>
            <a:r>
              <a:rPr lang="en-US" sz="1800" b="1" i="1" dirty="0">
                <a:solidFill>
                  <a:schemeClr val="bg1"/>
                </a:solidFill>
              </a:rPr>
              <a:t>@sap/xssec ; </a:t>
            </a:r>
            <a:r>
              <a:rPr lang="en-US" sz="1800" b="1" dirty="0" err="1">
                <a:solidFill>
                  <a:schemeClr val="bg1"/>
                </a:solidFill>
              </a:rPr>
              <a:t>npm</a:t>
            </a:r>
            <a:r>
              <a:rPr lang="en-US" sz="1800" b="1" dirty="0">
                <a:solidFill>
                  <a:schemeClr val="bg1"/>
                </a:solidFill>
              </a:rPr>
              <a:t> install </a:t>
            </a:r>
            <a:r>
              <a:rPr lang="en-US" sz="1800" b="1" i="1" dirty="0">
                <a:solidFill>
                  <a:schemeClr val="bg1"/>
                </a:solidFill>
              </a:rPr>
              <a:t>@sap/xsenv</a:t>
            </a:r>
            <a:endParaRPr lang="en-IN" sz="1800" b="1" i="1" dirty="0">
              <a:solidFill>
                <a:schemeClr val="bg1"/>
              </a:solidFill>
            </a:endParaRPr>
          </a:p>
          <a:p>
            <a:r>
              <a:rPr lang="en-IN" sz="1800" dirty="0">
                <a:solidFill>
                  <a:schemeClr val="bg1"/>
                </a:solidFill>
              </a:rPr>
              <a:t>5.    We need to inform app router to contact </a:t>
            </a:r>
            <a:r>
              <a:rPr lang="en-IN" sz="1800" dirty="0" err="1">
                <a:solidFill>
                  <a:schemeClr val="bg1"/>
                </a:solidFill>
              </a:rPr>
              <a:t>xsuaa</a:t>
            </a:r>
            <a:r>
              <a:rPr lang="en-IN" sz="1800" dirty="0">
                <a:solidFill>
                  <a:schemeClr val="bg1"/>
                </a:solidFill>
              </a:rPr>
              <a:t> to mandate the use of JWT token. In </a:t>
            </a:r>
            <a:r>
              <a:rPr lang="en-IN" sz="1800" b="1" dirty="0" err="1">
                <a:solidFill>
                  <a:schemeClr val="bg1"/>
                </a:solidFill>
              </a:rPr>
              <a:t>xs-app.json</a:t>
            </a:r>
            <a:r>
              <a:rPr lang="en-IN" sz="1800" b="1" dirty="0">
                <a:solidFill>
                  <a:schemeClr val="bg1"/>
                </a:solidFill>
              </a:rPr>
              <a:t> </a:t>
            </a:r>
            <a:r>
              <a:rPr lang="en-IN" sz="1800" dirty="0">
                <a:solidFill>
                  <a:schemeClr val="bg1"/>
                </a:solidFill>
              </a:rPr>
              <a:t>file</a:t>
            </a:r>
          </a:p>
          <a:p>
            <a:r>
              <a:rPr lang="en-IN" sz="1800" dirty="0">
                <a:solidFill>
                  <a:schemeClr val="bg1"/>
                </a:solidFill>
              </a:rPr>
              <a:t>        Change </a:t>
            </a:r>
            <a:r>
              <a:rPr lang="en-IN" sz="1800" dirty="0" err="1">
                <a:solidFill>
                  <a:schemeClr val="bg1"/>
                </a:solidFill>
              </a:rPr>
              <a:t>authenticationMethod</a:t>
            </a:r>
            <a:r>
              <a:rPr lang="en-IN" sz="1800" dirty="0">
                <a:solidFill>
                  <a:schemeClr val="bg1"/>
                </a:solidFill>
              </a:rPr>
              <a:t> : route and add </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authenticationType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xsuaa</a:t>
            </a:r>
            <a:r>
              <a:rPr lang="en-US" sz="1400" b="0" dirty="0">
                <a:solidFill>
                  <a:schemeClr val="bg1"/>
                </a:solidFill>
                <a:effectLst/>
                <a:latin typeface="Consolas" panose="020B0609020204030204" pitchFamily="49" charset="0"/>
              </a:rPr>
              <a:t>"</a:t>
            </a:r>
          </a:p>
          <a:p>
            <a:r>
              <a:rPr lang="en-IN" sz="1800" dirty="0">
                <a:solidFill>
                  <a:schemeClr val="bg1"/>
                </a:solidFill>
              </a:rPr>
              <a:t>6.    We need to secure our service resources to only allow authenticated user, hence we need to add an annotation </a:t>
            </a:r>
            <a:r>
              <a:rPr lang="en-US" sz="1400" b="0" i="0" dirty="0">
                <a:solidFill>
                  <a:schemeClr val="bg1"/>
                </a:solidFill>
                <a:effectLst/>
                <a:latin typeface="SFMono-Regular"/>
              </a:rPr>
              <a:t>requires: 'authenticated-user’</a:t>
            </a:r>
          </a:p>
          <a:p>
            <a:pPr marL="342900" indent="-342900">
              <a:buAutoNum type="arabicPeriod" startAt="7"/>
            </a:pPr>
            <a:r>
              <a:rPr lang="en-IN" sz="1800" dirty="0">
                <a:solidFill>
                  <a:schemeClr val="bg1"/>
                </a:solidFill>
              </a:rPr>
              <a:t>We need to tell system that if we run app locally (development environment) in BAS tool, use mock strategy for testing security. After deployment to CF (production environment) we use JWT strategy.</a:t>
            </a:r>
          </a:p>
          <a:p>
            <a:endParaRPr lang="en-IN" sz="1800" dirty="0">
              <a:solidFill>
                <a:schemeClr val="bg1"/>
              </a:solidFill>
            </a:endParaRPr>
          </a:p>
          <a:p>
            <a:pPr lvl="1"/>
            <a:endParaRPr lang="en-US" sz="1800" b="1" i="1" dirty="0">
              <a:solidFill>
                <a:schemeClr val="bg1"/>
              </a:solidFill>
            </a:endParaRPr>
          </a:p>
        </p:txBody>
      </p:sp>
    </p:spTree>
    <p:extLst>
      <p:ext uri="{BB962C8B-B14F-4D97-AF65-F5344CB8AC3E}">
        <p14:creationId xmlns:p14="http://schemas.microsoft.com/office/powerpoint/2010/main" val="357369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89756" y="801846"/>
            <a:ext cx="11809312" cy="2954655"/>
          </a:xfrm>
          <a:prstGeom prst="rect">
            <a:avLst/>
          </a:prstGeom>
          <a:noFill/>
        </p:spPr>
        <p:txBody>
          <a:bodyPr wrap="square" rtlCol="0">
            <a:spAutoFit/>
          </a:bodyPr>
          <a:lstStyle/>
          <a:p>
            <a:pPr marL="342900" indent="-342900">
              <a:buAutoNum type="arabicPeriod" startAt="7"/>
            </a:pPr>
            <a:r>
              <a:rPr lang="en-IN" sz="2000" dirty="0">
                <a:solidFill>
                  <a:schemeClr val="bg1"/>
                </a:solidFill>
              </a:rPr>
              <a:t>Additionally we configure demo local users for testing purpose. Under </a:t>
            </a:r>
            <a:r>
              <a:rPr lang="en-IN" sz="2000" dirty="0" err="1">
                <a:solidFill>
                  <a:schemeClr val="bg1"/>
                </a:solidFill>
              </a:rPr>
              <a:t>cds</a:t>
            </a:r>
            <a:r>
              <a:rPr lang="en-IN" sz="2000" dirty="0">
                <a:solidFill>
                  <a:schemeClr val="bg1"/>
                </a:solidFill>
              </a:rPr>
              <a:t> </a:t>
            </a:r>
            <a:r>
              <a:rPr lang="en-IN" sz="2000" dirty="0">
                <a:solidFill>
                  <a:schemeClr val="bg1"/>
                </a:solidFill>
                <a:sym typeface="Wingdings" panose="05000000000000000000" pitchFamily="2" charset="2"/>
              </a:rPr>
              <a:t> requires section inside </a:t>
            </a:r>
            <a:r>
              <a:rPr lang="en-IN" sz="2000" b="1" dirty="0" err="1">
                <a:solidFill>
                  <a:schemeClr val="bg1"/>
                </a:solidFill>
                <a:sym typeface="Wingdings" panose="05000000000000000000" pitchFamily="2" charset="2"/>
              </a:rPr>
              <a:t>package.json</a:t>
            </a:r>
            <a:r>
              <a:rPr lang="en-IN" sz="2000" b="1" dirty="0">
                <a:solidFill>
                  <a:schemeClr val="bg1"/>
                </a:solidFill>
                <a:sym typeface="Wingdings" panose="05000000000000000000" pitchFamily="2" charset="2"/>
              </a:rPr>
              <a:t> </a:t>
            </a:r>
            <a:r>
              <a:rPr lang="en-IN" sz="2000" dirty="0">
                <a:solidFill>
                  <a:schemeClr val="bg1"/>
                </a:solidFill>
                <a:sym typeface="Wingdings" panose="05000000000000000000" pitchFamily="2" charset="2"/>
              </a:rPr>
              <a:t>file we add the strategy </a:t>
            </a:r>
          </a:p>
          <a:p>
            <a:pPr lvl="2"/>
            <a:r>
              <a:rPr lang="en-US" sz="1050" b="0" dirty="0">
                <a:solidFill>
                  <a:schemeClr val="bg1"/>
                </a:solidFill>
                <a:effectLst/>
                <a:latin typeface="Consolas" panose="020B0609020204030204" pitchFamily="49" charset="0"/>
              </a:rPr>
              <a:t>"auth":{</a:t>
            </a:r>
          </a:p>
          <a:p>
            <a:pPr lvl="2"/>
            <a:r>
              <a:rPr lang="en-US" sz="1050" b="0" dirty="0">
                <a:solidFill>
                  <a:schemeClr val="bg1"/>
                </a:solidFill>
                <a:effectLst/>
                <a:latin typeface="Consolas" panose="020B0609020204030204" pitchFamily="49" charset="0"/>
              </a:rPr>
              <a:t>        "[production]":{</a:t>
            </a:r>
          </a:p>
          <a:p>
            <a:pPr lvl="2"/>
            <a:r>
              <a:rPr lang="en-US" sz="1050" b="0" dirty="0">
                <a:solidFill>
                  <a:schemeClr val="bg1"/>
                </a:solidFill>
                <a:effectLst/>
                <a:latin typeface="Consolas" panose="020B0609020204030204" pitchFamily="49" charset="0"/>
              </a:rPr>
              <a:t>          "strategy": "JWT"</a:t>
            </a:r>
          </a:p>
          <a:p>
            <a:pPr lvl="2"/>
            <a:r>
              <a:rPr lang="en-US" sz="1050" b="0" dirty="0">
                <a:solidFill>
                  <a:schemeClr val="bg1"/>
                </a:solidFill>
                <a:effectLst/>
                <a:latin typeface="Consolas" panose="020B0609020204030204" pitchFamily="49" charset="0"/>
              </a:rPr>
              <a:t>        },</a:t>
            </a:r>
          </a:p>
          <a:p>
            <a:pPr lvl="2"/>
            <a:r>
              <a:rPr lang="en-US" sz="1050" b="0" dirty="0">
                <a:solidFill>
                  <a:schemeClr val="bg1"/>
                </a:solidFill>
                <a:effectLst/>
                <a:latin typeface="Consolas" panose="020B0609020204030204" pitchFamily="49" charset="0"/>
              </a:rPr>
              <a:t>        "[development]":{</a:t>
            </a:r>
          </a:p>
          <a:p>
            <a:pPr lvl="2"/>
            <a:r>
              <a:rPr lang="en-US" sz="1050" b="0" dirty="0">
                <a:solidFill>
                  <a:schemeClr val="bg1"/>
                </a:solidFill>
                <a:effectLst/>
                <a:latin typeface="Consolas" panose="020B0609020204030204" pitchFamily="49" charset="0"/>
              </a:rPr>
              <a:t>          "strategy": "mock",</a:t>
            </a:r>
          </a:p>
          <a:p>
            <a:pPr lvl="2"/>
            <a:r>
              <a:rPr lang="en-US" sz="1050" b="0" dirty="0">
                <a:solidFill>
                  <a:schemeClr val="bg1"/>
                </a:solidFill>
                <a:effectLst/>
                <a:latin typeface="Consolas" panose="020B0609020204030204" pitchFamily="49" charset="0"/>
              </a:rPr>
              <a:t>          "users": {</a:t>
            </a:r>
          </a:p>
          <a:p>
            <a:pPr lvl="2"/>
            <a:r>
              <a:rPr lang="en-US" sz="1050" b="0" dirty="0">
                <a:solidFill>
                  <a:schemeClr val="bg1"/>
                </a:solidFill>
                <a:effectLst/>
                <a:latin typeface="Consolas" panose="020B0609020204030204" pitchFamily="49" charset="0"/>
              </a:rPr>
              <a:t>            </a:t>
            </a:r>
          </a:p>
          <a:p>
            <a:pPr lvl="2"/>
            <a:r>
              <a:rPr lang="en-US" sz="1050" b="0" dirty="0">
                <a:solidFill>
                  <a:schemeClr val="bg1"/>
                </a:solidFill>
                <a:effectLst/>
                <a:latin typeface="Consolas" panose="020B0609020204030204" pitchFamily="49" charset="0"/>
              </a:rPr>
              <a:t>          }</a:t>
            </a:r>
          </a:p>
          <a:p>
            <a:pPr lvl="2"/>
            <a:r>
              <a:rPr lang="en-US" sz="1050" b="0" dirty="0">
                <a:solidFill>
                  <a:schemeClr val="bg1"/>
                </a:solidFill>
                <a:effectLst/>
                <a:latin typeface="Consolas" panose="020B0609020204030204" pitchFamily="49" charset="0"/>
              </a:rPr>
              <a:t>        }</a:t>
            </a:r>
          </a:p>
          <a:p>
            <a:pPr lvl="2"/>
            <a:r>
              <a:rPr lang="en-US" sz="1050" b="0" dirty="0">
                <a:solidFill>
                  <a:schemeClr val="bg1"/>
                </a:solidFill>
                <a:effectLst/>
                <a:latin typeface="Consolas" panose="020B0609020204030204" pitchFamily="49" charset="0"/>
              </a:rPr>
              <a:t>      }</a:t>
            </a:r>
          </a:p>
          <a:p>
            <a:pPr lvl="2"/>
            <a:endParaRPr lang="en-US" sz="1050" b="0" dirty="0">
              <a:solidFill>
                <a:schemeClr val="bg1"/>
              </a:solidFill>
              <a:effectLst/>
              <a:latin typeface="Consolas" panose="020B0609020204030204" pitchFamily="49" charset="0"/>
            </a:endParaRPr>
          </a:p>
          <a:p>
            <a:r>
              <a:rPr lang="en-US" sz="2000" dirty="0">
                <a:solidFill>
                  <a:schemeClr val="bg1"/>
                </a:solidFill>
              </a:rPr>
              <a:t>8. Now we can test our app using </a:t>
            </a:r>
            <a:r>
              <a:rPr lang="en-US" sz="2000" b="1" dirty="0" err="1">
                <a:solidFill>
                  <a:schemeClr val="bg1"/>
                </a:solidFill>
              </a:rPr>
              <a:t>cds</a:t>
            </a:r>
            <a:r>
              <a:rPr lang="en-US" sz="2000" b="1" dirty="0">
                <a:solidFill>
                  <a:schemeClr val="bg1"/>
                </a:solidFill>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extLst>
              <p:ext uri="{D42A27DB-BD31-4B8C-83A1-F6EECF244321}">
                <p14:modId xmlns:p14="http://schemas.microsoft.com/office/powerpoint/2010/main" val="3375013254"/>
              </p:ext>
            </p:extLst>
          </p:nvPr>
        </p:nvGraphicFramePr>
        <p:xfrm>
          <a:off x="3019542" y="4155835"/>
          <a:ext cx="5359088" cy="2533152"/>
        </p:xfrm>
        <a:graphic>
          <a:graphicData uri="http://schemas.openxmlformats.org/drawingml/2006/table">
            <a:tbl>
              <a:tblPr firstRow="1" bandRow="1">
                <a:tableStyleId>{5C22544A-7EE6-4342-B048-85BDC9FD1C3A}</a:tableStyleId>
              </a:tblPr>
              <a:tblGrid>
                <a:gridCol w="2679544">
                  <a:extLst>
                    <a:ext uri="{9D8B030D-6E8A-4147-A177-3AD203B41FA5}">
                      <a16:colId xmlns:a16="http://schemas.microsoft.com/office/drawing/2014/main" val="3424793695"/>
                    </a:ext>
                  </a:extLst>
                </a:gridCol>
                <a:gridCol w="2679544">
                  <a:extLst>
                    <a:ext uri="{9D8B030D-6E8A-4147-A177-3AD203B41FA5}">
                      <a16:colId xmlns:a16="http://schemas.microsoft.com/office/drawing/2014/main" val="298702408"/>
                    </a:ext>
                  </a:extLst>
                </a:gridCol>
              </a:tblGrid>
              <a:tr h="316644">
                <a:tc>
                  <a:txBody>
                    <a:bodyPr/>
                    <a:lstStyle/>
                    <a:p>
                      <a:r>
                        <a:rPr lang="en-US" sz="1400" dirty="0"/>
                        <a:t>Name</a:t>
                      </a:r>
                    </a:p>
                  </a:txBody>
                  <a:tcPr/>
                </a:tc>
                <a:tc>
                  <a:txBody>
                    <a:bodyPr/>
                    <a:lstStyle/>
                    <a:p>
                      <a:r>
                        <a:rPr lang="en-US" sz="1400" dirty="0" err="1"/>
                        <a:t>BankName</a:t>
                      </a:r>
                      <a:endParaRPr lang="en-US" sz="1400" dirty="0"/>
                    </a:p>
                  </a:txBody>
                  <a:tcPr/>
                </a:tc>
                <a:extLst>
                  <a:ext uri="{0D108BD9-81ED-4DB2-BD59-A6C34878D82A}">
                    <a16:rowId xmlns:a16="http://schemas.microsoft.com/office/drawing/2014/main" val="1948608081"/>
                  </a:ext>
                </a:extLst>
              </a:tr>
              <a:tr h="316644">
                <a:tc>
                  <a:txBody>
                    <a:bodyPr/>
                    <a:lstStyle/>
                    <a:p>
                      <a:r>
                        <a:rPr lang="en-US" sz="1400" dirty="0"/>
                        <a:t>A</a:t>
                      </a:r>
                    </a:p>
                  </a:txBody>
                  <a:tcPr/>
                </a:tc>
                <a:tc>
                  <a:txBody>
                    <a:bodyPr/>
                    <a:lstStyle/>
                    <a:p>
                      <a:r>
                        <a:rPr lang="en-US" sz="1400" dirty="0"/>
                        <a:t>X</a:t>
                      </a:r>
                    </a:p>
                  </a:txBody>
                  <a:tcPr/>
                </a:tc>
                <a:extLst>
                  <a:ext uri="{0D108BD9-81ED-4DB2-BD59-A6C34878D82A}">
                    <a16:rowId xmlns:a16="http://schemas.microsoft.com/office/drawing/2014/main" val="4221077672"/>
                  </a:ext>
                </a:extLst>
              </a:tr>
              <a:tr h="316644">
                <a:tc>
                  <a:txBody>
                    <a:bodyPr/>
                    <a:lstStyle/>
                    <a:p>
                      <a:r>
                        <a:rPr lang="en-US" sz="1400" dirty="0"/>
                        <a:t>B</a:t>
                      </a:r>
                    </a:p>
                  </a:txBody>
                  <a:tcPr/>
                </a:tc>
                <a:tc>
                  <a:txBody>
                    <a:bodyPr/>
                    <a:lstStyle/>
                    <a:p>
                      <a:r>
                        <a:rPr lang="en-US" sz="1400" dirty="0"/>
                        <a:t>X</a:t>
                      </a:r>
                    </a:p>
                  </a:txBody>
                  <a:tcPr/>
                </a:tc>
                <a:extLst>
                  <a:ext uri="{0D108BD9-81ED-4DB2-BD59-A6C34878D82A}">
                    <a16:rowId xmlns:a16="http://schemas.microsoft.com/office/drawing/2014/main" val="4251280952"/>
                  </a:ext>
                </a:extLst>
              </a:tr>
              <a:tr h="316644">
                <a:tc>
                  <a:txBody>
                    <a:bodyPr/>
                    <a:lstStyle/>
                    <a:p>
                      <a:r>
                        <a:rPr lang="en-US" sz="1400" dirty="0"/>
                        <a:t>C</a:t>
                      </a:r>
                    </a:p>
                  </a:txBody>
                  <a:tcPr/>
                </a:tc>
                <a:tc>
                  <a:txBody>
                    <a:bodyPr/>
                    <a:lstStyle/>
                    <a:p>
                      <a:r>
                        <a:rPr lang="en-US" sz="1400" dirty="0"/>
                        <a:t>Y</a:t>
                      </a:r>
                    </a:p>
                  </a:txBody>
                  <a:tcPr/>
                </a:tc>
                <a:extLst>
                  <a:ext uri="{0D108BD9-81ED-4DB2-BD59-A6C34878D82A}">
                    <a16:rowId xmlns:a16="http://schemas.microsoft.com/office/drawing/2014/main" val="843353938"/>
                  </a:ext>
                </a:extLst>
              </a:tr>
              <a:tr h="316644">
                <a:tc>
                  <a:txBody>
                    <a:bodyPr/>
                    <a:lstStyle/>
                    <a:p>
                      <a:r>
                        <a:rPr lang="en-US" sz="1400" dirty="0"/>
                        <a:t>D</a:t>
                      </a:r>
                    </a:p>
                  </a:txBody>
                  <a:tcPr/>
                </a:tc>
                <a:tc>
                  <a:txBody>
                    <a:bodyPr/>
                    <a:lstStyle/>
                    <a:p>
                      <a:r>
                        <a:rPr lang="en-US" sz="1400" dirty="0"/>
                        <a:t>Y</a:t>
                      </a:r>
                    </a:p>
                  </a:txBody>
                  <a:tcPr/>
                </a:tc>
                <a:extLst>
                  <a:ext uri="{0D108BD9-81ED-4DB2-BD59-A6C34878D82A}">
                    <a16:rowId xmlns:a16="http://schemas.microsoft.com/office/drawing/2014/main" val="3329321717"/>
                  </a:ext>
                </a:extLst>
              </a:tr>
              <a:tr h="316644">
                <a:tc>
                  <a:txBody>
                    <a:bodyPr/>
                    <a:lstStyle/>
                    <a:p>
                      <a:r>
                        <a:rPr lang="en-US" sz="1400" dirty="0"/>
                        <a:t>E</a:t>
                      </a:r>
                    </a:p>
                  </a:txBody>
                  <a:tcPr/>
                </a:tc>
                <a:tc>
                  <a:txBody>
                    <a:bodyPr/>
                    <a:lstStyle/>
                    <a:p>
                      <a:r>
                        <a:rPr lang="en-US" sz="1400" dirty="0"/>
                        <a:t>Z</a:t>
                      </a:r>
                    </a:p>
                  </a:txBody>
                  <a:tcPr/>
                </a:tc>
                <a:extLst>
                  <a:ext uri="{0D108BD9-81ED-4DB2-BD59-A6C34878D82A}">
                    <a16:rowId xmlns:a16="http://schemas.microsoft.com/office/drawing/2014/main" val="3448507082"/>
                  </a:ext>
                </a:extLst>
              </a:tr>
              <a:tr h="316644">
                <a:tc>
                  <a:txBody>
                    <a:bodyPr/>
                    <a:lstStyle/>
                    <a:p>
                      <a:r>
                        <a:rPr lang="en-US" sz="1400" dirty="0"/>
                        <a:t>F</a:t>
                      </a:r>
                    </a:p>
                  </a:txBody>
                  <a:tcPr/>
                </a:tc>
                <a:tc>
                  <a:txBody>
                    <a:bodyPr/>
                    <a:lstStyle/>
                    <a:p>
                      <a:r>
                        <a:rPr lang="en-US" sz="1400" dirty="0"/>
                        <a:t>X</a:t>
                      </a:r>
                    </a:p>
                  </a:txBody>
                  <a:tcPr/>
                </a:tc>
                <a:extLst>
                  <a:ext uri="{0D108BD9-81ED-4DB2-BD59-A6C34878D82A}">
                    <a16:rowId xmlns:a16="http://schemas.microsoft.com/office/drawing/2014/main" val="941415124"/>
                  </a:ext>
                </a:extLst>
              </a:tr>
              <a:tr h="316644">
                <a:tc>
                  <a:txBody>
                    <a:bodyPr/>
                    <a:lstStyle/>
                    <a:p>
                      <a:r>
                        <a:rPr lang="en-US" sz="1400" dirty="0"/>
                        <a:t>G</a:t>
                      </a:r>
                    </a:p>
                  </a:txBody>
                  <a:tcPr/>
                </a:tc>
                <a:tc>
                  <a:txBody>
                    <a:bodyPr/>
                    <a:lstStyle/>
                    <a:p>
                      <a:r>
                        <a:rPr lang="en-US" sz="1400" dirty="0"/>
                        <a:t>Y</a:t>
                      </a:r>
                    </a:p>
                  </a:txBody>
                  <a:tcPr/>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2842" y="565690"/>
            <a:ext cx="720080" cy="646331"/>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bg1"/>
              </a:solidFill>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900" y="536257"/>
            <a:ext cx="720080" cy="646331"/>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bg1"/>
              </a:solidFill>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7603" y="2247300"/>
            <a:ext cx="2943814" cy="87325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5273" y="2321598"/>
            <a:ext cx="2943814" cy="724660"/>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2842" y="198843"/>
            <a:ext cx="1296144" cy="461665"/>
          </a:xfrm>
          <a:prstGeom prst="rect">
            <a:avLst/>
          </a:prstGeom>
          <a:noFill/>
          <a:ln>
            <a:noFill/>
          </a:ln>
        </p:spPr>
        <p:txBody>
          <a:bodyPr wrap="square" rtlCol="0">
            <a:spAutoFit/>
          </a:bodyPr>
          <a:lstStyle/>
          <a:p>
            <a:r>
              <a:rPr lang="en-US" b="1" dirty="0">
                <a:solidFill>
                  <a:schemeClr val="bg1"/>
                </a:solidFill>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6929" y="2327230"/>
            <a:ext cx="1296144" cy="307777"/>
          </a:xfrm>
          <a:prstGeom prst="rect">
            <a:avLst/>
          </a:prstGeom>
          <a:noFill/>
          <a:ln>
            <a:noFill/>
          </a:ln>
        </p:spPr>
        <p:txBody>
          <a:bodyPr wrap="square" rtlCol="0">
            <a:spAutoFit/>
          </a:bodyPr>
          <a:lstStyle/>
          <a:p>
            <a:r>
              <a:rPr lang="en-US" sz="1400" b="1" dirty="0">
                <a:solidFill>
                  <a:schemeClr val="bg1"/>
                </a:solidFill>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8158" y="104025"/>
            <a:ext cx="3225484" cy="461665"/>
          </a:xfrm>
          <a:prstGeom prst="rect">
            <a:avLst/>
          </a:prstGeom>
          <a:noFill/>
          <a:ln>
            <a:noFill/>
          </a:ln>
        </p:spPr>
        <p:txBody>
          <a:bodyPr wrap="square" rtlCol="0">
            <a:spAutoFit/>
          </a:bodyPr>
          <a:lstStyle/>
          <a:p>
            <a:r>
              <a:rPr lang="en-US" b="1" dirty="0">
                <a:solidFill>
                  <a:schemeClr val="bg1"/>
                </a:solidFill>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552" y="1881014"/>
            <a:ext cx="2943814" cy="1546963"/>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46" y="1999086"/>
            <a:ext cx="2943814" cy="1369682"/>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76" y="1930547"/>
            <a:ext cx="1296144" cy="738664"/>
          </a:xfrm>
          <a:prstGeom prst="rect">
            <a:avLst/>
          </a:prstGeom>
          <a:noFill/>
          <a:ln>
            <a:noFill/>
          </a:ln>
        </p:spPr>
        <p:txBody>
          <a:bodyPr wrap="square" rtlCol="0">
            <a:spAutoFit/>
          </a:bodyPr>
          <a:lstStyle/>
          <a:p>
            <a:r>
              <a:rPr lang="en-US" sz="1400" b="1" dirty="0">
                <a:solidFill>
                  <a:schemeClr val="bg1"/>
                </a:solidFill>
              </a:rPr>
              <a:t>All Employee</a:t>
            </a:r>
          </a:p>
          <a:p>
            <a:r>
              <a:rPr lang="en-US" sz="1400" b="1" dirty="0">
                <a:solidFill>
                  <a:schemeClr val="bg1"/>
                </a:solidFill>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8666" y="658010"/>
            <a:ext cx="1584176" cy="461665"/>
          </a:xfrm>
          <a:prstGeom prst="rect">
            <a:avLst/>
          </a:prstGeom>
          <a:noFill/>
          <a:ln>
            <a:noFill/>
          </a:ln>
        </p:spPr>
        <p:txBody>
          <a:bodyPr wrap="square" rtlCol="0">
            <a:spAutoFit/>
          </a:bodyPr>
          <a:lstStyle/>
          <a:p>
            <a:r>
              <a:rPr lang="en-US" dirty="0">
                <a:solidFill>
                  <a:schemeClr val="bg1"/>
                </a:solidFill>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644" y="628589"/>
            <a:ext cx="1584176" cy="461665"/>
          </a:xfrm>
          <a:prstGeom prst="rect">
            <a:avLst/>
          </a:prstGeom>
          <a:noFill/>
          <a:ln>
            <a:noFill/>
          </a:ln>
        </p:spPr>
        <p:txBody>
          <a:bodyPr wrap="square" rtlCol="0">
            <a:spAutoFit/>
          </a:bodyPr>
          <a:lstStyle/>
          <a:p>
            <a:r>
              <a:rPr lang="en-US" dirty="0">
                <a:solidFill>
                  <a:schemeClr val="bg1"/>
                </a:solidFill>
              </a:rPr>
              <a:t>Ananya</a:t>
            </a:r>
          </a:p>
        </p:txBody>
      </p:sp>
    </p:spTree>
    <p:extLst>
      <p:ext uri="{BB962C8B-B14F-4D97-AF65-F5344CB8AC3E}">
        <p14:creationId xmlns:p14="http://schemas.microsoft.com/office/powerpoint/2010/main" val="262960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4877" y="908720"/>
            <a:ext cx="7943751" cy="4801314"/>
          </a:xfrm>
          <a:prstGeom prst="rect">
            <a:avLst/>
          </a:prstGeom>
          <a:noFill/>
        </p:spPr>
        <p:txBody>
          <a:bodyPr wrap="square">
            <a:spAutoFit/>
          </a:bodyPr>
          <a:lstStyle/>
          <a:p>
            <a:pPr algn="l"/>
            <a:r>
              <a:rPr lang="en-US" sz="1800" b="0" i="0" dirty="0">
                <a:solidFill>
                  <a:schemeClr val="bg1"/>
                </a:solidFill>
                <a:effectLst/>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algn="l"/>
            <a:endParaRPr lang="en-US" sz="1800" b="0" i="0" dirty="0">
              <a:solidFill>
                <a:schemeClr val="bg1"/>
              </a:solidFill>
              <a:effectLst/>
              <a:latin typeface="72" panose="020B0503030000000003" pitchFamily="34" charset="0"/>
            </a:endParaRPr>
          </a:p>
          <a:p>
            <a:pPr algn="l"/>
            <a:r>
              <a:rPr lang="en-US" sz="1800" b="1" i="0" dirty="0">
                <a:solidFill>
                  <a:schemeClr val="bg1"/>
                </a:solidFill>
                <a:effectLst/>
                <a:latin typeface="72" panose="020B0503030000000003" pitchFamily="34" charset="0"/>
              </a:rPr>
              <a:t>Continuous integration (CI)</a:t>
            </a:r>
            <a:r>
              <a:rPr lang="en-US" sz="1800" b="0" i="0" dirty="0">
                <a:solidFill>
                  <a:schemeClr val="bg1"/>
                </a:solidFill>
                <a:effectLst/>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algn="l"/>
            <a:endParaRPr lang="en-US" sz="1800" b="0" i="0" dirty="0">
              <a:solidFill>
                <a:schemeClr val="bg1"/>
              </a:solidFill>
              <a:effectLst/>
              <a:latin typeface="72" panose="020B0503030000000003" pitchFamily="34" charset="0"/>
            </a:endParaRPr>
          </a:p>
          <a:p>
            <a:pPr algn="l"/>
            <a:r>
              <a:rPr lang="en-US" sz="1800" b="0" i="0" dirty="0">
                <a:solidFill>
                  <a:schemeClr val="bg1"/>
                </a:solidFill>
                <a:effectLst/>
                <a:latin typeface="72" panose="020B0503030000000003" pitchFamily="34" charset="0"/>
              </a:rPr>
              <a:t>The </a:t>
            </a:r>
            <a:r>
              <a:rPr lang="en-US" sz="1800" b="1" i="0" dirty="0">
                <a:solidFill>
                  <a:schemeClr val="bg1"/>
                </a:solidFill>
                <a:effectLst/>
                <a:latin typeface="72" panose="020B0503030000000003" pitchFamily="34" charset="0"/>
              </a:rPr>
              <a:t>continuous delivery (CD)</a:t>
            </a:r>
            <a:r>
              <a:rPr lang="en-US" sz="1800" b="0" i="0" dirty="0">
                <a:solidFill>
                  <a:schemeClr val="bg1"/>
                </a:solidFill>
                <a:effectLst/>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br>
              <a:rPr lang="en-US" sz="1800" b="0" i="0" dirty="0">
                <a:solidFill>
                  <a:schemeClr val="bg1"/>
                </a:solidFill>
                <a:effectLst/>
                <a:latin typeface="72" panose="020B0503030000000003" pitchFamily="34" charset="0"/>
              </a:rPr>
            </a:br>
            <a:endParaRPr lang="en-US" sz="1800" dirty="0">
              <a:solidFill>
                <a:schemeClr val="bg1"/>
              </a:solidFill>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652" y="1466110"/>
            <a:ext cx="3455792" cy="392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3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868" y="1484784"/>
            <a:ext cx="9489352" cy="454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32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59322" y="908720"/>
            <a:ext cx="11737305" cy="2585323"/>
          </a:xfrm>
          <a:prstGeom prst="rect">
            <a:avLst/>
          </a:prstGeom>
          <a:noFill/>
        </p:spPr>
        <p:txBody>
          <a:bodyPr wrap="square">
            <a:spAutoFit/>
          </a:bodyPr>
          <a:lstStyle/>
          <a:p>
            <a:pPr algn="l"/>
            <a:r>
              <a:rPr lang="en-US" sz="1800" b="0" i="0" dirty="0">
                <a:solidFill>
                  <a:schemeClr val="bg1"/>
                </a:solidFill>
                <a:effectLst/>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algn="l"/>
            <a:endParaRPr lang="en-US" sz="1800" b="0" i="0" dirty="0">
              <a:solidFill>
                <a:schemeClr val="bg1"/>
              </a:solidFill>
              <a:effectLst/>
              <a:latin typeface="72" panose="020B0503030000000003" pitchFamily="34" charset="0"/>
            </a:endParaRPr>
          </a:p>
          <a:p>
            <a:pPr algn="l"/>
            <a:r>
              <a:rPr lang="en-US" sz="1800" b="0" i="0" dirty="0">
                <a:solidFill>
                  <a:schemeClr val="bg1"/>
                </a:solidFill>
                <a:effectLst/>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092" y="3761043"/>
            <a:ext cx="5386796" cy="275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8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108" y="1124744"/>
            <a:ext cx="5235253" cy="52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8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42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MTA applications with module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Application Security</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Security</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Cloud </a:t>
              </a:r>
              <a:r>
                <a:rPr lang="en-US" sz="1800" kern="0">
                  <a:solidFill>
                    <a:schemeClr val="bg1"/>
                  </a:solidFill>
                  <a:latin typeface="Segoe UI" panose="020B0502040204020203" pitchFamily="34" charset="0"/>
                  <a:ea typeface="Calibri Light" charset="0"/>
                  <a:cs typeface="Segoe UI" panose="020B0502040204020203" pitchFamily="34" charset="0"/>
                </a:rPr>
                <a:t>Transport management and CI/CD</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HANA Cloud</a:t>
            </a:r>
          </a:p>
        </p:txBody>
      </p:sp>
      <p:sp>
        <p:nvSpPr>
          <p:cNvPr id="4" name="TextBox 3">
            <a:extLst>
              <a:ext uri="{FF2B5EF4-FFF2-40B4-BE49-F238E27FC236}">
                <a16:creationId xmlns:a16="http://schemas.microsoft.com/office/drawing/2014/main" id="{4CD1B822-FD1F-30ED-76E7-5E494D6E61DA}"/>
              </a:ext>
            </a:extLst>
          </p:cNvPr>
          <p:cNvSpPr txBox="1"/>
          <p:nvPr/>
        </p:nvSpPr>
        <p:spPr>
          <a:xfrm>
            <a:off x="405781" y="974164"/>
            <a:ext cx="11161643" cy="1477328"/>
          </a:xfrm>
          <a:prstGeom prst="rect">
            <a:avLst/>
          </a:prstGeom>
          <a:noFill/>
        </p:spPr>
        <p:txBody>
          <a:bodyPr wrap="square" rtlCol="0">
            <a:spAutoFit/>
          </a:bodyPr>
          <a:lstStyle/>
          <a:p>
            <a:pPr algn="just" defTabSz="914400"/>
            <a:r>
              <a:rPr lang="en-US" sz="1800" dirty="0">
                <a:solidFill>
                  <a:schemeClr val="bg1"/>
                </a:solidFill>
                <a:latin typeface="Calibri" panose="020F0502020204030204"/>
              </a:rPr>
              <a:t>SAP HANA Cloud is a fully managed, in-memory, cloud database as a service (DBaaS). It is the cloud-based data foundation for SAP Business Technology Platform. With SAP HANA Cloud you can create, run, and extend new and existing applications.</a:t>
            </a:r>
          </a:p>
          <a:p>
            <a:pPr algn="just" defTabSz="914400"/>
            <a:r>
              <a:rPr lang="en-US" sz="1800" dirty="0">
                <a:solidFill>
                  <a:schemeClr val="bg1"/>
                </a:solidFill>
                <a:latin typeface="Calibri" panose="020F0502020204030204"/>
              </a:rPr>
              <a:t>SAP HANA Cloud includes a number of software components. The core component is SAP HANA Database, but other components can be added at any time, such as a data lake.</a:t>
            </a:r>
          </a:p>
        </p:txBody>
      </p:sp>
      <p:sp>
        <p:nvSpPr>
          <p:cNvPr id="5" name="TextBox 4">
            <a:extLst>
              <a:ext uri="{FF2B5EF4-FFF2-40B4-BE49-F238E27FC236}">
                <a16:creationId xmlns:a16="http://schemas.microsoft.com/office/drawing/2014/main" id="{2C22E0C3-2785-33E1-C2AE-1D0F297AB256}"/>
              </a:ext>
            </a:extLst>
          </p:cNvPr>
          <p:cNvSpPr txBox="1"/>
          <p:nvPr/>
        </p:nvSpPr>
        <p:spPr>
          <a:xfrm>
            <a:off x="405780" y="2451492"/>
            <a:ext cx="5834237" cy="3693319"/>
          </a:xfrm>
          <a:prstGeom prst="rect">
            <a:avLst/>
          </a:prstGeom>
          <a:noFill/>
        </p:spPr>
        <p:txBody>
          <a:bodyPr wrap="square">
            <a:spAutoFit/>
          </a:bodyPr>
          <a:lstStyle/>
          <a:p>
            <a:pPr algn="just" defTabSz="914400"/>
            <a:r>
              <a:rPr lang="en-US" sz="1800" b="1" dirty="0">
                <a:solidFill>
                  <a:schemeClr val="bg1"/>
                </a:solidFill>
                <a:latin typeface="Calibri" panose="020F0502020204030204"/>
              </a:rPr>
              <a:t>Key Components of SAP HANA Cloud</a:t>
            </a:r>
          </a:p>
          <a:p>
            <a:pPr algn="just" defTabSz="914400"/>
            <a:r>
              <a:rPr lang="en-US" sz="1800" dirty="0">
                <a:solidFill>
                  <a:schemeClr val="bg1"/>
                </a:solidFill>
                <a:latin typeface="Calibri" panose="020F0502020204030204"/>
              </a:rPr>
              <a:t>There are four key components of SAP HANA Cloud:</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SAP HANA Database</a:t>
            </a:r>
          </a:p>
          <a:p>
            <a:pPr marL="457200" lvl="1" algn="just" defTabSz="914400"/>
            <a:r>
              <a:rPr lang="en-US" sz="1800" dirty="0">
                <a:solidFill>
                  <a:schemeClr val="bg1"/>
                </a:solidFill>
                <a:latin typeface="Calibri" panose="020F0502020204030204"/>
              </a:rPr>
              <a:t>In-memory database with built-in advanced analytics (spatial, graph, text, etc.)</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data lake</a:t>
            </a:r>
          </a:p>
          <a:p>
            <a:pPr marL="457200" lvl="1" algn="just" defTabSz="914400"/>
            <a:r>
              <a:rPr lang="en-US" sz="1800" dirty="0">
                <a:solidFill>
                  <a:schemeClr val="bg1"/>
                </a:solidFill>
                <a:latin typeface="Calibri" panose="020F0502020204030204"/>
              </a:rPr>
              <a:t>Store and query large data sets and most file types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a:t>
            </a:r>
          </a:p>
          <a:p>
            <a:pPr marL="457200" lvl="1" algn="just" defTabSz="914400"/>
            <a:r>
              <a:rPr lang="en-US" sz="1800" dirty="0">
                <a:solidFill>
                  <a:schemeClr val="bg1"/>
                </a:solidFill>
                <a:latin typeface="Calibri" panose="020F0502020204030204"/>
              </a:rPr>
              <a:t>Support for extreme –performance transactional applications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 replication</a:t>
            </a:r>
          </a:p>
          <a:p>
            <a:pPr marL="457200" lvl="1" algn="just" defTabSz="914400"/>
            <a:r>
              <a:rPr lang="en-US" sz="1800" dirty="0">
                <a:solidFill>
                  <a:schemeClr val="bg1"/>
                </a:solidFill>
                <a:latin typeface="Calibri" panose="020F0502020204030204"/>
              </a:rPr>
              <a:t>Bi-directional real time data replication across databases</a:t>
            </a:r>
          </a:p>
        </p:txBody>
      </p:sp>
      <p:pic>
        <p:nvPicPr>
          <p:cNvPr id="6" name="Picture 6">
            <a:extLst>
              <a:ext uri="{FF2B5EF4-FFF2-40B4-BE49-F238E27FC236}">
                <a16:creationId xmlns:a16="http://schemas.microsoft.com/office/drawing/2014/main" id="{5E110644-46D4-5748-42EC-748B8BEAC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36" r="15934"/>
          <a:stretch/>
        </p:blipFill>
        <p:spPr bwMode="auto">
          <a:xfrm>
            <a:off x="6454452" y="2252115"/>
            <a:ext cx="5212531" cy="430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A0C-49FC-7BA3-CF59-A7C15038F9D2}"/>
              </a:ext>
            </a:extLst>
          </p:cNvPr>
          <p:cNvSpPr>
            <a:spLocks noGrp="1"/>
          </p:cNvSpPr>
          <p:nvPr>
            <p:ph type="title"/>
          </p:nvPr>
        </p:nvSpPr>
        <p:spPr/>
        <p:txBody>
          <a:bodyPr/>
          <a:lstStyle/>
          <a:p>
            <a:r>
              <a:rPr lang="en-US" dirty="0"/>
              <a:t>HANA Cloud v/s On-premise</a:t>
            </a:r>
          </a:p>
        </p:txBody>
      </p:sp>
      <p:pic>
        <p:nvPicPr>
          <p:cNvPr id="5" name="Picture 2">
            <a:extLst>
              <a:ext uri="{FF2B5EF4-FFF2-40B4-BE49-F238E27FC236}">
                <a16:creationId xmlns:a16="http://schemas.microsoft.com/office/drawing/2014/main" id="{4EC22E48-21CE-5727-AE45-AAC559F4D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r="4389"/>
          <a:stretch/>
        </p:blipFill>
        <p:spPr bwMode="auto">
          <a:xfrm>
            <a:off x="163242" y="2276872"/>
            <a:ext cx="6278151" cy="360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D2028-068C-7296-D417-1CF7F3B9981E}"/>
              </a:ext>
            </a:extLst>
          </p:cNvPr>
          <p:cNvSpPr txBox="1"/>
          <p:nvPr/>
        </p:nvSpPr>
        <p:spPr>
          <a:xfrm>
            <a:off x="6653380" y="1076543"/>
            <a:ext cx="5390323" cy="1200329"/>
          </a:xfrm>
          <a:prstGeom prst="rect">
            <a:avLst/>
          </a:prstGeom>
          <a:noFill/>
        </p:spPr>
        <p:txBody>
          <a:bodyPr wrap="square">
            <a:spAutoFit/>
          </a:bodyPr>
          <a:lstStyle/>
          <a:p>
            <a:pPr defTabSz="914400"/>
            <a:r>
              <a:rPr lang="en-US" sz="1800" b="1" dirty="0">
                <a:solidFill>
                  <a:schemeClr val="bg1"/>
                </a:solidFill>
                <a:latin typeface="Calibri" panose="020F0502020204030204"/>
              </a:rPr>
              <a:t>Feature Differences</a:t>
            </a:r>
          </a:p>
          <a:p>
            <a:pPr defTabSz="914400"/>
            <a:r>
              <a:rPr lang="en-US" sz="1800" dirty="0">
                <a:solidFill>
                  <a:schemeClr val="bg1"/>
                </a:solidFill>
                <a:latin typeface="Calibri" panose="020F0502020204030204"/>
              </a:rPr>
              <a:t>SAP HANA Cloud compares very closely with SAP HANA on-premise in terms of features but there are some differences.</a:t>
            </a:r>
            <a:endParaRPr lang="en-US" sz="1800" b="1" dirty="0">
              <a:solidFill>
                <a:schemeClr val="bg1"/>
              </a:solidFill>
              <a:latin typeface="Calibri" panose="020F0502020204030204"/>
            </a:endParaRPr>
          </a:p>
        </p:txBody>
      </p:sp>
      <p:pic>
        <p:nvPicPr>
          <p:cNvPr id="7" name="Picture 4">
            <a:extLst>
              <a:ext uri="{FF2B5EF4-FFF2-40B4-BE49-F238E27FC236}">
                <a16:creationId xmlns:a16="http://schemas.microsoft.com/office/drawing/2014/main" id="{C2A828B7-B381-42D5-A741-CD7079B2ED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2147"/>
          <a:stretch/>
        </p:blipFill>
        <p:spPr bwMode="auto">
          <a:xfrm>
            <a:off x="6753498" y="2276872"/>
            <a:ext cx="5190086" cy="38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CD8-99C5-715D-47B1-B722AF07636E}"/>
              </a:ext>
            </a:extLst>
          </p:cNvPr>
          <p:cNvSpPr>
            <a:spLocks noGrp="1"/>
          </p:cNvSpPr>
          <p:nvPr>
            <p:ph type="title"/>
          </p:nvPr>
        </p:nvSpPr>
        <p:spPr/>
        <p:txBody>
          <a:bodyPr/>
          <a:lstStyle/>
          <a:p>
            <a:r>
              <a:rPr lang="en-US" dirty="0"/>
              <a:t>What is Schema in HANA</a:t>
            </a:r>
          </a:p>
        </p:txBody>
      </p:sp>
      <p:sp>
        <p:nvSpPr>
          <p:cNvPr id="3" name="TextBox 2">
            <a:extLst>
              <a:ext uri="{FF2B5EF4-FFF2-40B4-BE49-F238E27FC236}">
                <a16:creationId xmlns:a16="http://schemas.microsoft.com/office/drawing/2014/main" id="{5F163BFF-9905-49BA-CDA8-491A130A9728}"/>
              </a:ext>
            </a:extLst>
          </p:cNvPr>
          <p:cNvSpPr txBox="1"/>
          <p:nvPr/>
        </p:nvSpPr>
        <p:spPr>
          <a:xfrm>
            <a:off x="338571" y="884478"/>
            <a:ext cx="11850254" cy="1754326"/>
          </a:xfrm>
          <a:prstGeom prst="rect">
            <a:avLst/>
          </a:prstGeom>
          <a:noFill/>
        </p:spPr>
        <p:txBody>
          <a:bodyPr wrap="square" rtlCol="0">
            <a:spAutoFit/>
          </a:bodyPr>
          <a:lstStyle/>
          <a:p>
            <a:pPr defTabSz="914400"/>
            <a:r>
              <a:rPr lang="en-US" sz="1800" dirty="0">
                <a:solidFill>
                  <a:schemeClr val="bg1"/>
                </a:solidFill>
                <a:latin typeface="Calibri" panose="020F0502020204030204"/>
              </a:rPr>
              <a:t>Schema – Is a mandatory database object of database which stores other database objects. </a:t>
            </a:r>
          </a:p>
          <a:p>
            <a:pPr marL="285750" indent="-285750" defTabSz="914400">
              <a:buFontTx/>
              <a:buChar char="-"/>
            </a:pPr>
            <a:r>
              <a:rPr lang="en-US" sz="1800" dirty="0">
                <a:solidFill>
                  <a:schemeClr val="bg1"/>
                </a:solidFill>
                <a:latin typeface="Calibri" panose="020F0502020204030204"/>
              </a:rPr>
              <a:t>It’s a logical separation of database objects.</a:t>
            </a:r>
          </a:p>
          <a:p>
            <a:pPr marL="285750" indent="-285750" defTabSz="914400">
              <a:buFontTx/>
              <a:buChar char="-"/>
            </a:pPr>
            <a:r>
              <a:rPr lang="en-US" sz="1800" dirty="0">
                <a:solidFill>
                  <a:schemeClr val="bg1"/>
                </a:solidFill>
                <a:latin typeface="Calibri" panose="020F0502020204030204"/>
              </a:rPr>
              <a:t>It is home of all the runtime object</a:t>
            </a:r>
          </a:p>
          <a:p>
            <a:pPr marL="285750" indent="-285750" defTabSz="914400">
              <a:buFontTx/>
              <a:buChar char="-"/>
            </a:pPr>
            <a:r>
              <a:rPr lang="en-US" sz="1800" dirty="0">
                <a:solidFill>
                  <a:schemeClr val="bg1"/>
                </a:solidFill>
                <a:latin typeface="Calibri" panose="020F0502020204030204"/>
              </a:rPr>
              <a:t>Security</a:t>
            </a:r>
          </a:p>
          <a:p>
            <a:pPr marL="285750" indent="-285750" defTabSz="914400">
              <a:buFontTx/>
              <a:buChar char="-"/>
            </a:pPr>
            <a:endParaRPr lang="en-US" sz="1800" dirty="0">
              <a:solidFill>
                <a:schemeClr val="bg1"/>
              </a:solidFill>
              <a:latin typeface="Calibri" panose="020F0502020204030204"/>
            </a:endParaRPr>
          </a:p>
          <a:p>
            <a:pPr marL="285750" indent="-285750" defTabSz="914400">
              <a:buFontTx/>
              <a:buChar char="-"/>
            </a:pPr>
            <a:endParaRPr lang="en-US" sz="1800" dirty="0">
              <a:solidFill>
                <a:schemeClr val="bg1"/>
              </a:solidFill>
              <a:latin typeface="Calibri" panose="020F0502020204030204"/>
            </a:endParaRPr>
          </a:p>
        </p:txBody>
      </p:sp>
      <p:sp>
        <p:nvSpPr>
          <p:cNvPr id="4" name="Flowchart: Magnetic Disk 3">
            <a:extLst>
              <a:ext uri="{FF2B5EF4-FFF2-40B4-BE49-F238E27FC236}">
                <a16:creationId xmlns:a16="http://schemas.microsoft.com/office/drawing/2014/main" id="{2DF3AC68-4734-9C09-3F5B-A68E318F20A5}"/>
              </a:ext>
            </a:extLst>
          </p:cNvPr>
          <p:cNvSpPr/>
          <p:nvPr/>
        </p:nvSpPr>
        <p:spPr>
          <a:xfrm>
            <a:off x="3251200" y="4572000"/>
            <a:ext cx="8432800" cy="1985818"/>
          </a:xfrm>
          <a:prstGeom prst="flowChartMagneticDisk">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 HANA  600GB</a:t>
            </a:r>
          </a:p>
        </p:txBody>
      </p:sp>
      <p:sp>
        <p:nvSpPr>
          <p:cNvPr id="5" name="Rectangle 4">
            <a:extLst>
              <a:ext uri="{FF2B5EF4-FFF2-40B4-BE49-F238E27FC236}">
                <a16:creationId xmlns:a16="http://schemas.microsoft.com/office/drawing/2014/main" id="{B358302C-9592-6298-CC80-D07CD85A71B4}"/>
              </a:ext>
            </a:extLst>
          </p:cNvPr>
          <p:cNvSpPr/>
          <p:nvPr/>
        </p:nvSpPr>
        <p:spPr>
          <a:xfrm>
            <a:off x="3860800"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FED573D-9479-5606-E379-F344204ADF77}"/>
              </a:ext>
            </a:extLst>
          </p:cNvPr>
          <p:cNvSpPr/>
          <p:nvPr/>
        </p:nvSpPr>
        <p:spPr>
          <a:xfrm>
            <a:off x="6400799" y="3224645"/>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9B5E973-27E9-815C-F666-ABA22AE46148}"/>
              </a:ext>
            </a:extLst>
          </p:cNvPr>
          <p:cNvSpPr/>
          <p:nvPr/>
        </p:nvSpPr>
        <p:spPr>
          <a:xfrm>
            <a:off x="8811491"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S/4HANA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717456D9-F5B2-364F-8358-081A37CF0A32}"/>
              </a:ext>
            </a:extLst>
          </p:cNvPr>
          <p:cNvCxnSpPr>
            <a:stCxn id="5" idx="2"/>
          </p:cNvCxnSpPr>
          <p:nvPr/>
        </p:nvCxnSpPr>
        <p:spPr>
          <a:xfrm flipH="1">
            <a:off x="4793673" y="3971636"/>
            <a:ext cx="4618" cy="692728"/>
          </a:xfrm>
          <a:prstGeom prst="straightConnector1">
            <a:avLst/>
          </a:prstGeom>
          <a:noFill/>
          <a:ln w="6350" cap="flat" cmpd="sng" algn="ctr">
            <a:solidFill>
              <a:srgbClr val="4E67C8"/>
            </a:solidFill>
            <a:prstDash val="solid"/>
            <a:miter lim="800000"/>
            <a:tailEnd type="triangle"/>
          </a:ln>
          <a:effectLst/>
        </p:spPr>
      </p:cxnSp>
      <p:cxnSp>
        <p:nvCxnSpPr>
          <p:cNvPr id="9" name="Connector: Elbow 8">
            <a:extLst>
              <a:ext uri="{FF2B5EF4-FFF2-40B4-BE49-F238E27FC236}">
                <a16:creationId xmlns:a16="http://schemas.microsoft.com/office/drawing/2014/main" id="{5C2FA129-2D8A-4A91-6B3B-CC328101A3FE}"/>
              </a:ext>
            </a:extLst>
          </p:cNvPr>
          <p:cNvCxnSpPr>
            <a:cxnSpLocks/>
          </p:cNvCxnSpPr>
          <p:nvPr/>
        </p:nvCxnSpPr>
        <p:spPr>
          <a:xfrm>
            <a:off x="2004292" y="4828309"/>
            <a:ext cx="1246908" cy="510309"/>
          </a:xfrm>
          <a:prstGeom prst="bentConnector3">
            <a:avLst/>
          </a:prstGeom>
          <a:noFill/>
          <a:ln w="6350" cap="flat" cmpd="sng" algn="ctr">
            <a:solidFill>
              <a:srgbClr val="4E67C8"/>
            </a:solidFill>
            <a:prstDash val="solid"/>
            <a:miter lim="800000"/>
            <a:tailEnd type="triangle"/>
          </a:ln>
          <a:effectLst/>
        </p:spPr>
      </p:cxnSp>
      <p:sp>
        <p:nvSpPr>
          <p:cNvPr id="10" name="Rectangle 9">
            <a:extLst>
              <a:ext uri="{FF2B5EF4-FFF2-40B4-BE49-F238E27FC236}">
                <a16:creationId xmlns:a16="http://schemas.microsoft.com/office/drawing/2014/main" id="{5E5E059E-EB61-7991-66E4-B76378D45CC9}"/>
              </a:ext>
            </a:extLst>
          </p:cNvPr>
          <p:cNvSpPr/>
          <p:nvPr/>
        </p:nvSpPr>
        <p:spPr>
          <a:xfrm>
            <a:off x="4544291"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SCBW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72A8368-9E25-7960-31FA-777489354C47}"/>
              </a:ext>
            </a:extLst>
          </p:cNvPr>
          <p:cNvSpPr/>
          <p:nvPr/>
        </p:nvSpPr>
        <p:spPr>
          <a:xfrm>
            <a:off x="6638636" y="4846781"/>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ECC001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38A8DE3-3559-C1BD-D746-6D5AF1FBAE8C}"/>
              </a:ext>
            </a:extLst>
          </p:cNvPr>
          <p:cNvSpPr/>
          <p:nvPr/>
        </p:nvSpPr>
        <p:spPr>
          <a:xfrm>
            <a:off x="9172863"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SAPS4C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13" name="Connector: Elbow 12">
            <a:extLst>
              <a:ext uri="{FF2B5EF4-FFF2-40B4-BE49-F238E27FC236}">
                <a16:creationId xmlns:a16="http://schemas.microsoft.com/office/drawing/2014/main" id="{38CA6B91-6F24-F3A1-5739-8970D1C15756}"/>
              </a:ext>
            </a:extLst>
          </p:cNvPr>
          <p:cNvCxnSpPr>
            <a:stCxn id="6" idx="2"/>
            <a:endCxn id="11" idx="0"/>
          </p:cNvCxnSpPr>
          <p:nvPr/>
        </p:nvCxnSpPr>
        <p:spPr>
          <a:xfrm rot="16200000" flipH="1">
            <a:off x="6892058" y="4400548"/>
            <a:ext cx="892464" cy="1"/>
          </a:xfrm>
          <a:prstGeom prst="bentConnector3">
            <a:avLst/>
          </a:prstGeom>
          <a:noFill/>
          <a:ln w="6350" cap="flat" cmpd="sng" algn="ctr">
            <a:solidFill>
              <a:srgbClr val="4E67C8"/>
            </a:solidFill>
            <a:prstDash val="solid"/>
            <a:miter lim="800000"/>
            <a:tailEnd type="triangle"/>
          </a:ln>
          <a:effectLst/>
        </p:spPr>
      </p:cxnSp>
      <p:cxnSp>
        <p:nvCxnSpPr>
          <p:cNvPr id="14" name="Connector: Elbow 13">
            <a:extLst>
              <a:ext uri="{FF2B5EF4-FFF2-40B4-BE49-F238E27FC236}">
                <a16:creationId xmlns:a16="http://schemas.microsoft.com/office/drawing/2014/main" id="{A729AECB-71DB-3B69-271E-9D8C01DDF96F}"/>
              </a:ext>
            </a:extLst>
          </p:cNvPr>
          <p:cNvCxnSpPr>
            <a:stCxn id="7" idx="2"/>
            <a:endCxn id="12" idx="0"/>
          </p:cNvCxnSpPr>
          <p:nvPr/>
        </p:nvCxnSpPr>
        <p:spPr>
          <a:xfrm rot="16200000" flipH="1">
            <a:off x="9382414" y="4338204"/>
            <a:ext cx="856673" cy="123536"/>
          </a:xfrm>
          <a:prstGeom prst="bentConnector3">
            <a:avLst/>
          </a:prstGeom>
          <a:noFill/>
          <a:ln w="6350" cap="flat" cmpd="sng" algn="ctr">
            <a:solidFill>
              <a:srgbClr val="4E67C8"/>
            </a:solidFill>
            <a:prstDash val="solid"/>
            <a:miter lim="800000"/>
            <a:tailEnd type="triangle"/>
          </a:ln>
          <a:effectLst/>
        </p:spPr>
      </p:cxnSp>
      <p:sp>
        <p:nvSpPr>
          <p:cNvPr id="15" name="Rectangle 14">
            <a:extLst>
              <a:ext uri="{FF2B5EF4-FFF2-40B4-BE49-F238E27FC236}">
                <a16:creationId xmlns:a16="http://schemas.microsoft.com/office/drawing/2014/main" id="{8137D824-B767-6D55-ACC8-B8B9FE76895A}"/>
              </a:ext>
            </a:extLst>
          </p:cNvPr>
          <p:cNvSpPr/>
          <p:nvPr/>
        </p:nvSpPr>
        <p:spPr>
          <a:xfrm>
            <a:off x="4544290" y="5837382"/>
            <a:ext cx="1399309" cy="517451"/>
          </a:xfrm>
          <a:prstGeom prst="rect">
            <a:avLst/>
          </a:prstGeom>
          <a:solidFill>
            <a:srgbClr val="F14124">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SYS</a:t>
            </a:r>
          </a:p>
        </p:txBody>
      </p:sp>
      <p:sp>
        <p:nvSpPr>
          <p:cNvPr id="16" name="Rectangle 15">
            <a:extLst>
              <a:ext uri="{FF2B5EF4-FFF2-40B4-BE49-F238E27FC236}">
                <a16:creationId xmlns:a16="http://schemas.microsoft.com/office/drawing/2014/main" id="{EF516C57-7745-1FE5-9227-E054E963BBC9}"/>
              </a:ext>
            </a:extLst>
          </p:cNvPr>
          <p:cNvSpPr/>
          <p:nvPr/>
        </p:nvSpPr>
        <p:spPr>
          <a:xfrm>
            <a:off x="3251200" y="5082309"/>
            <a:ext cx="997527" cy="68118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MIG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A9A7B03-0E45-C520-605C-FF4A229EC65B}"/>
              </a:ext>
            </a:extLst>
          </p:cNvPr>
          <p:cNvGrpSpPr/>
          <p:nvPr/>
        </p:nvGrpSpPr>
        <p:grpSpPr>
          <a:xfrm>
            <a:off x="7134383" y="5573524"/>
            <a:ext cx="284400" cy="60480"/>
            <a:chOff x="7134383" y="5573524"/>
            <a:chExt cx="284400" cy="6048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818FDB6C-5815-0A00-C001-BB777DFA20C5}"/>
                    </a:ext>
                  </a:extLst>
                </p14:cNvPr>
                <p14:cNvContentPartPr/>
                <p14:nvPr/>
              </p14:nvContentPartPr>
              <p14:xfrm>
                <a:off x="7134383" y="5573524"/>
                <a:ext cx="284400" cy="11880"/>
              </p14:xfrm>
            </p:contentPart>
          </mc:Choice>
          <mc:Fallback xmlns="">
            <p:pic>
              <p:nvPicPr>
                <p:cNvPr id="34" name="Ink 33">
                  <a:extLst>
                    <a:ext uri="{FF2B5EF4-FFF2-40B4-BE49-F238E27FC236}">
                      <a16:creationId xmlns:a16="http://schemas.microsoft.com/office/drawing/2014/main" id="{D2F3F907-6AC8-9E5B-18A3-032277223210}"/>
                    </a:ext>
                  </a:extLst>
                </p:cNvPr>
                <p:cNvPicPr/>
                <p:nvPr/>
              </p:nvPicPr>
              <p:blipFill>
                <a:blip r:embed="rId31"/>
                <a:stretch>
                  <a:fillRect/>
                </a:stretch>
              </p:blipFill>
              <p:spPr>
                <a:xfrm>
                  <a:off x="7125383" y="5564524"/>
                  <a:ext cx="302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4E8E2BB-AF00-7485-B4FF-D8C379630C01}"/>
                    </a:ext>
                  </a:extLst>
                </p14:cNvPr>
                <p14:cNvContentPartPr/>
                <p14:nvPr/>
              </p14:nvContentPartPr>
              <p14:xfrm>
                <a:off x="7157423" y="5623564"/>
                <a:ext cx="229680" cy="10440"/>
              </p14:xfrm>
            </p:contentPart>
          </mc:Choice>
          <mc:Fallback xmlns="">
            <p:pic>
              <p:nvPicPr>
                <p:cNvPr id="35" name="Ink 34">
                  <a:extLst>
                    <a:ext uri="{FF2B5EF4-FFF2-40B4-BE49-F238E27FC236}">
                      <a16:creationId xmlns:a16="http://schemas.microsoft.com/office/drawing/2014/main" id="{BD9170FC-C85B-7048-08A3-6118F66FD4D9}"/>
                    </a:ext>
                  </a:extLst>
                </p:cNvPr>
                <p:cNvPicPr/>
                <p:nvPr/>
              </p:nvPicPr>
              <p:blipFill>
                <a:blip r:embed="rId33"/>
                <a:stretch>
                  <a:fillRect/>
                </a:stretch>
              </p:blipFill>
              <p:spPr>
                <a:xfrm>
                  <a:off x="7148783" y="5614564"/>
                  <a:ext cx="247320" cy="28080"/>
                </a:xfrm>
                <a:prstGeom prst="rect">
                  <a:avLst/>
                </a:prstGeom>
              </p:spPr>
            </p:pic>
          </mc:Fallback>
        </mc:AlternateContent>
      </p:grpSp>
      <p:sp>
        <p:nvSpPr>
          <p:cNvPr id="26" name="Rectangle 25">
            <a:extLst>
              <a:ext uri="{FF2B5EF4-FFF2-40B4-BE49-F238E27FC236}">
                <a16:creationId xmlns:a16="http://schemas.microsoft.com/office/drawing/2014/main" id="{42AC1E59-BF40-61BD-2778-D1F7EEACDEDE}"/>
              </a:ext>
            </a:extLst>
          </p:cNvPr>
          <p:cNvSpPr/>
          <p:nvPr/>
        </p:nvSpPr>
        <p:spPr>
          <a:xfrm>
            <a:off x="693812" y="4365104"/>
            <a:ext cx="1422470" cy="717205"/>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Non-SAP</a:t>
            </a:r>
          </a:p>
        </p:txBody>
      </p:sp>
    </p:spTree>
    <p:extLst>
      <p:ext uri="{BB962C8B-B14F-4D97-AF65-F5344CB8AC3E}">
        <p14:creationId xmlns:p14="http://schemas.microsoft.com/office/powerpoint/2010/main" val="198813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129555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84817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 HANA Cloud Integration</a:t>
            </a:r>
            <a:endParaRPr lang="en-IN" sz="3600" dirty="0">
              <a:latin typeface="Cooper Black" panose="0208090404030B020404" pitchFamily="18" charset="0"/>
            </a:endParaRPr>
          </a:p>
        </p:txBody>
      </p:sp>
      <p:sp>
        <p:nvSpPr>
          <p:cNvPr id="13" name="TextBox 12">
            <a:extLst>
              <a:ext uri="{FF2B5EF4-FFF2-40B4-BE49-F238E27FC236}">
                <a16:creationId xmlns:a16="http://schemas.microsoft.com/office/drawing/2014/main" id="{78B33051-A262-4738-BE23-009A377F6D2B}"/>
              </a:ext>
            </a:extLst>
          </p:cNvPr>
          <p:cNvSpPr txBox="1"/>
          <p:nvPr/>
        </p:nvSpPr>
        <p:spPr>
          <a:xfrm>
            <a:off x="189756" y="908720"/>
            <a:ext cx="11809312" cy="5293757"/>
          </a:xfrm>
          <a:prstGeom prst="rect">
            <a:avLst/>
          </a:prstGeom>
          <a:noFill/>
        </p:spPr>
        <p:txBody>
          <a:bodyPr wrap="square" rtlCol="0">
            <a:spAutoFit/>
          </a:bodyPr>
          <a:lstStyle/>
          <a:p>
            <a:r>
              <a:rPr lang="en-US" sz="1800" dirty="0">
                <a:solidFill>
                  <a:schemeClr val="bg1"/>
                </a:solidFill>
              </a:rPr>
              <a:t>Pre-requisites</a:t>
            </a:r>
          </a:p>
          <a:p>
            <a:pPr marL="457200" indent="-457200">
              <a:buAutoNum type="arabicPeriod"/>
            </a:pPr>
            <a:r>
              <a:rPr lang="en-US" sz="1800" dirty="0">
                <a:solidFill>
                  <a:schemeClr val="bg1"/>
                </a:solidFill>
              </a:rPr>
              <a:t>Check the version of CDS (which must be &gt; 2.0) </a:t>
            </a:r>
            <a:r>
              <a:rPr lang="en-US" sz="1800" b="1" dirty="0" err="1">
                <a:solidFill>
                  <a:schemeClr val="bg1"/>
                </a:solidFill>
              </a:rPr>
              <a:t>cds</a:t>
            </a:r>
            <a:r>
              <a:rPr lang="en-US" sz="1800" b="1" dirty="0">
                <a:solidFill>
                  <a:schemeClr val="bg1"/>
                </a:solidFill>
              </a:rPr>
              <a:t> –v</a:t>
            </a:r>
          </a:p>
          <a:p>
            <a:pPr marL="342900" indent="-342900">
              <a:buAutoNum type="arabicPeriod"/>
            </a:pPr>
            <a:r>
              <a:rPr lang="en-US" sz="1800" dirty="0">
                <a:solidFill>
                  <a:schemeClr val="bg1"/>
                </a:solidFill>
              </a:rPr>
              <a:t>Start a HANA cloud instance in SAP BTP</a:t>
            </a:r>
          </a:p>
          <a:p>
            <a:r>
              <a:rPr lang="en-US" sz="1800" dirty="0">
                <a:solidFill>
                  <a:schemeClr val="bg1"/>
                </a:solidFill>
              </a:rPr>
              <a:t>Main steps</a:t>
            </a:r>
          </a:p>
          <a:p>
            <a:pPr marL="342900" indent="-342900">
              <a:buAutoNum type="arabicPeriod"/>
            </a:pPr>
            <a:r>
              <a:rPr lang="en-US" sz="1800" dirty="0">
                <a:solidFill>
                  <a:schemeClr val="bg1"/>
                </a:solidFill>
              </a:rPr>
              <a:t>Add </a:t>
            </a:r>
            <a:r>
              <a:rPr lang="en-US" sz="1800" dirty="0" err="1">
                <a:solidFill>
                  <a:schemeClr val="bg1"/>
                </a:solidFill>
              </a:rPr>
              <a:t>hana</a:t>
            </a:r>
            <a:r>
              <a:rPr lang="en-US" sz="1800" dirty="0">
                <a:solidFill>
                  <a:schemeClr val="bg1"/>
                </a:solidFill>
              </a:rPr>
              <a:t> configuration to our app, which tell cap framework that the default </a:t>
            </a:r>
            <a:r>
              <a:rPr lang="en-US" sz="1800" dirty="0" err="1">
                <a:solidFill>
                  <a:schemeClr val="bg1"/>
                </a:solidFill>
              </a:rPr>
              <a:t>db</a:t>
            </a:r>
            <a:r>
              <a:rPr lang="en-US" sz="1800" dirty="0">
                <a:solidFill>
                  <a:schemeClr val="bg1"/>
                </a:solidFill>
              </a:rPr>
              <a:t> is now </a:t>
            </a:r>
            <a:r>
              <a:rPr lang="en-US" sz="1800" dirty="0" err="1">
                <a:solidFill>
                  <a:schemeClr val="bg1"/>
                </a:solidFill>
              </a:rPr>
              <a:t>hana</a:t>
            </a:r>
            <a:r>
              <a:rPr lang="en-US" sz="1800" dirty="0">
                <a:solidFill>
                  <a:schemeClr val="bg1"/>
                </a:solidFill>
              </a:rPr>
              <a:t> – </a:t>
            </a:r>
            <a:r>
              <a:rPr lang="en-US" sz="1800" b="1" dirty="0" err="1">
                <a:solidFill>
                  <a:schemeClr val="bg1"/>
                </a:solidFill>
              </a:rPr>
              <a:t>cds</a:t>
            </a:r>
            <a:r>
              <a:rPr lang="en-US" sz="1800" b="1" dirty="0">
                <a:solidFill>
                  <a:schemeClr val="bg1"/>
                </a:solidFill>
              </a:rPr>
              <a:t> add </a:t>
            </a:r>
            <a:r>
              <a:rPr lang="en-US" sz="1800" b="1" dirty="0" err="1">
                <a:solidFill>
                  <a:schemeClr val="bg1"/>
                </a:solidFill>
              </a:rPr>
              <a:t>hana</a:t>
            </a:r>
            <a:endParaRPr lang="en-US" sz="1800" b="1" dirty="0">
              <a:solidFill>
                <a:schemeClr val="bg1"/>
              </a:solidFill>
            </a:endParaRPr>
          </a:p>
          <a:p>
            <a:r>
              <a:rPr lang="en-IN" sz="1600" dirty="0">
                <a:solidFill>
                  <a:schemeClr val="bg1"/>
                </a:solidFill>
              </a:rPr>
              <a:t>2.   Add the </a:t>
            </a:r>
            <a:r>
              <a:rPr lang="en-IN" sz="1600" dirty="0" err="1">
                <a:solidFill>
                  <a:schemeClr val="bg1"/>
                </a:solidFill>
              </a:rPr>
              <a:t>hana</a:t>
            </a:r>
            <a:r>
              <a:rPr lang="en-IN" sz="1600" dirty="0">
                <a:solidFill>
                  <a:schemeClr val="bg1"/>
                </a:solidFill>
              </a:rPr>
              <a:t> specific deployment format name to our project under </a:t>
            </a:r>
            <a:r>
              <a:rPr lang="en-IN" sz="1600" dirty="0" err="1">
                <a:solidFill>
                  <a:schemeClr val="bg1"/>
                </a:solidFill>
              </a:rPr>
              <a:t>cds</a:t>
            </a:r>
            <a:r>
              <a:rPr lang="en-IN" sz="1600" dirty="0">
                <a:solidFill>
                  <a:schemeClr val="bg1"/>
                </a:solidFill>
              </a:rPr>
              <a:t> section as below inside </a:t>
            </a:r>
            <a:r>
              <a:rPr lang="en-IN" sz="1600" dirty="0" err="1">
                <a:solidFill>
                  <a:schemeClr val="bg1"/>
                </a:solidFill>
              </a:rPr>
              <a:t>package.json</a:t>
            </a:r>
            <a:r>
              <a:rPr lang="en-IN" sz="1600" dirty="0">
                <a:solidFill>
                  <a:schemeClr val="bg1"/>
                </a:solidFill>
              </a:rPr>
              <a:t> file</a:t>
            </a:r>
            <a:br>
              <a:rPr lang="en-IN" sz="1600" dirty="0">
                <a:solidFill>
                  <a:schemeClr val="bg1"/>
                </a:solidFill>
              </a:rPr>
            </a:b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hana</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"deploy-format":"</a:t>
            </a:r>
            <a:r>
              <a:rPr lang="en-US" sz="1200" b="0" dirty="0" err="1">
                <a:solidFill>
                  <a:schemeClr val="bg1"/>
                </a:solidFill>
                <a:effectLst/>
                <a:latin typeface="Consolas" panose="020B0609020204030204" pitchFamily="49" charset="0"/>
              </a:rPr>
              <a:t>hdbtable</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a:t>
            </a:r>
          </a:p>
          <a:p>
            <a:r>
              <a:rPr lang="en-IN" sz="1600" dirty="0">
                <a:solidFill>
                  <a:schemeClr val="bg1"/>
                </a:solidFill>
              </a:rPr>
              <a:t>3. Since the first step added the </a:t>
            </a:r>
            <a:r>
              <a:rPr lang="en-IN" sz="1600" dirty="0" err="1">
                <a:solidFill>
                  <a:schemeClr val="bg1"/>
                </a:solidFill>
              </a:rPr>
              <a:t>hdb</a:t>
            </a:r>
            <a:r>
              <a:rPr lang="en-IN" sz="1600" dirty="0">
                <a:solidFill>
                  <a:schemeClr val="bg1"/>
                </a:solidFill>
              </a:rPr>
              <a:t> node module, we need to install it. Run </a:t>
            </a:r>
            <a:r>
              <a:rPr lang="en-IN" sz="1600" b="1" dirty="0" err="1">
                <a:solidFill>
                  <a:schemeClr val="bg1"/>
                </a:solidFill>
              </a:rPr>
              <a:t>npm</a:t>
            </a:r>
            <a:r>
              <a:rPr lang="en-IN" sz="1600" b="1" dirty="0">
                <a:solidFill>
                  <a:schemeClr val="bg1"/>
                </a:solidFill>
              </a:rPr>
              <a:t> install</a:t>
            </a:r>
          </a:p>
          <a:p>
            <a:r>
              <a:rPr lang="en-IN" sz="1600" dirty="0">
                <a:solidFill>
                  <a:schemeClr val="bg1"/>
                </a:solidFill>
              </a:rPr>
              <a:t>4. We need to perform a build, which will create all the </a:t>
            </a:r>
            <a:r>
              <a:rPr lang="en-IN" sz="1600" dirty="0" err="1">
                <a:solidFill>
                  <a:schemeClr val="bg1"/>
                </a:solidFill>
              </a:rPr>
              <a:t>hana</a:t>
            </a:r>
            <a:r>
              <a:rPr lang="en-IN" sz="1600" dirty="0">
                <a:solidFill>
                  <a:schemeClr val="bg1"/>
                </a:solidFill>
              </a:rPr>
              <a:t> specific files which will be deployed to HANA cloud. </a:t>
            </a:r>
            <a:r>
              <a:rPr lang="en-IN" sz="1600" b="1" dirty="0" err="1">
                <a:solidFill>
                  <a:schemeClr val="bg1"/>
                </a:solidFill>
              </a:rPr>
              <a:t>cds</a:t>
            </a:r>
            <a:r>
              <a:rPr lang="en-IN" sz="1600" b="1" dirty="0">
                <a:solidFill>
                  <a:schemeClr val="bg1"/>
                </a:solidFill>
              </a:rPr>
              <a:t> build --production</a:t>
            </a:r>
            <a:endParaRPr lang="en-IN" sz="1600" dirty="0">
              <a:solidFill>
                <a:schemeClr val="bg1"/>
              </a:solidFill>
            </a:endParaRPr>
          </a:p>
          <a:p>
            <a:r>
              <a:rPr lang="en-IN" sz="1600" dirty="0">
                <a:solidFill>
                  <a:schemeClr val="bg1"/>
                </a:solidFill>
              </a:rPr>
              <a:t>5. We need to login to cloud foundry from BAS – </a:t>
            </a:r>
            <a:r>
              <a:rPr lang="en-IN" sz="1600" b="1" dirty="0" err="1">
                <a:solidFill>
                  <a:schemeClr val="bg1"/>
                </a:solidFill>
              </a:rPr>
              <a:t>cf</a:t>
            </a:r>
            <a:r>
              <a:rPr lang="en-IN" sz="1600" b="1" dirty="0">
                <a:solidFill>
                  <a:schemeClr val="bg1"/>
                </a:solidFill>
              </a:rPr>
              <a:t> login</a:t>
            </a:r>
          </a:p>
          <a:p>
            <a:r>
              <a:rPr lang="en-IN" sz="1600" dirty="0">
                <a:solidFill>
                  <a:schemeClr val="bg1"/>
                </a:solidFill>
              </a:rPr>
              <a:t>6. Finally we need to deploy the DB and everything to SAP HANA Cloud – </a:t>
            </a:r>
            <a:r>
              <a:rPr lang="en-IN" sz="1600" b="1" dirty="0" err="1">
                <a:solidFill>
                  <a:schemeClr val="bg1"/>
                </a:solidFill>
              </a:rPr>
              <a:t>cds</a:t>
            </a:r>
            <a:r>
              <a:rPr lang="en-IN" sz="1600" b="1" dirty="0">
                <a:solidFill>
                  <a:schemeClr val="bg1"/>
                </a:solidFill>
              </a:rPr>
              <a:t> deploy --to </a:t>
            </a:r>
            <a:r>
              <a:rPr lang="en-IN" sz="1600" b="1" dirty="0" err="1">
                <a:solidFill>
                  <a:schemeClr val="bg1"/>
                </a:solidFill>
              </a:rPr>
              <a:t>hana:batman</a:t>
            </a:r>
            <a:endParaRPr lang="en-IN" sz="1600" b="1" dirty="0">
              <a:solidFill>
                <a:schemeClr val="bg1"/>
              </a:solidFill>
            </a:endParaRPr>
          </a:p>
          <a:p>
            <a:r>
              <a:rPr lang="en-IN" sz="1600" dirty="0">
                <a:solidFill>
                  <a:schemeClr val="bg1"/>
                </a:solidFill>
              </a:rPr>
              <a:t>7. We fixed issues related to excel format of HANA and changed the size of field </a:t>
            </a:r>
            <a:r>
              <a:rPr lang="en-IN" sz="1600" dirty="0" err="1">
                <a:solidFill>
                  <a:schemeClr val="bg1"/>
                </a:solidFill>
              </a:rPr>
              <a:t>bankid</a:t>
            </a:r>
            <a:r>
              <a:rPr lang="en-IN" sz="1600" dirty="0">
                <a:solidFill>
                  <a:schemeClr val="bg1"/>
                </a:solidFill>
              </a:rPr>
              <a:t> for employee, redo the build and deploy</a:t>
            </a:r>
          </a:p>
          <a:p>
            <a:r>
              <a:rPr lang="en-IN" sz="1600" dirty="0">
                <a:solidFill>
                  <a:schemeClr val="bg1"/>
                </a:solidFill>
              </a:rPr>
              <a:t>8. If deployment worked, a new file </a:t>
            </a:r>
            <a:r>
              <a:rPr lang="en-IN" sz="1600" b="1" dirty="0" err="1">
                <a:solidFill>
                  <a:schemeClr val="bg1"/>
                </a:solidFill>
              </a:rPr>
              <a:t>cdsrc-private.json</a:t>
            </a:r>
            <a:r>
              <a:rPr lang="en-IN" sz="1600" b="1" dirty="0">
                <a:solidFill>
                  <a:schemeClr val="bg1"/>
                </a:solidFill>
              </a:rPr>
              <a:t> </a:t>
            </a:r>
            <a:r>
              <a:rPr lang="en-IN" sz="1600" dirty="0">
                <a:solidFill>
                  <a:schemeClr val="bg1"/>
                </a:solidFill>
              </a:rPr>
              <a:t>gets created automatically, this file contain the information about which container in SAP BTP HANA Cloud to connect to. And the private key is stored in this file.</a:t>
            </a:r>
          </a:p>
          <a:p>
            <a:r>
              <a:rPr lang="en-IN" sz="1600" dirty="0">
                <a:solidFill>
                  <a:schemeClr val="bg1"/>
                </a:solidFill>
              </a:rPr>
              <a:t>9. Provide the credentials which will be used to connect database, start using </a:t>
            </a:r>
            <a:r>
              <a:rPr lang="en-IN" sz="1600" b="1" dirty="0" err="1">
                <a:solidFill>
                  <a:schemeClr val="bg1"/>
                </a:solidFill>
              </a:rPr>
              <a:t>cds</a:t>
            </a:r>
            <a:r>
              <a:rPr lang="en-IN" sz="1600" b="1" dirty="0">
                <a:solidFill>
                  <a:schemeClr val="bg1"/>
                </a:solidFill>
              </a:rPr>
              <a:t> watch --profile hybrid</a:t>
            </a:r>
            <a:endParaRPr lang="en-IN" sz="1600" dirty="0">
              <a:solidFill>
                <a:schemeClr val="bg1"/>
              </a:solidFill>
            </a:endParaRPr>
          </a:p>
          <a:p>
            <a:r>
              <a:rPr lang="en-US" sz="1200" b="0" dirty="0">
                <a:solidFill>
                  <a:schemeClr val="bg1"/>
                </a:solidFill>
                <a:effectLst/>
                <a:latin typeface="Consolas" panose="020B0609020204030204" pitchFamily="49" charset="0"/>
              </a:rPr>
              <a:t>"credentials": {</a:t>
            </a:r>
          </a:p>
          <a:p>
            <a:r>
              <a:rPr lang="en-US" sz="1200" b="0" dirty="0">
                <a:solidFill>
                  <a:schemeClr val="bg1"/>
                </a:solidFill>
                <a:effectLst/>
                <a:latin typeface="Consolas" panose="020B0609020204030204" pitchFamily="49" charset="0"/>
              </a:rPr>
              <a:t>          "database": "batman-key"</a:t>
            </a:r>
          </a:p>
          <a:p>
            <a:r>
              <a:rPr lang="en-US" sz="1200" b="0" dirty="0">
                <a:solidFill>
                  <a:schemeClr val="bg1"/>
                </a:solidFill>
                <a:effectLst/>
                <a:latin typeface="Consolas" panose="020B0609020204030204" pitchFamily="49" charset="0"/>
              </a:rPr>
              <a:t>        }</a:t>
            </a:r>
          </a:p>
          <a:p>
            <a:endParaRPr lang="en-IN" sz="1600" dirty="0">
              <a:solidFill>
                <a:schemeClr val="bg1"/>
              </a:solidFill>
            </a:endParaRP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6632</TotalTime>
  <Words>1736</Words>
  <Application>Microsoft Office PowerPoint</Application>
  <PresentationFormat>Custom</PresentationFormat>
  <Paragraphs>203</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72</vt:lpstr>
      <vt:lpstr>Amasis MT Pro Black</vt:lpstr>
      <vt:lpstr>Arial</vt:lpstr>
      <vt:lpstr>Arial Black</vt:lpstr>
      <vt:lpstr>Calibri</vt:lpstr>
      <vt:lpstr>Consolas</vt:lpstr>
      <vt:lpstr>Cooper Black</vt:lpstr>
      <vt:lpstr>Segoe UI</vt:lpstr>
      <vt:lpstr>Segoe UI Light</vt:lpstr>
      <vt:lpstr>SFMono-Regular</vt:lpstr>
      <vt:lpstr>Office Theme</vt:lpstr>
      <vt:lpstr>SAP BTP Architect Training</vt:lpstr>
      <vt:lpstr>PowerPoint Presentation</vt:lpstr>
      <vt:lpstr>Agenda – Day 5</vt:lpstr>
      <vt:lpstr>Introduction to HANA Cloud</vt:lpstr>
      <vt:lpstr>HANA Cloud v/s On-premise</vt:lpstr>
      <vt:lpstr>What is Schema in HANA</vt:lpstr>
      <vt:lpstr>HDI Container</vt:lpstr>
      <vt:lpstr>Hands on - Create HANA Cloud Instance</vt:lpstr>
      <vt:lpstr>Hands on – HANA Cloud Integration</vt:lpstr>
      <vt:lpstr>Hands on : Deploy Application to BTP</vt:lpstr>
      <vt:lpstr>Hands on – Adding Security</vt:lpstr>
      <vt:lpstr>Security Profile</vt:lpstr>
      <vt:lpstr>PowerPoint Presentation</vt:lpstr>
      <vt:lpstr>Continuous Integration and Delivery (CI/CD)</vt:lpstr>
      <vt:lpstr>Hands on: Continuous Integration</vt:lpstr>
      <vt:lpstr>BTP Cloud Transport Management</vt:lpstr>
      <vt:lpstr>Hands on SAP BTP Cloud Transport</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228</cp:revision>
  <dcterms:created xsi:type="dcterms:W3CDTF">2013-09-12T13:05:01Z</dcterms:created>
  <dcterms:modified xsi:type="dcterms:W3CDTF">2023-08-01T09:14:42Z</dcterms:modified>
</cp:coreProperties>
</file>