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4122" r:id="rId3"/>
    <p:sldId id="277" r:id="rId4"/>
    <p:sldId id="4785" r:id="rId5"/>
    <p:sldId id="4793" r:id="rId6"/>
    <p:sldId id="4753" r:id="rId7"/>
    <p:sldId id="4794" r:id="rId8"/>
    <p:sldId id="4786" r:id="rId9"/>
    <p:sldId id="4787" r:id="rId10"/>
    <p:sldId id="4788" r:id="rId11"/>
    <p:sldId id="4789" r:id="rId12"/>
    <p:sldId id="4790" r:id="rId13"/>
    <p:sldId id="4801" r:id="rId14"/>
    <p:sldId id="4791" r:id="rId15"/>
    <p:sldId id="4792" r:id="rId16"/>
    <p:sldId id="4795" r:id="rId17"/>
    <p:sldId id="4796" r:id="rId18"/>
    <p:sldId id="4797" r:id="rId19"/>
    <p:sldId id="4798" r:id="rId20"/>
    <p:sldId id="4799" r:id="rId21"/>
    <p:sldId id="4800" r:id="rId22"/>
    <p:sldId id="282" r:id="rId23"/>
    <p:sldId id="280" r:id="rId24"/>
    <p:sldId id="4711"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hyperlink" Target="http://www.dribbbl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ap.com/documents/2018/05/606d1ee8-037d-0010-87a3-c30de2ffd8ff.html?need_redirect_to_background_page=fal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6376-F2BC-636B-8228-C2747895A982}"/>
              </a:ext>
            </a:extLst>
          </p:cNvPr>
          <p:cNvSpPr>
            <a:spLocks noGrp="1"/>
          </p:cNvSpPr>
          <p:nvPr>
            <p:ph type="title"/>
          </p:nvPr>
        </p:nvSpPr>
        <p:spPr/>
        <p:txBody>
          <a:bodyPr/>
          <a:lstStyle/>
          <a:p>
            <a:r>
              <a:rPr lang="en-US" dirty="0"/>
              <a:t>Hands on: Setting up SAP Cloud Connector</a:t>
            </a:r>
          </a:p>
        </p:txBody>
      </p:sp>
      <p:sp>
        <p:nvSpPr>
          <p:cNvPr id="4" name="TextBox 3">
            <a:extLst>
              <a:ext uri="{FF2B5EF4-FFF2-40B4-BE49-F238E27FC236}">
                <a16:creationId xmlns:a16="http://schemas.microsoft.com/office/drawing/2014/main" id="{0D25AF04-899F-7719-9240-0739AB4ED52D}"/>
              </a:ext>
            </a:extLst>
          </p:cNvPr>
          <p:cNvSpPr txBox="1"/>
          <p:nvPr/>
        </p:nvSpPr>
        <p:spPr>
          <a:xfrm>
            <a:off x="178621" y="817146"/>
            <a:ext cx="11748439" cy="3293209"/>
          </a:xfrm>
          <a:prstGeom prst="rect">
            <a:avLst/>
          </a:prstGeom>
          <a:noFill/>
        </p:spPr>
        <p:txBody>
          <a:bodyPr wrap="square">
            <a:spAutoFit/>
          </a:bodyPr>
          <a:lstStyle/>
          <a:p>
            <a:pPr algn="l"/>
            <a:r>
              <a:rPr lang="en-US" sz="1600" b="0" i="0" dirty="0">
                <a:solidFill>
                  <a:schemeClr val="bg1"/>
                </a:solidFill>
                <a:effectLst/>
                <a:latin typeface="72" panose="020B0503030000000003" pitchFamily="34" charset="0"/>
              </a:rPr>
              <a:t>The Cloud Connector:</a:t>
            </a:r>
          </a:p>
          <a:p>
            <a:pPr algn="l">
              <a:buFont typeface="Arial" panose="020B0604020202020204" pitchFamily="34" charset="0"/>
              <a:buChar char="•"/>
            </a:pPr>
            <a:r>
              <a:rPr lang="en-US" sz="1600" b="0" i="0" dirty="0">
                <a:solidFill>
                  <a:schemeClr val="bg1"/>
                </a:solidFill>
                <a:effectLst/>
                <a:latin typeface="72" panose="020B0503030000000003" pitchFamily="34" charset="0"/>
              </a:rPr>
              <a:t>Serves as a link between SAP BTP applications and on-premise systems.</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Combines an easy setup with a clear configuration of the systems that are exposed to the SAP BTP.</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Lets you use existing on-premise assets without exposing the entire internal landscape.</a:t>
            </a:r>
          </a:p>
          <a:p>
            <a:pPr algn="l">
              <a:buFont typeface="Arial" panose="020B0604020202020204" pitchFamily="34" charset="0"/>
              <a:buChar char="•"/>
            </a:pPr>
            <a:r>
              <a:rPr lang="en-US" sz="1600" b="0" i="0" dirty="0">
                <a:solidFill>
                  <a:schemeClr val="bg1"/>
                </a:solidFill>
                <a:effectLst/>
                <a:latin typeface="72" panose="020B0503030000000003" pitchFamily="34" charset="0"/>
              </a:rPr>
              <a:t>Runs as on-premise agent in a secured network.</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Acts as a reverse invoke proxy between the on-premise network and SAP BTP.</a:t>
            </a:r>
          </a:p>
          <a:p>
            <a:pPr algn="l">
              <a:buFont typeface="Arial" panose="020B0604020202020204" pitchFamily="34" charset="0"/>
              <a:buChar char="•"/>
            </a:pPr>
            <a:r>
              <a:rPr lang="en-US" sz="1600" b="0" i="0" dirty="0">
                <a:solidFill>
                  <a:schemeClr val="bg1"/>
                </a:solidFill>
                <a:effectLst/>
                <a:latin typeface="72" panose="020B0503030000000003" pitchFamily="34" charset="0"/>
              </a:rPr>
              <a:t>Provides fine-grained control over:</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On-premise systems and resources that can be accessed by cloud applications.</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Cloud applications using the Cloud Connector.</a:t>
            </a:r>
          </a:p>
          <a:p>
            <a:pPr algn="l">
              <a:buFont typeface="Arial" panose="020B0604020202020204" pitchFamily="34" charset="0"/>
              <a:buChar char="•"/>
            </a:pPr>
            <a:r>
              <a:rPr lang="en-US" sz="1600" b="0" i="0" dirty="0">
                <a:solidFill>
                  <a:schemeClr val="bg1"/>
                </a:solidFill>
                <a:effectLst/>
                <a:latin typeface="72" panose="020B0503030000000003" pitchFamily="34" charset="0"/>
              </a:rPr>
              <a:t>Lets you use the features that are required for business-critical enterprise scenarios.</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Recovers broken connections automatically.</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Provides audit logging of inbound traffic and configuration changes.</a:t>
            </a:r>
          </a:p>
          <a:p>
            <a:pPr marL="742950" lvl="1" indent="-285750" algn="l">
              <a:buFont typeface="Arial" panose="020B0604020202020204" pitchFamily="34" charset="0"/>
              <a:buChar char="•"/>
            </a:pPr>
            <a:r>
              <a:rPr lang="en-US" sz="1600" b="0" i="0" dirty="0">
                <a:solidFill>
                  <a:schemeClr val="bg1"/>
                </a:solidFill>
                <a:effectLst/>
                <a:latin typeface="72" panose="020B0503030000000003" pitchFamily="34" charset="0"/>
              </a:rPr>
              <a:t>Can be run in a high-availability setup.</a:t>
            </a:r>
          </a:p>
        </p:txBody>
      </p:sp>
      <p:pic>
        <p:nvPicPr>
          <p:cNvPr id="6146" name="Picture 2">
            <a:extLst>
              <a:ext uri="{FF2B5EF4-FFF2-40B4-BE49-F238E27FC236}">
                <a16:creationId xmlns:a16="http://schemas.microsoft.com/office/drawing/2014/main" id="{10CDAB65-4F32-4BCA-A262-BE0347CE51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3139" y="3645024"/>
            <a:ext cx="4613921" cy="279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0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632311"/>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dirty="0" err="1">
                <a:solidFill>
                  <a:schemeClr val="bg1"/>
                </a:solidFill>
              </a:rPr>
              <a:t>npx</a:t>
            </a:r>
            <a:r>
              <a:rPr lang="en-IN" sz="2000" dirty="0">
                <a:solidFill>
                  <a:schemeClr val="bg1"/>
                </a:solidFill>
              </a:rPr>
              <a:t> generate-</a:t>
            </a:r>
            <a:r>
              <a:rPr lang="en-IN" sz="2000" dirty="0" err="1">
                <a:solidFill>
                  <a:schemeClr val="bg1"/>
                </a:solidFill>
              </a:rPr>
              <a:t>odata</a:t>
            </a:r>
            <a:r>
              <a:rPr lang="en-IN" sz="2000" dirty="0">
                <a:solidFill>
                  <a:schemeClr val="bg1"/>
                </a:solidFill>
              </a:rPr>
              <a:t>-client --</a:t>
            </a:r>
            <a:r>
              <a:rPr lang="en-IN" sz="2000" dirty="0" err="1">
                <a:solidFill>
                  <a:schemeClr val="bg1"/>
                </a:solidFill>
              </a:rPr>
              <a:t>inputDir</a:t>
            </a:r>
            <a:r>
              <a:rPr lang="en-IN" sz="2000" dirty="0">
                <a:solidFill>
                  <a:schemeClr val="bg1"/>
                </a:solidFill>
              </a:rPr>
              <a:t> </a:t>
            </a:r>
            <a:r>
              <a:rPr lang="en-IN" sz="2000" b="1" i="1" dirty="0">
                <a:solidFill>
                  <a:schemeClr val="bg1"/>
                </a:solidFill>
              </a:rPr>
              <a:t>D:\ui5batch\btp-s4-sales-ext\srv\</a:t>
            </a:r>
            <a:r>
              <a:rPr lang="en-IN" sz="2000" b="1" i="1" dirty="0">
                <a:solidFill>
                  <a:schemeClr val="bg1"/>
                </a:solidFill>
                <a:highlight>
                  <a:srgbClr val="FFFF00"/>
                </a:highlight>
              </a:rPr>
              <a:t>service-specs</a:t>
            </a:r>
            <a:r>
              <a:rPr lang="en-IN" sz="2000" b="1" i="1" dirty="0">
                <a:solidFill>
                  <a:schemeClr val="bg1"/>
                </a:solidFill>
              </a:rPr>
              <a:t> </a:t>
            </a:r>
            <a:r>
              <a:rPr lang="en-IN" sz="2000" dirty="0">
                <a:solidFill>
                  <a:schemeClr val="bg1"/>
                </a:solidFill>
              </a:rPr>
              <a:t>--</a:t>
            </a:r>
            <a:r>
              <a:rPr lang="en-IN" sz="2000" dirty="0" err="1">
                <a:solidFill>
                  <a:schemeClr val="bg1"/>
                </a:solidFill>
              </a:rPr>
              <a:t>outputDir</a:t>
            </a:r>
            <a:r>
              <a:rPr lang="en-IN" sz="2000" dirty="0">
                <a:solidFill>
                  <a:schemeClr val="bg1"/>
                </a:solidFill>
              </a:rPr>
              <a:t> </a:t>
            </a:r>
            <a:r>
              <a:rPr lang="en-IN" sz="2000" b="1" i="1" dirty="0">
                <a:solidFill>
                  <a:schemeClr val="bg1"/>
                </a:solidFill>
              </a:rPr>
              <a:t>D:\ui5batch\btp-s4-sales-ext\srv\sales-order-api</a:t>
            </a: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Side by Side Extensions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Approaches for Side-by-Side Extensibility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Adding UI Extensibility (HTML5 App) and Build Zone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Extending API with middleware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APIs and Destination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Create Custom UI with deployed MTA</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Decision workflow for New Application</a:t>
            </a:r>
          </a:p>
        </p:txBody>
      </p:sp>
      <p:sp>
        <p:nvSpPr>
          <p:cNvPr id="41" name="Rectangle 40">
            <a:extLst>
              <a:ext uri="{FF2B5EF4-FFF2-40B4-BE49-F238E27FC236}">
                <a16:creationId xmlns:a16="http://schemas.microsoft.com/office/drawing/2014/main" id="{CE44F4C5-BFD6-FA93-CCF7-9C384B041C3D}"/>
              </a:ext>
            </a:extLst>
          </p:cNvPr>
          <p:cNvSpPr/>
          <p:nvPr/>
        </p:nvSpPr>
        <p:spPr>
          <a:xfrm>
            <a:off x="3839202" y="997791"/>
            <a:ext cx="3579962" cy="43994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Is SAP Fiori App Available in ARL</a:t>
            </a:r>
          </a:p>
        </p:txBody>
      </p:sp>
      <p:sp>
        <p:nvSpPr>
          <p:cNvPr id="42" name="Rounded Rectangle 2">
            <a:extLst>
              <a:ext uri="{FF2B5EF4-FFF2-40B4-BE49-F238E27FC236}">
                <a16:creationId xmlns:a16="http://schemas.microsoft.com/office/drawing/2014/main" id="{D1552D12-F972-8417-694F-85FE8471C8E6}"/>
              </a:ext>
            </a:extLst>
          </p:cNvPr>
          <p:cNvSpPr/>
          <p:nvPr/>
        </p:nvSpPr>
        <p:spPr>
          <a:xfrm>
            <a:off x="1139133" y="2038711"/>
            <a:ext cx="2976113"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Perfect Fit</a:t>
            </a:r>
          </a:p>
        </p:txBody>
      </p:sp>
      <p:sp>
        <p:nvSpPr>
          <p:cNvPr id="43" name="Rounded Rectangle 8">
            <a:extLst>
              <a:ext uri="{FF2B5EF4-FFF2-40B4-BE49-F238E27FC236}">
                <a16:creationId xmlns:a16="http://schemas.microsoft.com/office/drawing/2014/main" id="{11E33B68-A931-77F7-36F6-6D7E80E6356F}"/>
              </a:ext>
            </a:extLst>
          </p:cNvPr>
          <p:cNvSpPr/>
          <p:nvPr/>
        </p:nvSpPr>
        <p:spPr>
          <a:xfrm>
            <a:off x="7347276" y="2038712"/>
            <a:ext cx="2976113"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Mobile Necessary?</a:t>
            </a:r>
          </a:p>
        </p:txBody>
      </p:sp>
      <p:sp>
        <p:nvSpPr>
          <p:cNvPr id="44" name="Rounded Rectangle 9">
            <a:extLst>
              <a:ext uri="{FF2B5EF4-FFF2-40B4-BE49-F238E27FC236}">
                <a16:creationId xmlns:a16="http://schemas.microsoft.com/office/drawing/2014/main" id="{02A19C65-9447-070D-E43C-42DC2915C684}"/>
              </a:ext>
            </a:extLst>
          </p:cNvPr>
          <p:cNvSpPr/>
          <p:nvPr/>
        </p:nvSpPr>
        <p:spPr>
          <a:xfrm>
            <a:off x="46984" y="3165893"/>
            <a:ext cx="1906438"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Use it out-of-box</a:t>
            </a:r>
          </a:p>
        </p:txBody>
      </p:sp>
      <p:sp>
        <p:nvSpPr>
          <p:cNvPr id="45" name="Rounded Rectangle 11">
            <a:extLst>
              <a:ext uri="{FF2B5EF4-FFF2-40B4-BE49-F238E27FC236}">
                <a16:creationId xmlns:a16="http://schemas.microsoft.com/office/drawing/2014/main" id="{FB9667E5-CA0A-A9BF-3053-F5EDA664A311}"/>
              </a:ext>
            </a:extLst>
          </p:cNvPr>
          <p:cNvSpPr/>
          <p:nvPr/>
        </p:nvSpPr>
        <p:spPr>
          <a:xfrm>
            <a:off x="2926060" y="3165894"/>
            <a:ext cx="2316373"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Key user adaptions</a:t>
            </a:r>
          </a:p>
        </p:txBody>
      </p:sp>
      <p:sp>
        <p:nvSpPr>
          <p:cNvPr id="46" name="Rounded Rectangle 12">
            <a:extLst>
              <a:ext uri="{FF2B5EF4-FFF2-40B4-BE49-F238E27FC236}">
                <a16:creationId xmlns:a16="http://schemas.microsoft.com/office/drawing/2014/main" id="{28238EEA-A883-ACA1-F3D7-CE4100EEC3F8}"/>
              </a:ext>
            </a:extLst>
          </p:cNvPr>
          <p:cNvSpPr/>
          <p:nvPr/>
        </p:nvSpPr>
        <p:spPr>
          <a:xfrm>
            <a:off x="6614032" y="3128848"/>
            <a:ext cx="1906438" cy="526211"/>
          </a:xfrm>
          <a:prstGeom prst="roundRect">
            <a:avLst/>
          </a:prstGeom>
          <a:solidFill>
            <a:srgbClr val="00B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Build Your Own</a:t>
            </a:r>
          </a:p>
        </p:txBody>
      </p:sp>
      <p:sp>
        <p:nvSpPr>
          <p:cNvPr id="47" name="Rounded Rectangle 13">
            <a:extLst>
              <a:ext uri="{FF2B5EF4-FFF2-40B4-BE49-F238E27FC236}">
                <a16:creationId xmlns:a16="http://schemas.microsoft.com/office/drawing/2014/main" id="{4401AE4A-60B9-37A8-CA3E-ABF47BC62A54}"/>
              </a:ext>
            </a:extLst>
          </p:cNvPr>
          <p:cNvSpPr/>
          <p:nvPr/>
        </p:nvSpPr>
        <p:spPr>
          <a:xfrm>
            <a:off x="9591403" y="3059503"/>
            <a:ext cx="1906438"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Classical App</a:t>
            </a:r>
          </a:p>
        </p:txBody>
      </p:sp>
      <p:sp>
        <p:nvSpPr>
          <p:cNvPr id="48" name="Rounded Rectangle 14">
            <a:extLst>
              <a:ext uri="{FF2B5EF4-FFF2-40B4-BE49-F238E27FC236}">
                <a16:creationId xmlns:a16="http://schemas.microsoft.com/office/drawing/2014/main" id="{DCBDEB5A-990E-C3C7-0D47-1EA259428306}"/>
              </a:ext>
            </a:extLst>
          </p:cNvPr>
          <p:cNvSpPr/>
          <p:nvPr/>
        </p:nvSpPr>
        <p:spPr>
          <a:xfrm>
            <a:off x="7567251" y="4543246"/>
            <a:ext cx="1906438"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Perfect Fit</a:t>
            </a:r>
          </a:p>
        </p:txBody>
      </p:sp>
      <p:sp>
        <p:nvSpPr>
          <p:cNvPr id="49" name="Rounded Rectangle 15">
            <a:extLst>
              <a:ext uri="{FF2B5EF4-FFF2-40B4-BE49-F238E27FC236}">
                <a16:creationId xmlns:a16="http://schemas.microsoft.com/office/drawing/2014/main" id="{A1238ADA-13EA-031A-172C-792B4C7DBF12}"/>
              </a:ext>
            </a:extLst>
          </p:cNvPr>
          <p:cNvSpPr/>
          <p:nvPr/>
        </p:nvSpPr>
        <p:spPr>
          <a:xfrm>
            <a:off x="10128428" y="4543244"/>
            <a:ext cx="1906438" cy="526211"/>
          </a:xfrm>
          <a:prstGeom prst="roundRect">
            <a:avLst/>
          </a:prstGeom>
          <a:solidFill>
            <a:srgbClr val="00B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Build Your Own</a:t>
            </a:r>
          </a:p>
        </p:txBody>
      </p:sp>
      <p:sp>
        <p:nvSpPr>
          <p:cNvPr id="50" name="Rounded Rectangle 16">
            <a:extLst>
              <a:ext uri="{FF2B5EF4-FFF2-40B4-BE49-F238E27FC236}">
                <a16:creationId xmlns:a16="http://schemas.microsoft.com/office/drawing/2014/main" id="{9FC31A72-6934-4557-AD3F-4A5C623B10AC}"/>
              </a:ext>
            </a:extLst>
          </p:cNvPr>
          <p:cNvSpPr/>
          <p:nvPr/>
        </p:nvSpPr>
        <p:spPr>
          <a:xfrm>
            <a:off x="5578862" y="5707812"/>
            <a:ext cx="1906438"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Use out-of-box</a:t>
            </a:r>
          </a:p>
        </p:txBody>
      </p:sp>
      <p:sp>
        <p:nvSpPr>
          <p:cNvPr id="51" name="Rounded Rectangle 17">
            <a:extLst>
              <a:ext uri="{FF2B5EF4-FFF2-40B4-BE49-F238E27FC236}">
                <a16:creationId xmlns:a16="http://schemas.microsoft.com/office/drawing/2014/main" id="{466C87BB-F9A7-7D00-81B1-E092F1E9546F}"/>
              </a:ext>
            </a:extLst>
          </p:cNvPr>
          <p:cNvSpPr/>
          <p:nvPr/>
        </p:nvSpPr>
        <p:spPr>
          <a:xfrm>
            <a:off x="8811616" y="5694536"/>
            <a:ext cx="1906438" cy="52621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Screen Personas</a:t>
            </a:r>
          </a:p>
        </p:txBody>
      </p:sp>
      <p:sp>
        <p:nvSpPr>
          <p:cNvPr id="52" name="Rounded Rectangle 18">
            <a:extLst>
              <a:ext uri="{FF2B5EF4-FFF2-40B4-BE49-F238E27FC236}">
                <a16:creationId xmlns:a16="http://schemas.microsoft.com/office/drawing/2014/main" id="{115DA102-0C1B-7C61-C1BD-97571D481FDC}"/>
              </a:ext>
            </a:extLst>
          </p:cNvPr>
          <p:cNvSpPr/>
          <p:nvPr/>
        </p:nvSpPr>
        <p:spPr>
          <a:xfrm>
            <a:off x="4707594" y="4413157"/>
            <a:ext cx="1906438" cy="526211"/>
          </a:xfrm>
          <a:prstGeom prst="roundRect">
            <a:avLst/>
          </a:prstGeom>
          <a:solidFill>
            <a:sysClr val="windowText" lastClr="0000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Extend using BAS</a:t>
            </a:r>
          </a:p>
        </p:txBody>
      </p:sp>
      <p:sp>
        <p:nvSpPr>
          <p:cNvPr id="53" name="Rounded Rectangle 19">
            <a:extLst>
              <a:ext uri="{FF2B5EF4-FFF2-40B4-BE49-F238E27FC236}">
                <a16:creationId xmlns:a16="http://schemas.microsoft.com/office/drawing/2014/main" id="{3AD01B06-F5CF-7C67-E932-B669897BC717}"/>
              </a:ext>
            </a:extLst>
          </p:cNvPr>
          <p:cNvSpPr/>
          <p:nvPr/>
        </p:nvSpPr>
        <p:spPr>
          <a:xfrm>
            <a:off x="2007527" y="4413157"/>
            <a:ext cx="1906438" cy="526211"/>
          </a:xfrm>
          <a:prstGeom prst="roundRect">
            <a:avLst/>
          </a:prstGeom>
          <a:solidFill>
            <a:srgbClr val="00B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ea typeface="+mn-ea"/>
                <a:cs typeface="+mn-cs"/>
              </a:rPr>
              <a:t>Adapt the UI</a:t>
            </a:r>
          </a:p>
        </p:txBody>
      </p:sp>
      <p:cxnSp>
        <p:nvCxnSpPr>
          <p:cNvPr id="54" name="Elbow Connector 4">
            <a:extLst>
              <a:ext uri="{FF2B5EF4-FFF2-40B4-BE49-F238E27FC236}">
                <a16:creationId xmlns:a16="http://schemas.microsoft.com/office/drawing/2014/main" id="{55808351-0841-0263-E605-61BCE0811C0C}"/>
              </a:ext>
            </a:extLst>
          </p:cNvPr>
          <p:cNvCxnSpPr>
            <a:stCxn id="41" idx="2"/>
            <a:endCxn id="42" idx="0"/>
          </p:cNvCxnSpPr>
          <p:nvPr/>
        </p:nvCxnSpPr>
        <p:spPr>
          <a:xfrm rot="5400000">
            <a:off x="3827701" y="237228"/>
            <a:ext cx="600973" cy="3001993"/>
          </a:xfrm>
          <a:prstGeom prst="bentConnector3">
            <a:avLst/>
          </a:prstGeom>
          <a:noFill/>
          <a:ln w="6350" cap="flat" cmpd="sng" algn="ctr">
            <a:solidFill>
              <a:srgbClr val="4472C4"/>
            </a:solidFill>
            <a:prstDash val="solid"/>
            <a:miter lim="800000"/>
            <a:tailEnd type="triangle"/>
          </a:ln>
          <a:effectLst/>
        </p:spPr>
      </p:cxnSp>
      <p:cxnSp>
        <p:nvCxnSpPr>
          <p:cNvPr id="55" name="Elbow Connector 21">
            <a:extLst>
              <a:ext uri="{FF2B5EF4-FFF2-40B4-BE49-F238E27FC236}">
                <a16:creationId xmlns:a16="http://schemas.microsoft.com/office/drawing/2014/main" id="{60ABC6D4-0553-E7B2-CE2A-938393A58B7B}"/>
              </a:ext>
            </a:extLst>
          </p:cNvPr>
          <p:cNvCxnSpPr>
            <a:stCxn id="41" idx="2"/>
            <a:endCxn id="43" idx="0"/>
          </p:cNvCxnSpPr>
          <p:nvPr/>
        </p:nvCxnSpPr>
        <p:spPr>
          <a:xfrm rot="16200000" flipH="1">
            <a:off x="6931771" y="135150"/>
            <a:ext cx="600974" cy="3206150"/>
          </a:xfrm>
          <a:prstGeom prst="bentConnector3">
            <a:avLst/>
          </a:prstGeom>
          <a:noFill/>
          <a:ln w="6350" cap="flat" cmpd="sng" algn="ctr">
            <a:solidFill>
              <a:srgbClr val="4472C4"/>
            </a:solidFill>
            <a:prstDash val="solid"/>
            <a:miter lim="800000"/>
            <a:tailEnd type="triangle"/>
          </a:ln>
          <a:effectLst/>
        </p:spPr>
      </p:cxnSp>
      <p:cxnSp>
        <p:nvCxnSpPr>
          <p:cNvPr id="56" name="Elbow Connector 25">
            <a:extLst>
              <a:ext uri="{FF2B5EF4-FFF2-40B4-BE49-F238E27FC236}">
                <a16:creationId xmlns:a16="http://schemas.microsoft.com/office/drawing/2014/main" id="{687F99CE-0557-B8AA-6299-2CA21428BFEB}"/>
              </a:ext>
            </a:extLst>
          </p:cNvPr>
          <p:cNvCxnSpPr>
            <a:stCxn id="42" idx="2"/>
            <a:endCxn id="44" idx="0"/>
          </p:cNvCxnSpPr>
          <p:nvPr/>
        </p:nvCxnSpPr>
        <p:spPr>
          <a:xfrm rot="5400000">
            <a:off x="1513212" y="2051914"/>
            <a:ext cx="600971" cy="1626987"/>
          </a:xfrm>
          <a:prstGeom prst="bentConnector3">
            <a:avLst/>
          </a:prstGeom>
          <a:noFill/>
          <a:ln w="6350" cap="flat" cmpd="sng" algn="ctr">
            <a:solidFill>
              <a:srgbClr val="4472C4"/>
            </a:solidFill>
            <a:prstDash val="solid"/>
            <a:miter lim="800000"/>
            <a:tailEnd type="triangle"/>
          </a:ln>
          <a:effectLst/>
        </p:spPr>
      </p:cxnSp>
      <p:cxnSp>
        <p:nvCxnSpPr>
          <p:cNvPr id="57" name="Elbow Connector 27">
            <a:extLst>
              <a:ext uri="{FF2B5EF4-FFF2-40B4-BE49-F238E27FC236}">
                <a16:creationId xmlns:a16="http://schemas.microsoft.com/office/drawing/2014/main" id="{9EBDFADB-A264-324D-5AC6-35B9DDD955BF}"/>
              </a:ext>
            </a:extLst>
          </p:cNvPr>
          <p:cNvCxnSpPr>
            <a:stCxn id="42" idx="2"/>
            <a:endCxn id="45" idx="0"/>
          </p:cNvCxnSpPr>
          <p:nvPr/>
        </p:nvCxnSpPr>
        <p:spPr>
          <a:xfrm rot="16200000" flipH="1">
            <a:off x="3055232" y="2136879"/>
            <a:ext cx="600972" cy="1457057"/>
          </a:xfrm>
          <a:prstGeom prst="bentConnector3">
            <a:avLst/>
          </a:prstGeom>
          <a:noFill/>
          <a:ln w="6350" cap="flat" cmpd="sng" algn="ctr">
            <a:solidFill>
              <a:srgbClr val="4472C4"/>
            </a:solidFill>
            <a:prstDash val="solid"/>
            <a:miter lim="800000"/>
            <a:tailEnd type="triangle"/>
          </a:ln>
          <a:effectLst/>
        </p:spPr>
      </p:cxnSp>
      <p:cxnSp>
        <p:nvCxnSpPr>
          <p:cNvPr id="58" name="Elbow Connector 29">
            <a:extLst>
              <a:ext uri="{FF2B5EF4-FFF2-40B4-BE49-F238E27FC236}">
                <a16:creationId xmlns:a16="http://schemas.microsoft.com/office/drawing/2014/main" id="{6BD9F5A2-E984-F283-02DF-7EBE6202E224}"/>
              </a:ext>
            </a:extLst>
          </p:cNvPr>
          <p:cNvCxnSpPr>
            <a:stCxn id="45" idx="2"/>
            <a:endCxn id="53" idx="0"/>
          </p:cNvCxnSpPr>
          <p:nvPr/>
        </p:nvCxnSpPr>
        <p:spPr>
          <a:xfrm rot="5400000">
            <a:off x="3161971" y="3490881"/>
            <a:ext cx="721052" cy="1123501"/>
          </a:xfrm>
          <a:prstGeom prst="bentConnector3">
            <a:avLst/>
          </a:prstGeom>
          <a:noFill/>
          <a:ln w="6350" cap="flat" cmpd="sng" algn="ctr">
            <a:solidFill>
              <a:srgbClr val="4472C4"/>
            </a:solidFill>
            <a:prstDash val="solid"/>
            <a:miter lim="800000"/>
            <a:tailEnd type="triangle"/>
          </a:ln>
          <a:effectLst/>
        </p:spPr>
      </p:cxnSp>
      <p:cxnSp>
        <p:nvCxnSpPr>
          <p:cNvPr id="59" name="Elbow Connector 31">
            <a:extLst>
              <a:ext uri="{FF2B5EF4-FFF2-40B4-BE49-F238E27FC236}">
                <a16:creationId xmlns:a16="http://schemas.microsoft.com/office/drawing/2014/main" id="{CCD86347-88BE-CD2E-ED47-10B9FC3C2A7E}"/>
              </a:ext>
            </a:extLst>
          </p:cNvPr>
          <p:cNvCxnSpPr>
            <a:stCxn id="45" idx="2"/>
            <a:endCxn id="52" idx="0"/>
          </p:cNvCxnSpPr>
          <p:nvPr/>
        </p:nvCxnSpPr>
        <p:spPr>
          <a:xfrm rot="16200000" flipH="1">
            <a:off x="4512004" y="3264348"/>
            <a:ext cx="721052" cy="1576566"/>
          </a:xfrm>
          <a:prstGeom prst="bentConnector3">
            <a:avLst>
              <a:gd name="adj1" fmla="val 50000"/>
            </a:avLst>
          </a:prstGeom>
          <a:noFill/>
          <a:ln w="6350" cap="flat" cmpd="sng" algn="ctr">
            <a:solidFill>
              <a:srgbClr val="4472C4"/>
            </a:solidFill>
            <a:prstDash val="solid"/>
            <a:miter lim="800000"/>
            <a:tailEnd type="triangle"/>
          </a:ln>
          <a:effectLst/>
        </p:spPr>
      </p:cxnSp>
      <p:cxnSp>
        <p:nvCxnSpPr>
          <p:cNvPr id="60" name="Elbow Connector 34">
            <a:extLst>
              <a:ext uri="{FF2B5EF4-FFF2-40B4-BE49-F238E27FC236}">
                <a16:creationId xmlns:a16="http://schemas.microsoft.com/office/drawing/2014/main" id="{8EBDB8FE-D64E-700C-24F3-E65CE67A2C7F}"/>
              </a:ext>
            </a:extLst>
          </p:cNvPr>
          <p:cNvCxnSpPr>
            <a:stCxn id="43" idx="2"/>
            <a:endCxn id="46" idx="0"/>
          </p:cNvCxnSpPr>
          <p:nvPr/>
        </p:nvCxnSpPr>
        <p:spPr>
          <a:xfrm rot="5400000">
            <a:off x="7919330" y="2212844"/>
            <a:ext cx="563925" cy="1268082"/>
          </a:xfrm>
          <a:prstGeom prst="bentConnector3">
            <a:avLst>
              <a:gd name="adj1" fmla="val 50000"/>
            </a:avLst>
          </a:prstGeom>
          <a:noFill/>
          <a:ln w="6350" cap="flat" cmpd="sng" algn="ctr">
            <a:solidFill>
              <a:srgbClr val="4472C4"/>
            </a:solidFill>
            <a:prstDash val="solid"/>
            <a:miter lim="800000"/>
            <a:tailEnd type="triangle"/>
          </a:ln>
          <a:effectLst/>
        </p:spPr>
      </p:cxnSp>
      <p:cxnSp>
        <p:nvCxnSpPr>
          <p:cNvPr id="61" name="Elbow Connector 37">
            <a:extLst>
              <a:ext uri="{FF2B5EF4-FFF2-40B4-BE49-F238E27FC236}">
                <a16:creationId xmlns:a16="http://schemas.microsoft.com/office/drawing/2014/main" id="{1CEF5C7F-EF9F-5644-BEC1-CDEAD3274659}"/>
              </a:ext>
            </a:extLst>
          </p:cNvPr>
          <p:cNvCxnSpPr>
            <a:stCxn id="43" idx="2"/>
            <a:endCxn id="47" idx="0"/>
          </p:cNvCxnSpPr>
          <p:nvPr/>
        </p:nvCxnSpPr>
        <p:spPr>
          <a:xfrm rot="16200000" flipH="1">
            <a:off x="9442687" y="1957568"/>
            <a:ext cx="494580" cy="1709289"/>
          </a:xfrm>
          <a:prstGeom prst="bentConnector3">
            <a:avLst>
              <a:gd name="adj1" fmla="val 58721"/>
            </a:avLst>
          </a:prstGeom>
          <a:noFill/>
          <a:ln w="6350" cap="flat" cmpd="sng" algn="ctr">
            <a:solidFill>
              <a:srgbClr val="4472C4"/>
            </a:solidFill>
            <a:prstDash val="solid"/>
            <a:miter lim="800000"/>
            <a:tailEnd type="triangle"/>
          </a:ln>
          <a:effectLst/>
        </p:spPr>
      </p:cxnSp>
      <p:cxnSp>
        <p:nvCxnSpPr>
          <p:cNvPr id="62" name="Elbow Connector 39">
            <a:extLst>
              <a:ext uri="{FF2B5EF4-FFF2-40B4-BE49-F238E27FC236}">
                <a16:creationId xmlns:a16="http://schemas.microsoft.com/office/drawing/2014/main" id="{75EC2294-B0C1-6DED-0E0A-95D22DF18DCA}"/>
              </a:ext>
            </a:extLst>
          </p:cNvPr>
          <p:cNvCxnSpPr>
            <a:stCxn id="47" idx="2"/>
            <a:endCxn id="48" idx="0"/>
          </p:cNvCxnSpPr>
          <p:nvPr/>
        </p:nvCxnSpPr>
        <p:spPr>
          <a:xfrm rot="5400000">
            <a:off x="9053780" y="3052404"/>
            <a:ext cx="957532" cy="2024152"/>
          </a:xfrm>
          <a:prstGeom prst="bentConnector3">
            <a:avLst/>
          </a:prstGeom>
          <a:noFill/>
          <a:ln w="6350" cap="flat" cmpd="sng" algn="ctr">
            <a:solidFill>
              <a:srgbClr val="4472C4"/>
            </a:solidFill>
            <a:prstDash val="solid"/>
            <a:miter lim="800000"/>
            <a:tailEnd type="triangle"/>
          </a:ln>
          <a:effectLst/>
        </p:spPr>
      </p:cxnSp>
      <p:cxnSp>
        <p:nvCxnSpPr>
          <p:cNvPr id="63" name="Elbow Connector 41">
            <a:extLst>
              <a:ext uri="{FF2B5EF4-FFF2-40B4-BE49-F238E27FC236}">
                <a16:creationId xmlns:a16="http://schemas.microsoft.com/office/drawing/2014/main" id="{526AD612-24B3-05BF-06D3-CFC69CB38D6F}"/>
              </a:ext>
            </a:extLst>
          </p:cNvPr>
          <p:cNvCxnSpPr>
            <a:stCxn id="47" idx="2"/>
            <a:endCxn id="49" idx="0"/>
          </p:cNvCxnSpPr>
          <p:nvPr/>
        </p:nvCxnSpPr>
        <p:spPr>
          <a:xfrm rot="16200000" flipH="1">
            <a:off x="10334369" y="3795966"/>
            <a:ext cx="957530" cy="537025"/>
          </a:xfrm>
          <a:prstGeom prst="bentConnector3">
            <a:avLst/>
          </a:prstGeom>
          <a:noFill/>
          <a:ln w="6350" cap="flat" cmpd="sng" algn="ctr">
            <a:solidFill>
              <a:srgbClr val="4472C4"/>
            </a:solidFill>
            <a:prstDash val="solid"/>
            <a:miter lim="800000"/>
            <a:tailEnd type="triangle"/>
          </a:ln>
          <a:effectLst/>
        </p:spPr>
      </p:cxnSp>
      <p:cxnSp>
        <p:nvCxnSpPr>
          <p:cNvPr id="64" name="Elbow Connector 44">
            <a:extLst>
              <a:ext uri="{FF2B5EF4-FFF2-40B4-BE49-F238E27FC236}">
                <a16:creationId xmlns:a16="http://schemas.microsoft.com/office/drawing/2014/main" id="{0CF68286-8202-9246-746F-1740AB95807D}"/>
              </a:ext>
            </a:extLst>
          </p:cNvPr>
          <p:cNvCxnSpPr>
            <a:stCxn id="48" idx="2"/>
            <a:endCxn id="50" idx="0"/>
          </p:cNvCxnSpPr>
          <p:nvPr/>
        </p:nvCxnSpPr>
        <p:spPr>
          <a:xfrm rot="5400000">
            <a:off x="7207099" y="4394440"/>
            <a:ext cx="638355" cy="1988389"/>
          </a:xfrm>
          <a:prstGeom prst="bentConnector3">
            <a:avLst/>
          </a:prstGeom>
          <a:noFill/>
          <a:ln w="6350" cap="flat" cmpd="sng" algn="ctr">
            <a:solidFill>
              <a:srgbClr val="4472C4"/>
            </a:solidFill>
            <a:prstDash val="solid"/>
            <a:miter lim="800000"/>
            <a:tailEnd type="triangle"/>
          </a:ln>
          <a:effectLst/>
        </p:spPr>
      </p:cxnSp>
      <p:cxnSp>
        <p:nvCxnSpPr>
          <p:cNvPr id="65" name="Elbow Connector 46">
            <a:extLst>
              <a:ext uri="{FF2B5EF4-FFF2-40B4-BE49-F238E27FC236}">
                <a16:creationId xmlns:a16="http://schemas.microsoft.com/office/drawing/2014/main" id="{23158B6E-B00D-C28A-8027-C19AFE1EC651}"/>
              </a:ext>
            </a:extLst>
          </p:cNvPr>
          <p:cNvCxnSpPr>
            <a:stCxn id="48" idx="2"/>
            <a:endCxn id="51" idx="0"/>
          </p:cNvCxnSpPr>
          <p:nvPr/>
        </p:nvCxnSpPr>
        <p:spPr>
          <a:xfrm rot="16200000" flipH="1">
            <a:off x="8830113" y="4759813"/>
            <a:ext cx="625079" cy="1244365"/>
          </a:xfrm>
          <a:prstGeom prst="bentConnector3">
            <a:avLst/>
          </a:prstGeom>
          <a:noFill/>
          <a:ln w="6350" cap="flat" cmpd="sng" algn="ctr">
            <a:solidFill>
              <a:srgbClr val="4472C4"/>
            </a:solidFill>
            <a:prstDash val="solid"/>
            <a:miter lim="800000"/>
            <a:tailEnd type="triangle"/>
          </a:ln>
          <a:effectLst/>
        </p:spPr>
      </p:cxnSp>
      <p:sp>
        <p:nvSpPr>
          <p:cNvPr id="66" name="Rectangle 65">
            <a:extLst>
              <a:ext uri="{FF2B5EF4-FFF2-40B4-BE49-F238E27FC236}">
                <a16:creationId xmlns:a16="http://schemas.microsoft.com/office/drawing/2014/main" id="{2F3E20E4-9688-52AF-9102-71052DA61629}"/>
              </a:ext>
            </a:extLst>
          </p:cNvPr>
          <p:cNvSpPr/>
          <p:nvPr/>
        </p:nvSpPr>
        <p:spPr>
          <a:xfrm>
            <a:off x="1522009" y="2611898"/>
            <a:ext cx="485518" cy="369332"/>
          </a:xfrm>
          <a:prstGeom prst="rect">
            <a:avLst/>
          </a:prstGeom>
        </p:spPr>
        <p:txBody>
          <a:bodyPr wrap="none">
            <a:spAutoFit/>
          </a:bodyPr>
          <a:lstStyle/>
          <a:p>
            <a:pPr defTabSz="914400"/>
            <a:r>
              <a:rPr lang="en-IN" sz="1800" dirty="0">
                <a:solidFill>
                  <a:prstClr val="black"/>
                </a:solidFill>
                <a:latin typeface="Calibri"/>
              </a:rPr>
              <a:t>Yes</a:t>
            </a:r>
          </a:p>
        </p:txBody>
      </p:sp>
      <p:sp>
        <p:nvSpPr>
          <p:cNvPr id="67" name="Rectangle 66">
            <a:extLst>
              <a:ext uri="{FF2B5EF4-FFF2-40B4-BE49-F238E27FC236}">
                <a16:creationId xmlns:a16="http://schemas.microsoft.com/office/drawing/2014/main" id="{FA5B8C52-671E-CF98-ECEE-136CCBA001BC}"/>
              </a:ext>
            </a:extLst>
          </p:cNvPr>
          <p:cNvSpPr/>
          <p:nvPr/>
        </p:nvSpPr>
        <p:spPr>
          <a:xfrm>
            <a:off x="3128459" y="2603782"/>
            <a:ext cx="455574" cy="369332"/>
          </a:xfrm>
          <a:prstGeom prst="rect">
            <a:avLst/>
          </a:prstGeom>
        </p:spPr>
        <p:txBody>
          <a:bodyPr wrap="none">
            <a:spAutoFit/>
          </a:bodyPr>
          <a:lstStyle/>
          <a:p>
            <a:pPr defTabSz="914400"/>
            <a:r>
              <a:rPr lang="en-IN" sz="1800" dirty="0">
                <a:solidFill>
                  <a:prstClr val="black"/>
                </a:solidFill>
                <a:latin typeface="Calibri"/>
              </a:rPr>
              <a:t>No</a:t>
            </a:r>
          </a:p>
        </p:txBody>
      </p:sp>
      <p:sp>
        <p:nvSpPr>
          <p:cNvPr id="68" name="Rectangle 67">
            <a:extLst>
              <a:ext uri="{FF2B5EF4-FFF2-40B4-BE49-F238E27FC236}">
                <a16:creationId xmlns:a16="http://schemas.microsoft.com/office/drawing/2014/main" id="{FAE588CC-04D3-AAE4-E707-CF7AB3BFECCA}"/>
              </a:ext>
            </a:extLst>
          </p:cNvPr>
          <p:cNvSpPr/>
          <p:nvPr/>
        </p:nvSpPr>
        <p:spPr>
          <a:xfrm>
            <a:off x="2436389" y="3971927"/>
            <a:ext cx="485518" cy="369332"/>
          </a:xfrm>
          <a:prstGeom prst="rect">
            <a:avLst/>
          </a:prstGeom>
        </p:spPr>
        <p:txBody>
          <a:bodyPr wrap="none">
            <a:spAutoFit/>
          </a:bodyPr>
          <a:lstStyle/>
          <a:p>
            <a:pPr defTabSz="914400"/>
            <a:r>
              <a:rPr lang="en-IN" sz="1800" dirty="0">
                <a:solidFill>
                  <a:prstClr val="black"/>
                </a:solidFill>
                <a:latin typeface="Calibri"/>
              </a:rPr>
              <a:t>Yes</a:t>
            </a:r>
          </a:p>
        </p:txBody>
      </p:sp>
      <p:sp>
        <p:nvSpPr>
          <p:cNvPr id="69" name="Rectangle 68">
            <a:extLst>
              <a:ext uri="{FF2B5EF4-FFF2-40B4-BE49-F238E27FC236}">
                <a16:creationId xmlns:a16="http://schemas.microsoft.com/office/drawing/2014/main" id="{376302C7-9E34-86E4-E5BA-C64611589A93}"/>
              </a:ext>
            </a:extLst>
          </p:cNvPr>
          <p:cNvSpPr/>
          <p:nvPr/>
        </p:nvSpPr>
        <p:spPr>
          <a:xfrm>
            <a:off x="4786859" y="3921962"/>
            <a:ext cx="455574" cy="369332"/>
          </a:xfrm>
          <a:prstGeom prst="rect">
            <a:avLst/>
          </a:prstGeom>
        </p:spPr>
        <p:txBody>
          <a:bodyPr wrap="none">
            <a:spAutoFit/>
          </a:bodyPr>
          <a:lstStyle/>
          <a:p>
            <a:pPr defTabSz="914400"/>
            <a:r>
              <a:rPr lang="en-IN" sz="1800" dirty="0">
                <a:solidFill>
                  <a:prstClr val="black"/>
                </a:solidFill>
                <a:latin typeface="Calibri"/>
              </a:rPr>
              <a:t>No</a:t>
            </a:r>
          </a:p>
        </p:txBody>
      </p:sp>
      <p:sp>
        <p:nvSpPr>
          <p:cNvPr id="70" name="Rectangle 69">
            <a:extLst>
              <a:ext uri="{FF2B5EF4-FFF2-40B4-BE49-F238E27FC236}">
                <a16:creationId xmlns:a16="http://schemas.microsoft.com/office/drawing/2014/main" id="{48A4E13C-4EE9-7FBA-1551-10D84C89E5FB}"/>
              </a:ext>
            </a:extLst>
          </p:cNvPr>
          <p:cNvSpPr/>
          <p:nvPr/>
        </p:nvSpPr>
        <p:spPr>
          <a:xfrm>
            <a:off x="6891702" y="2671482"/>
            <a:ext cx="455574" cy="369332"/>
          </a:xfrm>
          <a:prstGeom prst="rect">
            <a:avLst/>
          </a:prstGeom>
        </p:spPr>
        <p:txBody>
          <a:bodyPr wrap="none">
            <a:spAutoFit/>
          </a:bodyPr>
          <a:lstStyle/>
          <a:p>
            <a:pPr defTabSz="914400"/>
            <a:r>
              <a:rPr lang="en-IN" sz="1800" dirty="0">
                <a:solidFill>
                  <a:prstClr val="black"/>
                </a:solidFill>
                <a:latin typeface="Calibri"/>
              </a:rPr>
              <a:t>No</a:t>
            </a:r>
          </a:p>
        </p:txBody>
      </p:sp>
      <p:sp>
        <p:nvSpPr>
          <p:cNvPr id="71" name="Rectangle 70">
            <a:extLst>
              <a:ext uri="{FF2B5EF4-FFF2-40B4-BE49-F238E27FC236}">
                <a16:creationId xmlns:a16="http://schemas.microsoft.com/office/drawing/2014/main" id="{FB3D4916-AAD7-4B90-A173-3D43E54D6CD8}"/>
              </a:ext>
            </a:extLst>
          </p:cNvPr>
          <p:cNvSpPr/>
          <p:nvPr/>
        </p:nvSpPr>
        <p:spPr>
          <a:xfrm>
            <a:off x="8687078" y="5069455"/>
            <a:ext cx="455574" cy="369332"/>
          </a:xfrm>
          <a:prstGeom prst="rect">
            <a:avLst/>
          </a:prstGeom>
        </p:spPr>
        <p:txBody>
          <a:bodyPr wrap="none">
            <a:spAutoFit/>
          </a:bodyPr>
          <a:lstStyle/>
          <a:p>
            <a:pPr defTabSz="914400"/>
            <a:r>
              <a:rPr lang="en-IN" sz="1800" dirty="0">
                <a:solidFill>
                  <a:prstClr val="black"/>
                </a:solidFill>
                <a:latin typeface="Calibri"/>
              </a:rPr>
              <a:t>No</a:t>
            </a:r>
          </a:p>
        </p:txBody>
      </p:sp>
      <p:sp>
        <p:nvSpPr>
          <p:cNvPr id="72" name="Rectangle 71">
            <a:extLst>
              <a:ext uri="{FF2B5EF4-FFF2-40B4-BE49-F238E27FC236}">
                <a16:creationId xmlns:a16="http://schemas.microsoft.com/office/drawing/2014/main" id="{F3F565CC-1EA7-5B40-5E08-EE93AC23E922}"/>
              </a:ext>
            </a:extLst>
          </p:cNvPr>
          <p:cNvSpPr/>
          <p:nvPr/>
        </p:nvSpPr>
        <p:spPr>
          <a:xfrm>
            <a:off x="6848979" y="5137369"/>
            <a:ext cx="485518" cy="369332"/>
          </a:xfrm>
          <a:prstGeom prst="rect">
            <a:avLst/>
          </a:prstGeom>
        </p:spPr>
        <p:txBody>
          <a:bodyPr wrap="none">
            <a:spAutoFit/>
          </a:bodyPr>
          <a:lstStyle/>
          <a:p>
            <a:pPr defTabSz="914400"/>
            <a:r>
              <a:rPr lang="en-IN" sz="1800" dirty="0">
                <a:solidFill>
                  <a:prstClr val="black"/>
                </a:solidFill>
                <a:latin typeface="Calibri"/>
              </a:rPr>
              <a:t>Yes</a:t>
            </a:r>
          </a:p>
        </p:txBody>
      </p:sp>
      <p:sp>
        <p:nvSpPr>
          <p:cNvPr id="73" name="Rectangle 72">
            <a:extLst>
              <a:ext uri="{FF2B5EF4-FFF2-40B4-BE49-F238E27FC236}">
                <a16:creationId xmlns:a16="http://schemas.microsoft.com/office/drawing/2014/main" id="{0223DFDB-9DE8-2001-845D-67B35387DE1C}"/>
              </a:ext>
            </a:extLst>
          </p:cNvPr>
          <p:cNvSpPr/>
          <p:nvPr/>
        </p:nvSpPr>
        <p:spPr>
          <a:xfrm>
            <a:off x="8988171" y="3765637"/>
            <a:ext cx="485518" cy="369332"/>
          </a:xfrm>
          <a:prstGeom prst="rect">
            <a:avLst/>
          </a:prstGeom>
        </p:spPr>
        <p:txBody>
          <a:bodyPr wrap="none">
            <a:spAutoFit/>
          </a:bodyPr>
          <a:lstStyle/>
          <a:p>
            <a:pPr defTabSz="914400"/>
            <a:r>
              <a:rPr lang="en-IN" sz="1800" dirty="0">
                <a:solidFill>
                  <a:prstClr val="black"/>
                </a:solidFill>
                <a:latin typeface="Calibri"/>
              </a:rPr>
              <a:t>Yes</a:t>
            </a:r>
          </a:p>
        </p:txBody>
      </p:sp>
      <p:sp>
        <p:nvSpPr>
          <p:cNvPr id="74" name="Rectangle 73">
            <a:extLst>
              <a:ext uri="{FF2B5EF4-FFF2-40B4-BE49-F238E27FC236}">
                <a16:creationId xmlns:a16="http://schemas.microsoft.com/office/drawing/2014/main" id="{8293EAF6-B667-475A-8EE3-51AE5F0A1C5A}"/>
              </a:ext>
            </a:extLst>
          </p:cNvPr>
          <p:cNvSpPr/>
          <p:nvPr/>
        </p:nvSpPr>
        <p:spPr>
          <a:xfrm>
            <a:off x="10906846" y="3737296"/>
            <a:ext cx="455574" cy="369332"/>
          </a:xfrm>
          <a:prstGeom prst="rect">
            <a:avLst/>
          </a:prstGeom>
        </p:spPr>
        <p:txBody>
          <a:bodyPr wrap="none">
            <a:spAutoFit/>
          </a:bodyPr>
          <a:lstStyle/>
          <a:p>
            <a:pPr defTabSz="914400"/>
            <a:r>
              <a:rPr lang="en-IN" sz="1800" dirty="0">
                <a:solidFill>
                  <a:prstClr val="black"/>
                </a:solidFill>
                <a:latin typeface="Calibri"/>
              </a:rPr>
              <a:t>No</a:t>
            </a:r>
          </a:p>
        </p:txBody>
      </p:sp>
      <p:sp>
        <p:nvSpPr>
          <p:cNvPr id="75" name="TextBox 74">
            <a:extLst>
              <a:ext uri="{FF2B5EF4-FFF2-40B4-BE49-F238E27FC236}">
                <a16:creationId xmlns:a16="http://schemas.microsoft.com/office/drawing/2014/main" id="{AF2CA856-CE5A-EA5F-EA98-8FB614163962}"/>
              </a:ext>
            </a:extLst>
          </p:cNvPr>
          <p:cNvSpPr txBox="1"/>
          <p:nvPr/>
        </p:nvSpPr>
        <p:spPr>
          <a:xfrm>
            <a:off x="172975" y="5438787"/>
            <a:ext cx="3926457" cy="646331"/>
          </a:xfrm>
          <a:prstGeom prst="rect">
            <a:avLst/>
          </a:prstGeom>
          <a:noFill/>
        </p:spPr>
        <p:txBody>
          <a:bodyPr wrap="square" rtlCol="0">
            <a:spAutoFit/>
          </a:bodyPr>
          <a:lstStyle/>
          <a:p>
            <a:pPr defTabSz="914400"/>
            <a:r>
              <a:rPr lang="en-IN" sz="1800" dirty="0">
                <a:solidFill>
                  <a:prstClr val="black"/>
                </a:solidFill>
                <a:latin typeface="Calibri"/>
                <a:hlinkClick r:id="rId2"/>
              </a:rPr>
              <a:t>Presentation for Key User extensions for Adapting UI</a:t>
            </a:r>
            <a:endParaRPr lang="en-IN" sz="1800" dirty="0">
              <a:solidFill>
                <a:prstClr val="black"/>
              </a:solidFill>
              <a:latin typeface="Calibri"/>
            </a:endParaRP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User persona</a:t>
            </a:r>
          </a:p>
        </p:txBody>
      </p:sp>
      <p:graphicFrame>
        <p:nvGraphicFramePr>
          <p:cNvPr id="3" name="Table 2">
            <a:extLst>
              <a:ext uri="{FF2B5EF4-FFF2-40B4-BE49-F238E27FC236}">
                <a16:creationId xmlns:a16="http://schemas.microsoft.com/office/drawing/2014/main" id="{0EAC350A-C78B-29A2-BFF6-E3632FA7D004}"/>
              </a:ext>
            </a:extLst>
          </p:cNvPr>
          <p:cNvGraphicFramePr>
            <a:graphicFrameLocks noGrp="1"/>
          </p:cNvGraphicFramePr>
          <p:nvPr>
            <p:extLst>
              <p:ext uri="{D42A27DB-BD31-4B8C-83A1-F6EECF244321}">
                <p14:modId xmlns:p14="http://schemas.microsoft.com/office/powerpoint/2010/main" val="4218347073"/>
              </p:ext>
            </p:extLst>
          </p:nvPr>
        </p:nvGraphicFramePr>
        <p:xfrm>
          <a:off x="220452" y="833120"/>
          <a:ext cx="11794527" cy="5844335"/>
        </p:xfrm>
        <a:graphic>
          <a:graphicData uri="http://schemas.openxmlformats.org/drawingml/2006/table">
            <a:tbl>
              <a:tblPr firstRow="1" bandRow="1"/>
              <a:tblGrid>
                <a:gridCol w="3931509">
                  <a:extLst>
                    <a:ext uri="{9D8B030D-6E8A-4147-A177-3AD203B41FA5}">
                      <a16:colId xmlns:a16="http://schemas.microsoft.com/office/drawing/2014/main" val="2505230814"/>
                    </a:ext>
                  </a:extLst>
                </a:gridCol>
                <a:gridCol w="3931509">
                  <a:extLst>
                    <a:ext uri="{9D8B030D-6E8A-4147-A177-3AD203B41FA5}">
                      <a16:colId xmlns:a16="http://schemas.microsoft.com/office/drawing/2014/main" val="1887848693"/>
                    </a:ext>
                  </a:extLst>
                </a:gridCol>
                <a:gridCol w="3931509">
                  <a:extLst>
                    <a:ext uri="{9D8B030D-6E8A-4147-A177-3AD203B41FA5}">
                      <a16:colId xmlns:a16="http://schemas.microsoft.com/office/drawing/2014/main" val="2645796908"/>
                    </a:ext>
                  </a:extLst>
                </a:gridCol>
              </a:tblGrid>
              <a:tr h="952137">
                <a:tc>
                  <a:txBody>
                    <a:bodyPr/>
                    <a:lstStyle>
                      <a:lvl1pPr marL="0" algn="l" defTabSz="1218987" rtl="0" eaLnBrk="1" latinLnBrk="0" hangingPunct="1">
                        <a:defRPr sz="2400" b="1" kern="1200">
                          <a:solidFill>
                            <a:schemeClr val="lt1"/>
                          </a:solidFill>
                          <a:latin typeface="Calibri"/>
                        </a:defRPr>
                      </a:lvl1pPr>
                      <a:lvl2pPr marL="609493" algn="l" defTabSz="1218987" rtl="0" eaLnBrk="1" latinLnBrk="0" hangingPunct="1">
                        <a:defRPr sz="2400" b="1" kern="1200">
                          <a:solidFill>
                            <a:schemeClr val="lt1"/>
                          </a:solidFill>
                          <a:latin typeface="Calibri"/>
                        </a:defRPr>
                      </a:lvl2pPr>
                      <a:lvl3pPr marL="1218987" algn="l" defTabSz="1218987" rtl="0" eaLnBrk="1" latinLnBrk="0" hangingPunct="1">
                        <a:defRPr sz="2400" b="1" kern="1200">
                          <a:solidFill>
                            <a:schemeClr val="lt1"/>
                          </a:solidFill>
                          <a:latin typeface="Calibri"/>
                        </a:defRPr>
                      </a:lvl3pPr>
                      <a:lvl4pPr marL="1828480" algn="l" defTabSz="1218987" rtl="0" eaLnBrk="1" latinLnBrk="0" hangingPunct="1">
                        <a:defRPr sz="2400" b="1" kern="1200">
                          <a:solidFill>
                            <a:schemeClr val="lt1"/>
                          </a:solidFill>
                          <a:latin typeface="Calibri"/>
                        </a:defRPr>
                      </a:lvl4pPr>
                      <a:lvl5pPr marL="2437973" algn="l" defTabSz="1218987" rtl="0" eaLnBrk="1" latinLnBrk="0" hangingPunct="1">
                        <a:defRPr sz="2400" b="1" kern="1200">
                          <a:solidFill>
                            <a:schemeClr val="lt1"/>
                          </a:solidFill>
                          <a:latin typeface="Calibri"/>
                        </a:defRPr>
                      </a:lvl5pPr>
                      <a:lvl6pPr marL="3047467" algn="l" defTabSz="1218987" rtl="0" eaLnBrk="1" latinLnBrk="0" hangingPunct="1">
                        <a:defRPr sz="2400" b="1" kern="1200">
                          <a:solidFill>
                            <a:schemeClr val="lt1"/>
                          </a:solidFill>
                          <a:latin typeface="Calibri"/>
                        </a:defRPr>
                      </a:lvl6pPr>
                      <a:lvl7pPr marL="3656960" algn="l" defTabSz="1218987" rtl="0" eaLnBrk="1" latinLnBrk="0" hangingPunct="1">
                        <a:defRPr sz="2400" b="1" kern="1200">
                          <a:solidFill>
                            <a:schemeClr val="lt1"/>
                          </a:solidFill>
                          <a:latin typeface="Calibri"/>
                        </a:defRPr>
                      </a:lvl7pPr>
                      <a:lvl8pPr marL="4266453" algn="l" defTabSz="1218987" rtl="0" eaLnBrk="1" latinLnBrk="0" hangingPunct="1">
                        <a:defRPr sz="2400" b="1" kern="1200">
                          <a:solidFill>
                            <a:schemeClr val="lt1"/>
                          </a:solidFill>
                          <a:latin typeface="Calibri"/>
                        </a:defRPr>
                      </a:lvl8pPr>
                      <a:lvl9pPr marL="4875947" algn="l" defTabSz="1218987" rtl="0" eaLnBrk="1" latinLnBrk="0" hangingPunct="1">
                        <a:defRPr sz="2400" b="1" kern="1200">
                          <a:solidFill>
                            <a:schemeClr val="lt1"/>
                          </a:solidFill>
                          <a:latin typeface="Calibri"/>
                        </a:defRPr>
                      </a:lvl9pPr>
                    </a:lstStyle>
                    <a:p>
                      <a:r>
                        <a:rPr lang="en-IN" sz="1200" dirty="0"/>
                        <a:t>Business</a:t>
                      </a:r>
                      <a:r>
                        <a:rPr lang="en-IN" sz="1200" baseline="0" dirty="0"/>
                        <a:t> Users</a:t>
                      </a:r>
                    </a:p>
                    <a:p>
                      <a:r>
                        <a:rPr lang="en-IN" sz="1200" baseline="0" dirty="0"/>
                        <a:t>Who use the software</a:t>
                      </a:r>
                      <a:endParaRPr lang="en-IN"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987" rtl="0" eaLnBrk="1" latinLnBrk="0" hangingPunct="1">
                        <a:defRPr sz="2400" b="1" kern="1200">
                          <a:solidFill>
                            <a:schemeClr val="lt1"/>
                          </a:solidFill>
                          <a:latin typeface="Calibri"/>
                        </a:defRPr>
                      </a:lvl1pPr>
                      <a:lvl2pPr marL="609493" algn="l" defTabSz="1218987" rtl="0" eaLnBrk="1" latinLnBrk="0" hangingPunct="1">
                        <a:defRPr sz="2400" b="1" kern="1200">
                          <a:solidFill>
                            <a:schemeClr val="lt1"/>
                          </a:solidFill>
                          <a:latin typeface="Calibri"/>
                        </a:defRPr>
                      </a:lvl2pPr>
                      <a:lvl3pPr marL="1218987" algn="l" defTabSz="1218987" rtl="0" eaLnBrk="1" latinLnBrk="0" hangingPunct="1">
                        <a:defRPr sz="2400" b="1" kern="1200">
                          <a:solidFill>
                            <a:schemeClr val="lt1"/>
                          </a:solidFill>
                          <a:latin typeface="Calibri"/>
                        </a:defRPr>
                      </a:lvl3pPr>
                      <a:lvl4pPr marL="1828480" algn="l" defTabSz="1218987" rtl="0" eaLnBrk="1" latinLnBrk="0" hangingPunct="1">
                        <a:defRPr sz="2400" b="1" kern="1200">
                          <a:solidFill>
                            <a:schemeClr val="lt1"/>
                          </a:solidFill>
                          <a:latin typeface="Calibri"/>
                        </a:defRPr>
                      </a:lvl4pPr>
                      <a:lvl5pPr marL="2437973" algn="l" defTabSz="1218987" rtl="0" eaLnBrk="1" latinLnBrk="0" hangingPunct="1">
                        <a:defRPr sz="2400" b="1" kern="1200">
                          <a:solidFill>
                            <a:schemeClr val="lt1"/>
                          </a:solidFill>
                          <a:latin typeface="Calibri"/>
                        </a:defRPr>
                      </a:lvl5pPr>
                      <a:lvl6pPr marL="3047467" algn="l" defTabSz="1218987" rtl="0" eaLnBrk="1" latinLnBrk="0" hangingPunct="1">
                        <a:defRPr sz="2400" b="1" kern="1200">
                          <a:solidFill>
                            <a:schemeClr val="lt1"/>
                          </a:solidFill>
                          <a:latin typeface="Calibri"/>
                        </a:defRPr>
                      </a:lvl6pPr>
                      <a:lvl7pPr marL="3656960" algn="l" defTabSz="1218987" rtl="0" eaLnBrk="1" latinLnBrk="0" hangingPunct="1">
                        <a:defRPr sz="2400" b="1" kern="1200">
                          <a:solidFill>
                            <a:schemeClr val="lt1"/>
                          </a:solidFill>
                          <a:latin typeface="Calibri"/>
                        </a:defRPr>
                      </a:lvl7pPr>
                      <a:lvl8pPr marL="4266453" algn="l" defTabSz="1218987" rtl="0" eaLnBrk="1" latinLnBrk="0" hangingPunct="1">
                        <a:defRPr sz="2400" b="1" kern="1200">
                          <a:solidFill>
                            <a:schemeClr val="lt1"/>
                          </a:solidFill>
                          <a:latin typeface="Calibri"/>
                        </a:defRPr>
                      </a:lvl8pPr>
                      <a:lvl9pPr marL="4875947" algn="l" defTabSz="1218987" rtl="0" eaLnBrk="1" latinLnBrk="0" hangingPunct="1">
                        <a:defRPr sz="2400" b="1" kern="1200">
                          <a:solidFill>
                            <a:schemeClr val="lt1"/>
                          </a:solidFill>
                          <a:latin typeface="Calibri"/>
                        </a:defRPr>
                      </a:lvl9pPr>
                    </a:lstStyle>
                    <a:p>
                      <a:r>
                        <a:rPr lang="en-IN" sz="1200" dirty="0"/>
                        <a:t>Key User</a:t>
                      </a:r>
                    </a:p>
                    <a:p>
                      <a:r>
                        <a:rPr lang="en-IN" sz="1200" dirty="0"/>
                        <a:t>Techno-function</a:t>
                      </a:r>
                      <a:r>
                        <a:rPr lang="en-IN" sz="1200" baseline="0" dirty="0"/>
                        <a:t>al user who has special rights</a:t>
                      </a:r>
                      <a:endParaRPr lang="en-IN"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987" rtl="0" eaLnBrk="1" latinLnBrk="0" hangingPunct="1">
                        <a:defRPr sz="2400" b="1" kern="1200">
                          <a:solidFill>
                            <a:schemeClr val="lt1"/>
                          </a:solidFill>
                          <a:latin typeface="Calibri"/>
                        </a:defRPr>
                      </a:lvl1pPr>
                      <a:lvl2pPr marL="609493" algn="l" defTabSz="1218987" rtl="0" eaLnBrk="1" latinLnBrk="0" hangingPunct="1">
                        <a:defRPr sz="2400" b="1" kern="1200">
                          <a:solidFill>
                            <a:schemeClr val="lt1"/>
                          </a:solidFill>
                          <a:latin typeface="Calibri"/>
                        </a:defRPr>
                      </a:lvl2pPr>
                      <a:lvl3pPr marL="1218987" algn="l" defTabSz="1218987" rtl="0" eaLnBrk="1" latinLnBrk="0" hangingPunct="1">
                        <a:defRPr sz="2400" b="1" kern="1200">
                          <a:solidFill>
                            <a:schemeClr val="lt1"/>
                          </a:solidFill>
                          <a:latin typeface="Calibri"/>
                        </a:defRPr>
                      </a:lvl3pPr>
                      <a:lvl4pPr marL="1828480" algn="l" defTabSz="1218987" rtl="0" eaLnBrk="1" latinLnBrk="0" hangingPunct="1">
                        <a:defRPr sz="2400" b="1" kern="1200">
                          <a:solidFill>
                            <a:schemeClr val="lt1"/>
                          </a:solidFill>
                          <a:latin typeface="Calibri"/>
                        </a:defRPr>
                      </a:lvl4pPr>
                      <a:lvl5pPr marL="2437973" algn="l" defTabSz="1218987" rtl="0" eaLnBrk="1" latinLnBrk="0" hangingPunct="1">
                        <a:defRPr sz="2400" b="1" kern="1200">
                          <a:solidFill>
                            <a:schemeClr val="lt1"/>
                          </a:solidFill>
                          <a:latin typeface="Calibri"/>
                        </a:defRPr>
                      </a:lvl5pPr>
                      <a:lvl6pPr marL="3047467" algn="l" defTabSz="1218987" rtl="0" eaLnBrk="1" latinLnBrk="0" hangingPunct="1">
                        <a:defRPr sz="2400" b="1" kern="1200">
                          <a:solidFill>
                            <a:schemeClr val="lt1"/>
                          </a:solidFill>
                          <a:latin typeface="Calibri"/>
                        </a:defRPr>
                      </a:lvl6pPr>
                      <a:lvl7pPr marL="3656960" algn="l" defTabSz="1218987" rtl="0" eaLnBrk="1" latinLnBrk="0" hangingPunct="1">
                        <a:defRPr sz="2400" b="1" kern="1200">
                          <a:solidFill>
                            <a:schemeClr val="lt1"/>
                          </a:solidFill>
                          <a:latin typeface="Calibri"/>
                        </a:defRPr>
                      </a:lvl7pPr>
                      <a:lvl8pPr marL="4266453" algn="l" defTabSz="1218987" rtl="0" eaLnBrk="1" latinLnBrk="0" hangingPunct="1">
                        <a:defRPr sz="2400" b="1" kern="1200">
                          <a:solidFill>
                            <a:schemeClr val="lt1"/>
                          </a:solidFill>
                          <a:latin typeface="Calibri"/>
                        </a:defRPr>
                      </a:lvl8pPr>
                      <a:lvl9pPr marL="4875947" algn="l" defTabSz="1218987" rtl="0" eaLnBrk="1" latinLnBrk="0" hangingPunct="1">
                        <a:defRPr sz="2400" b="1" kern="1200">
                          <a:solidFill>
                            <a:schemeClr val="lt1"/>
                          </a:solidFill>
                          <a:latin typeface="Calibri"/>
                        </a:defRPr>
                      </a:lvl9pPr>
                    </a:lstStyle>
                    <a:p>
                      <a:r>
                        <a:rPr lang="en-IN" sz="1200" dirty="0"/>
                        <a:t>Developer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784108223"/>
                  </a:ext>
                </a:extLst>
              </a:tr>
              <a:tr h="361605">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Personalization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Configuration+ In-App</a:t>
                      </a:r>
                      <a:r>
                        <a:rPr lang="en-IN" sz="1200" baseline="0" dirty="0"/>
                        <a:t> Extensions</a:t>
                      </a:r>
                    </a:p>
                    <a:p>
                      <a:r>
                        <a:rPr lang="en-IN" sz="1200" baseline="0" dirty="0"/>
                        <a:t>Affect the entire team, company</a:t>
                      </a:r>
                      <a:endParaRPr lang="en-IN" sz="1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Side-by-side</a:t>
                      </a:r>
                      <a:r>
                        <a:rPr lang="en-IN" sz="1200" baseline="0" dirty="0"/>
                        <a:t> extensibility</a:t>
                      </a:r>
                    </a:p>
                    <a:p>
                      <a:r>
                        <a:rPr lang="en-IN" sz="1200" baseline="0" dirty="0"/>
                        <a:t>In-App Extension</a:t>
                      </a:r>
                      <a:endParaRPr lang="en-IN" sz="1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165964834"/>
                  </a:ext>
                </a:extLst>
              </a:tr>
              <a:tr h="714488">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pPr marL="285750" indent="-285750">
                        <a:buFont typeface="Arial" panose="020B0604020202020204" pitchFamily="34" charset="0"/>
                        <a:buChar char="•"/>
                      </a:pPr>
                      <a:r>
                        <a:rPr lang="en-IN" sz="1200" dirty="0"/>
                        <a:t>Changing the columns of a table</a:t>
                      </a:r>
                    </a:p>
                    <a:p>
                      <a:pPr marL="285750" indent="-285750">
                        <a:buFont typeface="Arial" panose="020B0604020202020204" pitchFamily="34" charset="0"/>
                        <a:buChar char="•"/>
                      </a:pPr>
                      <a:r>
                        <a:rPr lang="en-IN" sz="1200" dirty="0"/>
                        <a:t>Theme changes/ </a:t>
                      </a:r>
                      <a:r>
                        <a:rPr lang="en-IN" sz="1200" dirty="0" err="1"/>
                        <a:t>color</a:t>
                      </a:r>
                      <a:r>
                        <a:rPr lang="en-IN" sz="1200" dirty="0"/>
                        <a:t> scheme</a:t>
                      </a:r>
                    </a:p>
                    <a:p>
                      <a:pPr marL="285750" indent="-285750">
                        <a:buFont typeface="Arial" panose="020B0604020202020204" pitchFamily="34" charset="0"/>
                        <a:buChar char="•"/>
                      </a:pPr>
                      <a:r>
                        <a:rPr lang="en-IN" sz="1200" dirty="0"/>
                        <a:t>Time and Date format</a:t>
                      </a:r>
                    </a:p>
                    <a:p>
                      <a:pPr marL="285750" indent="-285750">
                        <a:buFont typeface="Arial" panose="020B0604020202020204" pitchFamily="34" charset="0"/>
                        <a:buChar char="•"/>
                      </a:pPr>
                      <a:r>
                        <a:rPr lang="en-IN" sz="1200" dirty="0"/>
                        <a:t>Positioning of tiles in UI LPD</a:t>
                      </a:r>
                    </a:p>
                    <a:p>
                      <a:pPr marL="285750" indent="-285750">
                        <a:buFont typeface="Arial" panose="020B0604020202020204" pitchFamily="34" charset="0"/>
                        <a:buChar char="•"/>
                      </a:pPr>
                      <a:r>
                        <a:rPr lang="en-IN" sz="1200" dirty="0"/>
                        <a:t>Hide</a:t>
                      </a:r>
                      <a:r>
                        <a:rPr lang="en-IN" sz="1200" baseline="0" dirty="0"/>
                        <a:t> and show apps/groups</a:t>
                      </a:r>
                    </a:p>
                    <a:p>
                      <a:pPr marL="285750" indent="-285750">
                        <a:buFont typeface="Arial" panose="020B0604020202020204" pitchFamily="34" charset="0"/>
                        <a:buChar char="•"/>
                      </a:pPr>
                      <a:r>
                        <a:rPr lang="en-IN" sz="1200" baseline="0" dirty="0"/>
                        <a:t>Create new group</a:t>
                      </a:r>
                      <a:endParaRPr lang="en-IN"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pPr marL="285750" indent="-285750">
                        <a:buFont typeface="Arial" panose="020B0604020202020204" pitchFamily="34" charset="0"/>
                        <a:buChar char="•"/>
                      </a:pPr>
                      <a:r>
                        <a:rPr lang="en-IN" sz="1200" dirty="0"/>
                        <a:t>Add/Remove/Change</a:t>
                      </a:r>
                      <a:r>
                        <a:rPr lang="en-IN" sz="1200" baseline="0" dirty="0"/>
                        <a:t> Fields</a:t>
                      </a:r>
                    </a:p>
                    <a:p>
                      <a:pPr marL="285750" indent="-285750">
                        <a:buFont typeface="Arial" panose="020B0604020202020204" pitchFamily="34" charset="0"/>
                        <a:buChar char="•"/>
                      </a:pPr>
                      <a:r>
                        <a:rPr lang="en-IN" sz="1200" baseline="0" dirty="0"/>
                        <a:t>Add/Manage Custom Fields</a:t>
                      </a:r>
                    </a:p>
                    <a:p>
                      <a:pPr marL="285750" indent="-285750">
                        <a:buFont typeface="Arial" panose="020B0604020202020204" pitchFamily="34" charset="0"/>
                        <a:buChar char="•"/>
                      </a:pPr>
                      <a:r>
                        <a:rPr lang="en-IN" sz="1200" baseline="0" dirty="0"/>
                        <a:t>Add custom logic</a:t>
                      </a:r>
                    </a:p>
                    <a:p>
                      <a:pPr marL="285750" indent="-285750">
                        <a:buFont typeface="Arial" panose="020B0604020202020204" pitchFamily="34" charset="0"/>
                        <a:buChar char="•"/>
                      </a:pPr>
                      <a:r>
                        <a:rPr lang="en-IN" sz="1200" baseline="0" dirty="0"/>
                        <a:t>Add custom Business Object</a:t>
                      </a:r>
                    </a:p>
                    <a:p>
                      <a:pPr marL="285750" indent="-285750">
                        <a:buFont typeface="Arial" panose="020B0604020202020204" pitchFamily="34" charset="0"/>
                        <a:buChar char="•"/>
                      </a:pPr>
                      <a:r>
                        <a:rPr lang="en-IN" sz="1200" baseline="0" dirty="0"/>
                        <a:t>Add Custom UI and Tile</a:t>
                      </a:r>
                    </a:p>
                    <a:p>
                      <a:pPr marL="285750" indent="-285750">
                        <a:buFont typeface="Arial" panose="020B0604020202020204" pitchFamily="34" charset="0"/>
                        <a:buChar char="•"/>
                      </a:pPr>
                      <a:r>
                        <a:rPr lang="en-IN" sz="1200" baseline="0" dirty="0"/>
                        <a:t>Custom CDS views</a:t>
                      </a:r>
                    </a:p>
                    <a:p>
                      <a:pPr marL="285750" indent="-285750">
                        <a:buFont typeface="Arial" panose="020B0604020202020204" pitchFamily="34" charset="0"/>
                        <a:buChar char="•"/>
                      </a:pPr>
                      <a:r>
                        <a:rPr lang="en-IN" sz="1200" baseline="0" dirty="0"/>
                        <a:t>Custom Forms</a:t>
                      </a:r>
                    </a:p>
                    <a:p>
                      <a:pPr marL="285750" indent="-285750">
                        <a:buFont typeface="Arial" panose="020B0604020202020204" pitchFamily="34" charset="0"/>
                        <a:buChar char="•"/>
                      </a:pPr>
                      <a:r>
                        <a:rPr lang="en-IN" sz="1200" baseline="0" dirty="0"/>
                        <a:t>Transport from Q</a:t>
                      </a:r>
                      <a:r>
                        <a:rPr lang="en-IN" sz="1200" baseline="0" dirty="0">
                          <a:sym typeface="Wingdings" panose="05000000000000000000" pitchFamily="2" charset="2"/>
                        </a:rPr>
                        <a:t>P</a:t>
                      </a:r>
                      <a:endParaRPr lang="en-IN"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pPr marL="285750" indent="-285750">
                        <a:buFont typeface="Arial" panose="020B0604020202020204" pitchFamily="34" charset="0"/>
                        <a:buChar char="•"/>
                      </a:pPr>
                      <a:r>
                        <a:rPr lang="en-IN" sz="1200" dirty="0"/>
                        <a:t>Add./Change</a:t>
                      </a:r>
                      <a:r>
                        <a:rPr lang="en-IN" sz="1200" baseline="0" dirty="0"/>
                        <a:t> Complex business logic</a:t>
                      </a:r>
                    </a:p>
                    <a:p>
                      <a:pPr marL="285750" indent="-285750">
                        <a:buFont typeface="Arial" panose="020B0604020202020204" pitchFamily="34" charset="0"/>
                        <a:buChar char="•"/>
                      </a:pPr>
                      <a:r>
                        <a:rPr lang="en-IN" sz="1200" baseline="0" dirty="0"/>
                        <a:t>Add new Apps</a:t>
                      </a:r>
                    </a:p>
                    <a:p>
                      <a:pPr marL="285750" indent="-285750">
                        <a:buFont typeface="Arial" panose="020B0604020202020204" pitchFamily="34" charset="0"/>
                        <a:buChar char="•"/>
                      </a:pPr>
                      <a:r>
                        <a:rPr lang="en-IN" sz="1200" baseline="0" dirty="0"/>
                        <a:t>Decouple the software lifecycle for custom development from standard using SAP Cloud Platform</a:t>
                      </a:r>
                    </a:p>
                    <a:p>
                      <a:pPr marL="285750" indent="-285750">
                        <a:buFont typeface="Arial" panose="020B0604020202020204" pitchFamily="34" charset="0"/>
                        <a:buChar char="•"/>
                      </a:pPr>
                      <a:r>
                        <a:rPr lang="en-IN" sz="1200" baseline="0" dirty="0"/>
                        <a:t>Use API integration with whitelisted API in S/4HANA Cloud</a:t>
                      </a:r>
                      <a:endParaRPr lang="en-IN"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777943974"/>
                  </a:ext>
                </a:extLst>
              </a:tr>
              <a:tr h="714488">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These changes affects only the business user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err="1"/>
                        <a:t>LoB</a:t>
                      </a:r>
                      <a:r>
                        <a:rPr lang="en-IN" sz="1200" dirty="0"/>
                        <a:t>/Company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New Innovation for Company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264736984"/>
                  </a:ext>
                </a:extLst>
              </a:tr>
              <a:tr h="520110">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Me Area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Special Authorization using </a:t>
                      </a:r>
                      <a:r>
                        <a:rPr lang="en-IN" sz="1200" b="1" dirty="0"/>
                        <a:t>Adapt</a:t>
                      </a:r>
                      <a:r>
                        <a:rPr lang="en-IN" sz="1200" b="1" baseline="0" dirty="0"/>
                        <a:t> UI  (key user tools) </a:t>
                      </a:r>
                      <a:r>
                        <a:rPr lang="en-IN" sz="1200" baseline="0" dirty="0"/>
                        <a:t>button in ME area</a:t>
                      </a:r>
                      <a:endParaRPr lang="en-IN"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Experience in programming language like Java,</a:t>
                      </a:r>
                      <a:r>
                        <a:rPr lang="en-IN" sz="1200" baseline="0" dirty="0"/>
                        <a:t> Node, UI5, ABAP etc. SAP </a:t>
                      </a:r>
                      <a:r>
                        <a:rPr lang="en-IN" sz="1200" baseline="0" dirty="0" err="1"/>
                        <a:t>Clud</a:t>
                      </a:r>
                      <a:r>
                        <a:rPr lang="en-IN" sz="1200" baseline="0" dirty="0"/>
                        <a:t> Platform</a:t>
                      </a:r>
                      <a:endParaRPr lang="en-IN"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776245780"/>
                  </a:ext>
                </a:extLst>
              </a:tr>
              <a:tr h="504362">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No special roles required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b="1" dirty="0"/>
                        <a:t>Cloud</a:t>
                      </a:r>
                    </a:p>
                    <a:p>
                      <a:r>
                        <a:rPr lang="en-IN" sz="1200" dirty="0"/>
                        <a:t>SAP_BCR_CORE_EXT</a:t>
                      </a:r>
                    </a:p>
                    <a:p>
                      <a:r>
                        <a:rPr lang="en-IN" sz="1200" b="1" dirty="0"/>
                        <a:t>On-Premise</a:t>
                      </a:r>
                    </a:p>
                    <a:p>
                      <a:r>
                        <a:rPr lang="en-IN" sz="1200" dirty="0"/>
                        <a:t>SAP_NW_APS_EXT_CFD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SAP_NW_APS_EXT_CFL_APP</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SAP_UI_FLEX_KEY_USER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779609943"/>
                  </a:ext>
                </a:extLst>
              </a:tr>
              <a:tr h="402350">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Zero Coding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Techno-Functional – ABAP</a:t>
                      </a:r>
                    </a:p>
                    <a:p>
                      <a:r>
                        <a:rPr lang="en-IN" sz="1200" dirty="0"/>
                        <a:t>Easy to use tools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987" rtl="0" eaLnBrk="1" latinLnBrk="0" hangingPunct="1">
                        <a:defRPr sz="2400" kern="1200">
                          <a:solidFill>
                            <a:schemeClr val="dk1"/>
                          </a:solidFill>
                          <a:latin typeface="Calibri"/>
                        </a:defRPr>
                      </a:lvl1pPr>
                      <a:lvl2pPr marL="609493" algn="l" defTabSz="1218987" rtl="0" eaLnBrk="1" latinLnBrk="0" hangingPunct="1">
                        <a:defRPr sz="2400" kern="1200">
                          <a:solidFill>
                            <a:schemeClr val="dk1"/>
                          </a:solidFill>
                          <a:latin typeface="Calibri"/>
                        </a:defRPr>
                      </a:lvl2pPr>
                      <a:lvl3pPr marL="1218987" algn="l" defTabSz="1218987" rtl="0" eaLnBrk="1" latinLnBrk="0" hangingPunct="1">
                        <a:defRPr sz="2400" kern="1200">
                          <a:solidFill>
                            <a:schemeClr val="dk1"/>
                          </a:solidFill>
                          <a:latin typeface="Calibri"/>
                        </a:defRPr>
                      </a:lvl3pPr>
                      <a:lvl4pPr marL="1828480" algn="l" defTabSz="1218987" rtl="0" eaLnBrk="1" latinLnBrk="0" hangingPunct="1">
                        <a:defRPr sz="2400" kern="1200">
                          <a:solidFill>
                            <a:schemeClr val="dk1"/>
                          </a:solidFill>
                          <a:latin typeface="Calibri"/>
                        </a:defRPr>
                      </a:lvl4pPr>
                      <a:lvl5pPr marL="2437973" algn="l" defTabSz="1218987" rtl="0" eaLnBrk="1" latinLnBrk="0" hangingPunct="1">
                        <a:defRPr sz="2400" kern="1200">
                          <a:solidFill>
                            <a:schemeClr val="dk1"/>
                          </a:solidFill>
                          <a:latin typeface="Calibri"/>
                        </a:defRPr>
                      </a:lvl5pPr>
                      <a:lvl6pPr marL="3047467" algn="l" defTabSz="1218987" rtl="0" eaLnBrk="1" latinLnBrk="0" hangingPunct="1">
                        <a:defRPr sz="2400" kern="1200">
                          <a:solidFill>
                            <a:schemeClr val="dk1"/>
                          </a:solidFill>
                          <a:latin typeface="Calibri"/>
                        </a:defRPr>
                      </a:lvl6pPr>
                      <a:lvl7pPr marL="3656960" algn="l" defTabSz="1218987" rtl="0" eaLnBrk="1" latinLnBrk="0" hangingPunct="1">
                        <a:defRPr sz="2400" kern="1200">
                          <a:solidFill>
                            <a:schemeClr val="dk1"/>
                          </a:solidFill>
                          <a:latin typeface="Calibri"/>
                        </a:defRPr>
                      </a:lvl7pPr>
                      <a:lvl8pPr marL="4266453" algn="l" defTabSz="1218987" rtl="0" eaLnBrk="1" latinLnBrk="0" hangingPunct="1">
                        <a:defRPr sz="2400" kern="1200">
                          <a:solidFill>
                            <a:schemeClr val="dk1"/>
                          </a:solidFill>
                          <a:latin typeface="Calibri"/>
                        </a:defRPr>
                      </a:lvl8pPr>
                      <a:lvl9pPr marL="4875947" algn="l" defTabSz="1218987" rtl="0" eaLnBrk="1" latinLnBrk="0" hangingPunct="1">
                        <a:defRPr sz="2400" kern="1200">
                          <a:solidFill>
                            <a:schemeClr val="dk1"/>
                          </a:solidFill>
                          <a:latin typeface="Calibri"/>
                        </a:defRPr>
                      </a:lvl9pPr>
                    </a:lstStyle>
                    <a:p>
                      <a:r>
                        <a:rPr lang="en-IN" sz="1200" dirty="0"/>
                        <a:t>Faster innovation and independent ones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64038549"/>
                  </a:ext>
                </a:extLst>
              </a:tr>
            </a:tbl>
          </a:graphicData>
        </a:graphic>
      </p:graphicFrame>
    </p:spTree>
    <p:extLst>
      <p:ext uri="{BB962C8B-B14F-4D97-AF65-F5344CB8AC3E}">
        <p14:creationId xmlns:p14="http://schemas.microsoft.com/office/powerpoint/2010/main" val="292176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6725</TotalTime>
  <Words>2047</Words>
  <Application>Microsoft Office PowerPoint</Application>
  <PresentationFormat>Custom</PresentationFormat>
  <Paragraphs>236</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72</vt:lpstr>
      <vt:lpstr>Amasis MT Pro Black</vt:lpstr>
      <vt:lpstr>Arial</vt:lpstr>
      <vt:lpstr>Arial Black</vt:lpstr>
      <vt:lpstr>BentonSansRegular</vt:lpstr>
      <vt:lpstr>Calibri</vt:lpstr>
      <vt:lpstr>Cooper Black</vt:lpstr>
      <vt:lpstr>Segoe UI</vt:lpstr>
      <vt:lpstr>Segoe UI Light</vt:lpstr>
      <vt:lpstr>Office Theme</vt:lpstr>
      <vt:lpstr>SAP BTP Architect Training</vt:lpstr>
      <vt:lpstr>PowerPoint Presentation</vt:lpstr>
      <vt:lpstr>Agenda – Day 6</vt:lpstr>
      <vt:lpstr>What is Extensibility</vt:lpstr>
      <vt:lpstr>What is Extension?</vt:lpstr>
      <vt:lpstr>Decision workflow for New Application</vt:lpstr>
      <vt:lpstr>Classic Extensions and Challenges</vt:lpstr>
      <vt:lpstr>User persona</vt:lpstr>
      <vt:lpstr>Clean Core and Benefits</vt:lpstr>
      <vt:lpstr>Approaches for Side-by-Side Extension</vt:lpstr>
      <vt:lpstr>SAP Business API HUB</vt:lpstr>
      <vt:lpstr>Hands-on : Find SAP Sales Order API in APIHUB &amp; Test in POSTMAN</vt:lpstr>
      <vt:lpstr>Hands on: Setting up SAP Cloud Connector</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Hands on Serverless SAP Fiori Extension App</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254</cp:revision>
  <dcterms:created xsi:type="dcterms:W3CDTF">2013-09-12T13:05:01Z</dcterms:created>
  <dcterms:modified xsi:type="dcterms:W3CDTF">2023-08-01T09:15:02Z</dcterms:modified>
</cp:coreProperties>
</file>