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4122" r:id="rId3"/>
    <p:sldId id="277" r:id="rId4"/>
    <p:sldId id="4788" r:id="rId5"/>
    <p:sldId id="4800" r:id="rId6"/>
    <p:sldId id="4801" r:id="rId7"/>
    <p:sldId id="4802" r:id="rId8"/>
    <p:sldId id="4804" r:id="rId9"/>
    <p:sldId id="4805" r:id="rId10"/>
    <p:sldId id="4806" r:id="rId11"/>
    <p:sldId id="4807" r:id="rId12"/>
    <p:sldId id="4808" r:id="rId13"/>
    <p:sldId id="4809" r:id="rId14"/>
    <p:sldId id="4810" r:id="rId15"/>
    <p:sldId id="4811" r:id="rId16"/>
    <p:sldId id="4812" r:id="rId17"/>
    <p:sldId id="4813" r:id="rId18"/>
    <p:sldId id="4814" r:id="rId19"/>
    <p:sldId id="4815" r:id="rId20"/>
    <p:sldId id="4816" r:id="rId21"/>
    <p:sldId id="4817" r:id="rId22"/>
    <p:sldId id="282" r:id="rId23"/>
    <p:sldId id="280" r:id="rId24"/>
    <p:sldId id="4711"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8/1/2023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4315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8/1/2023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hyperlink" Target="http://www.dribbble.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1.tiff"/><Relationship Id="rId5" Type="http://schemas.openxmlformats.org/officeDocument/2006/relationships/image" Target="../media/image20.tiff"/><Relationship Id="rId4" Type="http://schemas.openxmlformats.org/officeDocument/2006/relationships/image" Target="../media/image19.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clipse.org/downloads/packages/release/2022-03/r" TargetMode="External"/><Relationship Id="rId2" Type="http://schemas.openxmlformats.org/officeDocument/2006/relationships/hyperlink" Target="https://support.microsoft.com/en-us/help/2977003/the-latest-supported-visual-c-download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hyperlink" Target="https://www.eclipse.org/downloads/packages/release/2022-03/r/eclipse-ide-java-developer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IN" dirty="0">
                <a:latin typeface="Cooper Black" panose="0208090404030B020404" pitchFamily="18" charset="0"/>
              </a:rPr>
              <a:t>RAP - Restful Application Programming</a:t>
            </a:r>
            <a:endParaRPr lang="en-US" dirty="0"/>
          </a:p>
        </p:txBody>
      </p:sp>
      <p:pic>
        <p:nvPicPr>
          <p:cNvPr id="3" name="Picture 2" descr="C:\Users\Anubhav\AppData\Local\Temp\SNAGHTMLb41d92c.PNG">
            <a:extLst>
              <a:ext uri="{FF2B5EF4-FFF2-40B4-BE49-F238E27FC236}">
                <a16:creationId xmlns:a16="http://schemas.microsoft.com/office/drawing/2014/main" id="{1584F994-E999-9D9A-0ABA-69EB06B9B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828" y="980728"/>
            <a:ext cx="10009112" cy="552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6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Definition - RAP</a:t>
            </a:r>
          </a:p>
        </p:txBody>
      </p:sp>
      <p:sp>
        <p:nvSpPr>
          <p:cNvPr id="5" name="Rectangle 4">
            <a:extLst>
              <a:ext uri="{FF2B5EF4-FFF2-40B4-BE49-F238E27FC236}">
                <a16:creationId xmlns:a16="http://schemas.microsoft.com/office/drawing/2014/main" id="{F032454E-36F7-C4DC-8E3D-2F57BD0B6B88}"/>
              </a:ext>
            </a:extLst>
          </p:cNvPr>
          <p:cNvSpPr/>
          <p:nvPr/>
        </p:nvSpPr>
        <p:spPr>
          <a:xfrm>
            <a:off x="199338" y="722009"/>
            <a:ext cx="11714310" cy="1938992"/>
          </a:xfrm>
          <a:prstGeom prst="rect">
            <a:avLst/>
          </a:prstGeom>
        </p:spPr>
        <p:txBody>
          <a:bodyPr wrap="square">
            <a:spAutoFit/>
          </a:bodyPr>
          <a:lstStyle/>
          <a:p>
            <a:pPr algn="just" defTabSz="914240">
              <a:buClrTx/>
              <a:defRPr/>
            </a:pPr>
            <a:r>
              <a:rPr lang="en-US" sz="2000" kern="1200" dirty="0">
                <a:solidFill>
                  <a:schemeClr val="bg1"/>
                </a:solidFill>
                <a:latin typeface="Calibri"/>
                <a:ea typeface="+mn-ea"/>
                <a:cs typeface="+mn-cs"/>
              </a:rPr>
              <a:t>The ABAP RESTful programming model defines the architecture for efficient end-to-end development of intrinsically SAP HANA-optimized OData services (such as Fiori apps) in SAP Business Technology Platform ABAP Environment. It supports the development of all types of Fiori applications as well as A2X services. It is based on technologies and frameworks such as Core Data Services (CDS) for defining semantically rich data models and a service model infrastructure for creating OData services with bindings to an OData protocol and ABAP-based application services for custom logic and SAPUI5-based user interfaces .</a:t>
            </a:r>
          </a:p>
        </p:txBody>
      </p:sp>
      <p:sp>
        <p:nvSpPr>
          <p:cNvPr id="6" name="TextBox 5">
            <a:extLst>
              <a:ext uri="{FF2B5EF4-FFF2-40B4-BE49-F238E27FC236}">
                <a16:creationId xmlns:a16="http://schemas.microsoft.com/office/drawing/2014/main" id="{A472905F-BD06-B77E-8222-30717B3CDEEC}"/>
              </a:ext>
            </a:extLst>
          </p:cNvPr>
          <p:cNvSpPr txBox="1"/>
          <p:nvPr/>
        </p:nvSpPr>
        <p:spPr>
          <a:xfrm>
            <a:off x="199338" y="2780928"/>
            <a:ext cx="9639490" cy="2554545"/>
          </a:xfrm>
          <a:prstGeom prst="rect">
            <a:avLst/>
          </a:prstGeom>
          <a:noFill/>
        </p:spPr>
        <p:txBody>
          <a:bodyPr wrap="square" rtlCol="0">
            <a:spAutoFit/>
          </a:bodyPr>
          <a:lstStyle/>
          <a:p>
            <a:pPr algn="just" defTabSz="914240">
              <a:buClrTx/>
              <a:defRPr/>
            </a:pPr>
            <a:r>
              <a:rPr lang="en-IN" sz="2000" kern="1200" dirty="0">
                <a:solidFill>
                  <a:schemeClr val="bg1"/>
                </a:solidFill>
                <a:latin typeface="Calibri"/>
                <a:ea typeface="+mn-ea"/>
                <a:cs typeface="+mn-cs"/>
              </a:rPr>
              <a:t>The whole architecture is based on</a:t>
            </a:r>
          </a:p>
          <a:p>
            <a:pPr marL="257175" indent="-257175" algn="just" defTabSz="914240">
              <a:buClrTx/>
              <a:buFont typeface="Arial" panose="020B0604020202020204" pitchFamily="34" charset="0"/>
              <a:buChar char="•"/>
              <a:defRPr/>
            </a:pPr>
            <a:r>
              <a:rPr lang="en-IN" sz="2000" kern="1200" dirty="0">
                <a:solidFill>
                  <a:schemeClr val="bg1"/>
                </a:solidFill>
                <a:latin typeface="Calibri"/>
                <a:ea typeface="+mn-ea"/>
                <a:cs typeface="+mn-cs"/>
              </a:rPr>
              <a:t>CDS views – will helps you to create semantically rich data model.</a:t>
            </a:r>
          </a:p>
          <a:p>
            <a:pPr marL="257175" indent="-257175" algn="just" defTabSz="914240">
              <a:buClrTx/>
              <a:buFont typeface="Arial" panose="020B0604020202020204" pitchFamily="34" charset="0"/>
              <a:buChar char="•"/>
              <a:defRPr/>
            </a:pPr>
            <a:r>
              <a:rPr lang="en-IN" sz="2000" kern="1200" dirty="0">
                <a:solidFill>
                  <a:schemeClr val="bg1"/>
                </a:solidFill>
                <a:latin typeface="Calibri"/>
                <a:ea typeface="+mn-ea"/>
                <a:cs typeface="+mn-cs"/>
              </a:rPr>
              <a:t>Business Object here is a node inside a tree data structure which is achieved by using </a:t>
            </a:r>
            <a:r>
              <a:rPr lang="en-IN" sz="2000" b="1" kern="1200" dirty="0">
                <a:solidFill>
                  <a:schemeClr val="bg1"/>
                </a:solidFill>
                <a:latin typeface="Calibri"/>
                <a:ea typeface="+mn-ea"/>
                <a:cs typeface="+mn-cs"/>
              </a:rPr>
              <a:t>root </a:t>
            </a:r>
            <a:r>
              <a:rPr lang="en-IN" sz="2000" kern="1200" dirty="0">
                <a:solidFill>
                  <a:schemeClr val="bg1"/>
                </a:solidFill>
                <a:latin typeface="Calibri"/>
                <a:ea typeface="+mn-ea"/>
                <a:cs typeface="+mn-cs"/>
              </a:rPr>
              <a:t>keyword at CDS view level, this is needed only if we want to add transactional capability.</a:t>
            </a:r>
          </a:p>
          <a:p>
            <a:pPr marL="257175" indent="-257175" algn="just" defTabSz="914240">
              <a:buClrTx/>
              <a:buFont typeface="Arial" panose="020B0604020202020204" pitchFamily="34" charset="0"/>
              <a:buChar char="•"/>
              <a:defRPr/>
            </a:pPr>
            <a:r>
              <a:rPr lang="en-US" sz="2000" kern="1200" dirty="0">
                <a:solidFill>
                  <a:schemeClr val="bg1"/>
                </a:solidFill>
                <a:latin typeface="Calibri"/>
                <a:ea typeface="+mn-ea"/>
                <a:cs typeface="+mn-cs"/>
              </a:rPr>
              <a:t>Finally create a service using service definition and service binding .</a:t>
            </a:r>
          </a:p>
          <a:p>
            <a:pPr marL="257175" indent="-257175" algn="just" defTabSz="914240">
              <a:buClrTx/>
              <a:buFont typeface="Arial" panose="020B0604020202020204" pitchFamily="34" charset="0"/>
              <a:buChar char="•"/>
              <a:defRPr/>
            </a:pPr>
            <a:r>
              <a:rPr lang="en-US" sz="2000" kern="1200" dirty="0">
                <a:solidFill>
                  <a:schemeClr val="bg1"/>
                </a:solidFill>
                <a:latin typeface="Calibri"/>
                <a:ea typeface="+mn-ea"/>
                <a:cs typeface="+mn-cs"/>
              </a:rPr>
              <a:t>The binding will confirm the Purpose of service – API or Fiori.</a:t>
            </a:r>
          </a:p>
          <a:p>
            <a:pPr marL="257175" indent="-257175" algn="just" defTabSz="914240">
              <a:buClrTx/>
              <a:buFont typeface="Arial" panose="020B0604020202020204" pitchFamily="34" charset="0"/>
              <a:buChar char="•"/>
              <a:defRPr/>
            </a:pPr>
            <a:r>
              <a:rPr lang="en-US" sz="2000" kern="1200" dirty="0">
                <a:solidFill>
                  <a:schemeClr val="bg1"/>
                </a:solidFill>
                <a:latin typeface="Calibri"/>
                <a:ea typeface="+mn-ea"/>
                <a:cs typeface="+mn-cs"/>
              </a:rPr>
              <a:t>UI layer with the Fiori app using elements.</a:t>
            </a:r>
            <a:endParaRPr lang="en-IN" sz="2000" kern="1200" dirty="0">
              <a:solidFill>
                <a:schemeClr val="bg1"/>
              </a:solidFill>
              <a:latin typeface="Calibri"/>
              <a:ea typeface="+mn-ea"/>
              <a:cs typeface="+mn-cs"/>
            </a:endParaRPr>
          </a:p>
        </p:txBody>
      </p:sp>
    </p:spTree>
    <p:extLst>
      <p:ext uri="{BB962C8B-B14F-4D97-AF65-F5344CB8AC3E}">
        <p14:creationId xmlns:p14="http://schemas.microsoft.com/office/powerpoint/2010/main" val="30123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5F17-051B-8611-8B56-EA66E9E15061}"/>
              </a:ext>
            </a:extLst>
          </p:cNvPr>
          <p:cNvSpPr>
            <a:spLocks noGrp="1"/>
          </p:cNvSpPr>
          <p:nvPr>
            <p:ph type="title"/>
          </p:nvPr>
        </p:nvSpPr>
        <p:spPr/>
        <p:txBody>
          <a:bodyPr/>
          <a:lstStyle/>
          <a:p>
            <a:r>
              <a:rPr lang="en-US" dirty="0"/>
              <a:t>RAP – Development Big picture</a:t>
            </a:r>
          </a:p>
        </p:txBody>
      </p:sp>
      <p:pic>
        <p:nvPicPr>
          <p:cNvPr id="3" name="Picture 2">
            <a:extLst>
              <a:ext uri="{FF2B5EF4-FFF2-40B4-BE49-F238E27FC236}">
                <a16:creationId xmlns:a16="http://schemas.microsoft.com/office/drawing/2014/main" id="{2B13A064-FFCA-1C24-8069-A2DE03208E3F}"/>
              </a:ext>
            </a:extLst>
          </p:cNvPr>
          <p:cNvPicPr>
            <a:picLocks noChangeAspect="1"/>
          </p:cNvPicPr>
          <p:nvPr/>
        </p:nvPicPr>
        <p:blipFill>
          <a:blip r:embed="rId2"/>
          <a:stretch>
            <a:fillRect/>
          </a:stretch>
        </p:blipFill>
        <p:spPr>
          <a:xfrm>
            <a:off x="405780" y="980728"/>
            <a:ext cx="10753919" cy="5475202"/>
          </a:xfrm>
          <a:prstGeom prst="rect">
            <a:avLst/>
          </a:prstGeom>
        </p:spPr>
      </p:pic>
    </p:spTree>
    <p:extLst>
      <p:ext uri="{BB962C8B-B14F-4D97-AF65-F5344CB8AC3E}">
        <p14:creationId xmlns:p14="http://schemas.microsoft.com/office/powerpoint/2010/main" val="286057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What is Business Object</a:t>
            </a:r>
          </a:p>
        </p:txBody>
      </p:sp>
      <p:pic>
        <p:nvPicPr>
          <p:cNvPr id="3" name="Picture 2">
            <a:extLst>
              <a:ext uri="{FF2B5EF4-FFF2-40B4-BE49-F238E27FC236}">
                <a16:creationId xmlns:a16="http://schemas.microsoft.com/office/drawing/2014/main" id="{B3440FCF-223A-E198-3493-B5C0573C59D6}"/>
              </a:ext>
            </a:extLst>
          </p:cNvPr>
          <p:cNvPicPr>
            <a:picLocks noChangeAspect="1"/>
          </p:cNvPicPr>
          <p:nvPr/>
        </p:nvPicPr>
        <p:blipFill>
          <a:blip r:embed="rId2"/>
          <a:stretch>
            <a:fillRect/>
          </a:stretch>
        </p:blipFill>
        <p:spPr>
          <a:xfrm>
            <a:off x="1125860" y="1124744"/>
            <a:ext cx="9300767" cy="5213732"/>
          </a:xfrm>
          <a:prstGeom prst="rect">
            <a:avLst/>
          </a:prstGeom>
        </p:spPr>
      </p:pic>
    </p:spTree>
    <p:extLst>
      <p:ext uri="{BB962C8B-B14F-4D97-AF65-F5344CB8AC3E}">
        <p14:creationId xmlns:p14="http://schemas.microsoft.com/office/powerpoint/2010/main" val="171018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IN" dirty="0">
                <a:latin typeface="Cooper Black" panose="0208090404030B020404" pitchFamily="18" charset="0"/>
              </a:rPr>
              <a:t>Types of Implementation (Scenario) </a:t>
            </a:r>
            <a:endParaRPr lang="en-US" dirty="0"/>
          </a:p>
        </p:txBody>
      </p:sp>
      <p:sp>
        <p:nvSpPr>
          <p:cNvPr id="3" name="Freeform 5">
            <a:extLst>
              <a:ext uri="{FF2B5EF4-FFF2-40B4-BE49-F238E27FC236}">
                <a16:creationId xmlns:a16="http://schemas.microsoft.com/office/drawing/2014/main" id="{D0837C05-6C13-31F3-5559-8DC282927DFC}"/>
              </a:ext>
            </a:extLst>
          </p:cNvPr>
          <p:cNvSpPr>
            <a:spLocks/>
          </p:cNvSpPr>
          <p:nvPr/>
        </p:nvSpPr>
        <p:spPr bwMode="auto">
          <a:xfrm>
            <a:off x="5230316" y="2132856"/>
            <a:ext cx="3357096" cy="1762025"/>
          </a:xfrm>
          <a:custGeom>
            <a:avLst/>
            <a:gdLst>
              <a:gd name="T0" fmla="*/ 2446 w 2614"/>
              <a:gd name="T1" fmla="*/ 906 h 1372"/>
              <a:gd name="T2" fmla="*/ 2446 w 2614"/>
              <a:gd name="T3" fmla="*/ 0 h 1372"/>
              <a:gd name="T4" fmla="*/ 0 w 2614"/>
              <a:gd name="T5" fmla="*/ 0 h 1372"/>
              <a:gd name="T6" fmla="*/ 0 w 2614"/>
              <a:gd name="T7" fmla="*/ 1203 h 1372"/>
              <a:gd name="T8" fmla="*/ 601 w 2614"/>
              <a:gd name="T9" fmla="*/ 1203 h 1372"/>
              <a:gd name="T10" fmla="*/ 601 w 2614"/>
              <a:gd name="T11" fmla="*/ 600 h 1372"/>
              <a:gd name="T12" fmla="*/ 1845 w 2614"/>
              <a:gd name="T13" fmla="*/ 600 h 1372"/>
              <a:gd name="T14" fmla="*/ 1845 w 2614"/>
              <a:gd name="T15" fmla="*/ 906 h 1372"/>
              <a:gd name="T16" fmla="*/ 1681 w 2614"/>
              <a:gd name="T17" fmla="*/ 906 h 1372"/>
              <a:gd name="T18" fmla="*/ 2148 w 2614"/>
              <a:gd name="T19" fmla="*/ 1372 h 1372"/>
              <a:gd name="T20" fmla="*/ 2614 w 2614"/>
              <a:gd name="T21" fmla="*/ 906 h 1372"/>
              <a:gd name="T22" fmla="*/ 2446 w 2614"/>
              <a:gd name="T23" fmla="*/ 906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4" h="1372">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flip="none" rotWithShape="1">
            <a:gsLst>
              <a:gs pos="0">
                <a:schemeClr val="accent5"/>
              </a:gs>
              <a:gs pos="100000">
                <a:schemeClr val="accent6"/>
              </a:gs>
            </a:gsLst>
            <a:lin ang="10800000" scaled="1"/>
            <a:tileRect/>
          </a:gradFill>
          <a:ln w="9525">
            <a:noFill/>
            <a:round/>
            <a:headEnd/>
            <a:tailEnd/>
          </a:ln>
          <a:effectLst>
            <a:outerShdw blurRad="177800" dist="215900" dir="5400000" algn="t" rotWithShape="0">
              <a:prstClr val="black">
                <a:alpha val="15000"/>
              </a:prstClr>
            </a:outerShdw>
          </a:effectLst>
        </p:spPr>
        <p:txBody>
          <a:bodyPr vert="horz" wrap="square" lIns="68580" tIns="34290" rIns="68580" bIns="3429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1800" dirty="0">
              <a:solidFill>
                <a:schemeClr val="bg1"/>
              </a:solidFill>
            </a:endParaRPr>
          </a:p>
        </p:txBody>
      </p:sp>
      <p:sp>
        <p:nvSpPr>
          <p:cNvPr id="4" name="TextBox 9">
            <a:extLst>
              <a:ext uri="{FF2B5EF4-FFF2-40B4-BE49-F238E27FC236}">
                <a16:creationId xmlns:a16="http://schemas.microsoft.com/office/drawing/2014/main" id="{FC15BB83-4463-C6E9-5318-AA9C1E25B544}"/>
              </a:ext>
            </a:extLst>
          </p:cNvPr>
          <p:cNvSpPr txBox="1"/>
          <p:nvPr/>
        </p:nvSpPr>
        <p:spPr>
          <a:xfrm>
            <a:off x="247075" y="1060537"/>
            <a:ext cx="2210592" cy="646331"/>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IN" sz="1800" b="1" dirty="0">
                <a:solidFill>
                  <a:schemeClr val="bg1"/>
                </a:solidFill>
                <a:ea typeface="Open Sans" panose="020B0606030504020204" pitchFamily="34" charset="0"/>
                <a:cs typeface="Open Sans" panose="020B0606030504020204" pitchFamily="34" charset="0"/>
              </a:rPr>
              <a:t>Brownfield Implementation</a:t>
            </a:r>
          </a:p>
        </p:txBody>
      </p:sp>
      <p:sp>
        <p:nvSpPr>
          <p:cNvPr id="5" name="Rectangle 4">
            <a:extLst>
              <a:ext uri="{FF2B5EF4-FFF2-40B4-BE49-F238E27FC236}">
                <a16:creationId xmlns:a16="http://schemas.microsoft.com/office/drawing/2014/main" id="{670B086A-A9FD-A038-CB21-F157C57DDDA1}"/>
              </a:ext>
            </a:extLst>
          </p:cNvPr>
          <p:cNvSpPr/>
          <p:nvPr/>
        </p:nvSpPr>
        <p:spPr>
          <a:xfrm>
            <a:off x="279382" y="1754053"/>
            <a:ext cx="4513856" cy="1815882"/>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257175" indent="-257175" algn="just">
              <a:buFont typeface="Arial" panose="020B0604020202020204" pitchFamily="34" charset="0"/>
              <a:buChar char="•"/>
            </a:pPr>
            <a:r>
              <a:rPr lang="en-US" sz="1400" dirty="0">
                <a:solidFill>
                  <a:schemeClr val="bg1"/>
                </a:solidFill>
              </a:rPr>
              <a:t>Is used when we want to create a transactional application which can insert, update, delete data</a:t>
            </a:r>
            <a:r>
              <a:rPr lang="en-IN" sz="1400" dirty="0">
                <a:solidFill>
                  <a:schemeClr val="bg1"/>
                </a:solidFill>
              </a:rPr>
              <a:t> from the system by writing your own logic</a:t>
            </a:r>
          </a:p>
          <a:p>
            <a:pPr marL="257175" indent="-257175" algn="just">
              <a:buFont typeface="Arial" panose="020B0604020202020204" pitchFamily="34" charset="0"/>
              <a:buChar char="•"/>
            </a:pPr>
            <a:r>
              <a:rPr lang="en-IN" sz="1400" dirty="0">
                <a:solidFill>
                  <a:schemeClr val="bg1"/>
                </a:solidFill>
              </a:rPr>
              <a:t>You already have Business logic with you and you want to use that business logic to perform transactional capability</a:t>
            </a:r>
          </a:p>
          <a:p>
            <a:pPr marL="257175" indent="-257175" algn="just">
              <a:buFont typeface="Arial" panose="020B0604020202020204" pitchFamily="34" charset="0"/>
              <a:buChar char="•"/>
            </a:pPr>
            <a:r>
              <a:rPr lang="en-IN" sz="1400" dirty="0">
                <a:solidFill>
                  <a:schemeClr val="bg1"/>
                </a:solidFill>
              </a:rPr>
              <a:t>You are own your own to manage your implementation.</a:t>
            </a:r>
            <a:endParaRPr lang="en-US" sz="1400" dirty="0">
              <a:solidFill>
                <a:schemeClr val="bg1"/>
              </a:solidFill>
            </a:endParaRPr>
          </a:p>
        </p:txBody>
      </p:sp>
      <p:sp>
        <p:nvSpPr>
          <p:cNvPr id="6" name="TextBox 12">
            <a:extLst>
              <a:ext uri="{FF2B5EF4-FFF2-40B4-BE49-F238E27FC236}">
                <a16:creationId xmlns:a16="http://schemas.microsoft.com/office/drawing/2014/main" id="{94A0DB9E-A7C6-EFE7-9891-7525512476FA}"/>
              </a:ext>
            </a:extLst>
          </p:cNvPr>
          <p:cNvSpPr txBox="1"/>
          <p:nvPr/>
        </p:nvSpPr>
        <p:spPr>
          <a:xfrm>
            <a:off x="6781470" y="3926472"/>
            <a:ext cx="2183331" cy="646331"/>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IN" sz="1800" b="1" dirty="0">
                <a:solidFill>
                  <a:schemeClr val="bg1"/>
                </a:solidFill>
                <a:ea typeface="Open Sans" panose="020B0606030504020204" pitchFamily="34" charset="0"/>
                <a:cs typeface="Open Sans" panose="020B0606030504020204" pitchFamily="34" charset="0"/>
              </a:rPr>
              <a:t>Greenfield Implementation</a:t>
            </a:r>
          </a:p>
        </p:txBody>
      </p:sp>
      <p:sp>
        <p:nvSpPr>
          <p:cNvPr id="7" name="Rectangle 6">
            <a:extLst>
              <a:ext uri="{FF2B5EF4-FFF2-40B4-BE49-F238E27FC236}">
                <a16:creationId xmlns:a16="http://schemas.microsoft.com/office/drawing/2014/main" id="{0871CC31-A3AC-6D1B-3939-FCF17BADA7B5}"/>
              </a:ext>
            </a:extLst>
          </p:cNvPr>
          <p:cNvSpPr/>
          <p:nvPr/>
        </p:nvSpPr>
        <p:spPr>
          <a:xfrm>
            <a:off x="6670476" y="4572803"/>
            <a:ext cx="5135199" cy="1569660"/>
          </a:xfrm>
          <a:prstGeom prst="rect">
            <a:avLst/>
          </a:prstGeom>
        </p:spPr>
        <p:txBody>
          <a:bodyPr wrap="square" lIns="0" rIns="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257175" indent="-257175" algn="just">
              <a:buFont typeface="Arial" panose="020B0604020202020204" pitchFamily="34" charset="0"/>
              <a:buChar char="•"/>
            </a:pPr>
            <a:r>
              <a:rPr lang="en-US" sz="1600" dirty="0">
                <a:solidFill>
                  <a:schemeClr val="bg1"/>
                </a:solidFill>
              </a:rPr>
              <a:t>Is used when we want to create a transactional application which can insert, update, delete data</a:t>
            </a:r>
            <a:r>
              <a:rPr lang="en-IN" sz="1600" dirty="0">
                <a:solidFill>
                  <a:schemeClr val="bg1"/>
                </a:solidFill>
              </a:rPr>
              <a:t> from the system by using the framework provided implementation</a:t>
            </a:r>
          </a:p>
          <a:p>
            <a:pPr marL="257175" indent="-257175" algn="just">
              <a:buFont typeface="Arial" panose="020B0604020202020204" pitchFamily="34" charset="0"/>
              <a:buChar char="•"/>
            </a:pPr>
            <a:r>
              <a:rPr lang="en-IN" sz="1600" dirty="0">
                <a:solidFill>
                  <a:schemeClr val="bg1"/>
                </a:solidFill>
              </a:rPr>
              <a:t>You do not have Business logic with you and you want system to create business logic for you automatically.</a:t>
            </a:r>
            <a:endParaRPr lang="en-US" sz="1600" dirty="0">
              <a:solidFill>
                <a:schemeClr val="bg1"/>
              </a:solidFill>
            </a:endParaRPr>
          </a:p>
        </p:txBody>
      </p:sp>
      <p:sp>
        <p:nvSpPr>
          <p:cNvPr id="8" name="TextBox 15">
            <a:extLst>
              <a:ext uri="{FF2B5EF4-FFF2-40B4-BE49-F238E27FC236}">
                <a16:creationId xmlns:a16="http://schemas.microsoft.com/office/drawing/2014/main" id="{8F441454-D25A-AE50-7B3C-1B8B4CE7BAC0}"/>
              </a:ext>
            </a:extLst>
          </p:cNvPr>
          <p:cNvSpPr txBox="1"/>
          <p:nvPr/>
        </p:nvSpPr>
        <p:spPr>
          <a:xfrm>
            <a:off x="5474597" y="2328019"/>
            <a:ext cx="2613746" cy="369332"/>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 Managed Scenario</a:t>
            </a:r>
          </a:p>
        </p:txBody>
      </p:sp>
      <p:sp>
        <p:nvSpPr>
          <p:cNvPr id="9" name="Freeform 12">
            <a:extLst>
              <a:ext uri="{FF2B5EF4-FFF2-40B4-BE49-F238E27FC236}">
                <a16:creationId xmlns:a16="http://schemas.microsoft.com/office/drawing/2014/main" id="{C1C4C71E-8088-F5D2-4BC6-46AB488CE4DE}"/>
              </a:ext>
            </a:extLst>
          </p:cNvPr>
          <p:cNvSpPr>
            <a:spLocks noEditPoints="1"/>
          </p:cNvSpPr>
          <p:nvPr/>
        </p:nvSpPr>
        <p:spPr bwMode="auto">
          <a:xfrm>
            <a:off x="7822602" y="3170972"/>
            <a:ext cx="308156" cy="270171"/>
          </a:xfrm>
          <a:custGeom>
            <a:avLst/>
            <a:gdLst>
              <a:gd name="T0" fmla="*/ 1491 w 1536"/>
              <a:gd name="T1" fmla="*/ 180 h 1350"/>
              <a:gd name="T2" fmla="*/ 1491 w 1536"/>
              <a:gd name="T3" fmla="*/ 180 h 1350"/>
              <a:gd name="T4" fmla="*/ 1083 w 1536"/>
              <a:gd name="T5" fmla="*/ 180 h 1350"/>
              <a:gd name="T6" fmla="*/ 1083 w 1536"/>
              <a:gd name="T7" fmla="*/ 135 h 1350"/>
              <a:gd name="T8" fmla="*/ 948 w 1536"/>
              <a:gd name="T9" fmla="*/ 0 h 1350"/>
              <a:gd name="T10" fmla="*/ 588 w 1536"/>
              <a:gd name="T11" fmla="*/ 0 h 1350"/>
              <a:gd name="T12" fmla="*/ 453 w 1536"/>
              <a:gd name="T13" fmla="*/ 135 h 1350"/>
              <a:gd name="T14" fmla="*/ 453 w 1536"/>
              <a:gd name="T15" fmla="*/ 180 h 1350"/>
              <a:gd name="T16" fmla="*/ 45 w 1536"/>
              <a:gd name="T17" fmla="*/ 180 h 1350"/>
              <a:gd name="T18" fmla="*/ 0 w 1536"/>
              <a:gd name="T19" fmla="*/ 225 h 1350"/>
              <a:gd name="T20" fmla="*/ 0 w 1536"/>
              <a:gd name="T21" fmla="*/ 1215 h 1350"/>
              <a:gd name="T22" fmla="*/ 135 w 1536"/>
              <a:gd name="T23" fmla="*/ 1350 h 1350"/>
              <a:gd name="T24" fmla="*/ 1401 w 1536"/>
              <a:gd name="T25" fmla="*/ 1350 h 1350"/>
              <a:gd name="T26" fmla="*/ 1536 w 1536"/>
              <a:gd name="T27" fmla="*/ 1215 h 1350"/>
              <a:gd name="T28" fmla="*/ 1536 w 1536"/>
              <a:gd name="T29" fmla="*/ 226 h 1350"/>
              <a:gd name="T30" fmla="*/ 1536 w 1536"/>
              <a:gd name="T31" fmla="*/ 226 h 1350"/>
              <a:gd name="T32" fmla="*/ 1491 w 1536"/>
              <a:gd name="T33" fmla="*/ 180 h 1350"/>
              <a:gd name="T34" fmla="*/ 543 w 1536"/>
              <a:gd name="T35" fmla="*/ 135 h 1350"/>
              <a:gd name="T36" fmla="*/ 588 w 1536"/>
              <a:gd name="T37" fmla="*/ 90 h 1350"/>
              <a:gd name="T38" fmla="*/ 948 w 1536"/>
              <a:gd name="T39" fmla="*/ 90 h 1350"/>
              <a:gd name="T40" fmla="*/ 993 w 1536"/>
              <a:gd name="T41" fmla="*/ 135 h 1350"/>
              <a:gd name="T42" fmla="*/ 993 w 1536"/>
              <a:gd name="T43" fmla="*/ 180 h 1350"/>
              <a:gd name="T44" fmla="*/ 543 w 1536"/>
              <a:gd name="T45" fmla="*/ 180 h 1350"/>
              <a:gd name="T46" fmla="*/ 543 w 1536"/>
              <a:gd name="T47" fmla="*/ 135 h 1350"/>
              <a:gd name="T48" fmla="*/ 1429 w 1536"/>
              <a:gd name="T49" fmla="*/ 270 h 1350"/>
              <a:gd name="T50" fmla="*/ 1289 w 1536"/>
              <a:gd name="T51" fmla="*/ 689 h 1350"/>
              <a:gd name="T52" fmla="*/ 1246 w 1536"/>
              <a:gd name="T53" fmla="*/ 720 h 1350"/>
              <a:gd name="T54" fmla="*/ 993 w 1536"/>
              <a:gd name="T55" fmla="*/ 720 h 1350"/>
              <a:gd name="T56" fmla="*/ 993 w 1536"/>
              <a:gd name="T57" fmla="*/ 675 h 1350"/>
              <a:gd name="T58" fmla="*/ 948 w 1536"/>
              <a:gd name="T59" fmla="*/ 630 h 1350"/>
              <a:gd name="T60" fmla="*/ 588 w 1536"/>
              <a:gd name="T61" fmla="*/ 630 h 1350"/>
              <a:gd name="T62" fmla="*/ 543 w 1536"/>
              <a:gd name="T63" fmla="*/ 675 h 1350"/>
              <a:gd name="T64" fmla="*/ 543 w 1536"/>
              <a:gd name="T65" fmla="*/ 720 h 1350"/>
              <a:gd name="T66" fmla="*/ 290 w 1536"/>
              <a:gd name="T67" fmla="*/ 720 h 1350"/>
              <a:gd name="T68" fmla="*/ 247 w 1536"/>
              <a:gd name="T69" fmla="*/ 689 h 1350"/>
              <a:gd name="T70" fmla="*/ 107 w 1536"/>
              <a:gd name="T71" fmla="*/ 270 h 1350"/>
              <a:gd name="T72" fmla="*/ 1429 w 1536"/>
              <a:gd name="T73" fmla="*/ 270 h 1350"/>
              <a:gd name="T74" fmla="*/ 903 w 1536"/>
              <a:gd name="T75" fmla="*/ 720 h 1350"/>
              <a:gd name="T76" fmla="*/ 903 w 1536"/>
              <a:gd name="T77" fmla="*/ 810 h 1350"/>
              <a:gd name="T78" fmla="*/ 633 w 1536"/>
              <a:gd name="T79" fmla="*/ 810 h 1350"/>
              <a:gd name="T80" fmla="*/ 633 w 1536"/>
              <a:gd name="T81" fmla="*/ 720 h 1350"/>
              <a:gd name="T82" fmla="*/ 903 w 1536"/>
              <a:gd name="T83" fmla="*/ 720 h 1350"/>
              <a:gd name="T84" fmla="*/ 1446 w 1536"/>
              <a:gd name="T85" fmla="*/ 1215 h 1350"/>
              <a:gd name="T86" fmla="*/ 1401 w 1536"/>
              <a:gd name="T87" fmla="*/ 1260 h 1350"/>
              <a:gd name="T88" fmla="*/ 135 w 1536"/>
              <a:gd name="T89" fmla="*/ 1260 h 1350"/>
              <a:gd name="T90" fmla="*/ 90 w 1536"/>
              <a:gd name="T91" fmla="*/ 1215 h 1350"/>
              <a:gd name="T92" fmla="*/ 90 w 1536"/>
              <a:gd name="T93" fmla="*/ 502 h 1350"/>
              <a:gd name="T94" fmla="*/ 162 w 1536"/>
              <a:gd name="T95" fmla="*/ 718 h 1350"/>
              <a:gd name="T96" fmla="*/ 290 w 1536"/>
              <a:gd name="T97" fmla="*/ 810 h 1350"/>
              <a:gd name="T98" fmla="*/ 543 w 1536"/>
              <a:gd name="T99" fmla="*/ 810 h 1350"/>
              <a:gd name="T100" fmla="*/ 543 w 1536"/>
              <a:gd name="T101" fmla="*/ 855 h 1350"/>
              <a:gd name="T102" fmla="*/ 588 w 1536"/>
              <a:gd name="T103" fmla="*/ 900 h 1350"/>
              <a:gd name="T104" fmla="*/ 948 w 1536"/>
              <a:gd name="T105" fmla="*/ 900 h 1350"/>
              <a:gd name="T106" fmla="*/ 993 w 1536"/>
              <a:gd name="T107" fmla="*/ 855 h 1350"/>
              <a:gd name="T108" fmla="*/ 993 w 1536"/>
              <a:gd name="T109" fmla="*/ 810 h 1350"/>
              <a:gd name="T110" fmla="*/ 1246 w 1536"/>
              <a:gd name="T111" fmla="*/ 810 h 1350"/>
              <a:gd name="T112" fmla="*/ 1374 w 1536"/>
              <a:gd name="T113" fmla="*/ 718 h 1350"/>
              <a:gd name="T114" fmla="*/ 1446 w 1536"/>
              <a:gd name="T115" fmla="*/ 502 h 1350"/>
              <a:gd name="T116" fmla="*/ 1446 w 1536"/>
              <a:gd name="T117" fmla="*/ 1215 h 1350"/>
              <a:gd name="T118" fmla="*/ 1446 w 1536"/>
              <a:gd name="T119" fmla="*/ 1215 h 1350"/>
              <a:gd name="T120" fmla="*/ 1446 w 1536"/>
              <a:gd name="T121" fmla="*/ 1215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36" h="135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0" name="Freeform 13">
            <a:extLst>
              <a:ext uri="{FF2B5EF4-FFF2-40B4-BE49-F238E27FC236}">
                <a16:creationId xmlns:a16="http://schemas.microsoft.com/office/drawing/2014/main" id="{67CE4DE5-82A1-C211-7588-5568B891D948}"/>
              </a:ext>
            </a:extLst>
          </p:cNvPr>
          <p:cNvSpPr>
            <a:spLocks/>
          </p:cNvSpPr>
          <p:nvPr/>
        </p:nvSpPr>
        <p:spPr bwMode="auto">
          <a:xfrm>
            <a:off x="2638648" y="3478776"/>
            <a:ext cx="3363518" cy="1788996"/>
          </a:xfrm>
          <a:custGeom>
            <a:avLst/>
            <a:gdLst>
              <a:gd name="T0" fmla="*/ 2018 w 2619"/>
              <a:gd name="T1" fmla="*/ 191 h 1393"/>
              <a:gd name="T2" fmla="*/ 2018 w 2619"/>
              <a:gd name="T3" fmla="*/ 794 h 1393"/>
              <a:gd name="T4" fmla="*/ 773 w 2619"/>
              <a:gd name="T5" fmla="*/ 794 h 1393"/>
              <a:gd name="T6" fmla="*/ 773 w 2619"/>
              <a:gd name="T7" fmla="*/ 467 h 1393"/>
              <a:gd name="T8" fmla="*/ 933 w 2619"/>
              <a:gd name="T9" fmla="*/ 467 h 1393"/>
              <a:gd name="T10" fmla="*/ 467 w 2619"/>
              <a:gd name="T11" fmla="*/ 0 h 1393"/>
              <a:gd name="T12" fmla="*/ 0 w 2619"/>
              <a:gd name="T13" fmla="*/ 467 h 1393"/>
              <a:gd name="T14" fmla="*/ 172 w 2619"/>
              <a:gd name="T15" fmla="*/ 467 h 1393"/>
              <a:gd name="T16" fmla="*/ 172 w 2619"/>
              <a:gd name="T17" fmla="*/ 1393 h 1393"/>
              <a:gd name="T18" fmla="*/ 2619 w 2619"/>
              <a:gd name="T19" fmla="*/ 1393 h 1393"/>
              <a:gd name="T20" fmla="*/ 2619 w 2619"/>
              <a:gd name="T21" fmla="*/ 191 h 1393"/>
              <a:gd name="T22" fmla="*/ 2018 w 2619"/>
              <a:gd name="T23" fmla="*/ 191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9" h="1393">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flip="none" rotWithShape="1">
            <a:gsLst>
              <a:gs pos="0">
                <a:schemeClr val="accent3"/>
              </a:gs>
              <a:gs pos="76000">
                <a:schemeClr val="accent4"/>
              </a:gs>
            </a:gsLst>
            <a:lin ang="0" scaled="1"/>
            <a:tileRect/>
          </a:gradFill>
          <a:ln w="9525">
            <a:noFill/>
            <a:round/>
            <a:headEnd/>
            <a:tailEnd/>
          </a:ln>
          <a:effectLst>
            <a:outerShdw blurRad="177800" dist="215900" dir="5400000" algn="t" rotWithShape="0">
              <a:prstClr val="black">
                <a:alpha val="15000"/>
              </a:prstClr>
            </a:outerShdw>
          </a:effectLst>
        </p:spPr>
        <p:txBody>
          <a:bodyPr vert="horz" wrap="square" lIns="68580" tIns="34290" rIns="68580" bIns="3429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1800" dirty="0">
              <a:solidFill>
                <a:schemeClr val="bg1"/>
              </a:solidFill>
            </a:endParaRPr>
          </a:p>
        </p:txBody>
      </p:sp>
      <p:sp>
        <p:nvSpPr>
          <p:cNvPr id="11" name="TextBox 10">
            <a:extLst>
              <a:ext uri="{FF2B5EF4-FFF2-40B4-BE49-F238E27FC236}">
                <a16:creationId xmlns:a16="http://schemas.microsoft.com/office/drawing/2014/main" id="{3A18769B-4669-573E-FFDE-A40F07AF362D}"/>
              </a:ext>
            </a:extLst>
          </p:cNvPr>
          <p:cNvSpPr txBox="1"/>
          <p:nvPr/>
        </p:nvSpPr>
        <p:spPr>
          <a:xfrm>
            <a:off x="3140298" y="4540257"/>
            <a:ext cx="2613746" cy="646331"/>
          </a:xfrm>
          <a:prstGeom prst="rect">
            <a:avLst/>
          </a:prstGeom>
          <a:noFill/>
        </p:spPr>
        <p:txBody>
          <a:bodyPr wrap="square" lIns="0" rIns="0"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IN"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 Un-Managed Scenario</a:t>
            </a:r>
          </a:p>
        </p:txBody>
      </p:sp>
      <p:grpSp>
        <p:nvGrpSpPr>
          <p:cNvPr id="12" name="Group 11">
            <a:extLst>
              <a:ext uri="{FF2B5EF4-FFF2-40B4-BE49-F238E27FC236}">
                <a16:creationId xmlns:a16="http://schemas.microsoft.com/office/drawing/2014/main" id="{14CFBB8E-6334-7B2F-C97C-6EF9E8E037D0}"/>
              </a:ext>
            </a:extLst>
          </p:cNvPr>
          <p:cNvGrpSpPr/>
          <p:nvPr/>
        </p:nvGrpSpPr>
        <p:grpSpPr>
          <a:xfrm>
            <a:off x="3061599" y="3940285"/>
            <a:ext cx="352985" cy="395418"/>
            <a:chOff x="120651" y="2266950"/>
            <a:chExt cx="2944813" cy="3298825"/>
          </a:xfrm>
          <a:solidFill>
            <a:schemeClr val="bg1"/>
          </a:solidFill>
        </p:grpSpPr>
        <p:sp>
          <p:nvSpPr>
            <p:cNvPr id="13" name="Freeform 16">
              <a:extLst>
                <a:ext uri="{FF2B5EF4-FFF2-40B4-BE49-F238E27FC236}">
                  <a16:creationId xmlns:a16="http://schemas.microsoft.com/office/drawing/2014/main" id="{81BB8874-5DFE-DC08-42DE-3043A1523C40}"/>
                </a:ext>
              </a:extLst>
            </p:cNvPr>
            <p:cNvSpPr>
              <a:spLocks noEditPoints="1"/>
            </p:cNvSpPr>
            <p:nvPr/>
          </p:nvSpPr>
          <p:spPr bwMode="auto">
            <a:xfrm>
              <a:off x="1219201" y="3508375"/>
              <a:ext cx="747713" cy="1436688"/>
            </a:xfrm>
            <a:custGeom>
              <a:avLst/>
              <a:gdLst>
                <a:gd name="T0" fmla="*/ 206 w 347"/>
                <a:gd name="T1" fmla="*/ 290 h 669"/>
                <a:gd name="T2" fmla="*/ 141 w 347"/>
                <a:gd name="T3" fmla="*/ 290 h 669"/>
                <a:gd name="T4" fmla="*/ 90 w 347"/>
                <a:gd name="T5" fmla="*/ 238 h 669"/>
                <a:gd name="T6" fmla="*/ 141 w 347"/>
                <a:gd name="T7" fmla="*/ 187 h 669"/>
                <a:gd name="T8" fmla="*/ 270 w 347"/>
                <a:gd name="T9" fmla="*/ 187 h 669"/>
                <a:gd name="T10" fmla="*/ 315 w 347"/>
                <a:gd name="T11" fmla="*/ 142 h 669"/>
                <a:gd name="T12" fmla="*/ 270 w 347"/>
                <a:gd name="T13" fmla="*/ 97 h 669"/>
                <a:gd name="T14" fmla="*/ 219 w 347"/>
                <a:gd name="T15" fmla="*/ 97 h 669"/>
                <a:gd name="T16" fmla="*/ 219 w 347"/>
                <a:gd name="T17" fmla="*/ 45 h 669"/>
                <a:gd name="T18" fmla="*/ 174 w 347"/>
                <a:gd name="T19" fmla="*/ 0 h 669"/>
                <a:gd name="T20" fmla="*/ 129 w 347"/>
                <a:gd name="T21" fmla="*/ 45 h 669"/>
                <a:gd name="T22" fmla="*/ 129 w 347"/>
                <a:gd name="T23" fmla="*/ 97 h 669"/>
                <a:gd name="T24" fmla="*/ 0 w 347"/>
                <a:gd name="T25" fmla="*/ 238 h 669"/>
                <a:gd name="T26" fmla="*/ 141 w 347"/>
                <a:gd name="T27" fmla="*/ 380 h 669"/>
                <a:gd name="T28" fmla="*/ 206 w 347"/>
                <a:gd name="T29" fmla="*/ 380 h 669"/>
                <a:gd name="T30" fmla="*/ 257 w 347"/>
                <a:gd name="T31" fmla="*/ 431 h 669"/>
                <a:gd name="T32" fmla="*/ 206 w 347"/>
                <a:gd name="T33" fmla="*/ 482 h 669"/>
                <a:gd name="T34" fmla="*/ 77 w 347"/>
                <a:gd name="T35" fmla="*/ 482 h 669"/>
                <a:gd name="T36" fmla="*/ 32 w 347"/>
                <a:gd name="T37" fmla="*/ 527 h 669"/>
                <a:gd name="T38" fmla="*/ 77 w 347"/>
                <a:gd name="T39" fmla="*/ 572 h 669"/>
                <a:gd name="T40" fmla="*/ 129 w 347"/>
                <a:gd name="T41" fmla="*/ 572 h 669"/>
                <a:gd name="T42" fmla="*/ 129 w 347"/>
                <a:gd name="T43" fmla="*/ 624 h 669"/>
                <a:gd name="T44" fmla="*/ 174 w 347"/>
                <a:gd name="T45" fmla="*/ 669 h 669"/>
                <a:gd name="T46" fmla="*/ 219 w 347"/>
                <a:gd name="T47" fmla="*/ 624 h 669"/>
                <a:gd name="T48" fmla="*/ 219 w 347"/>
                <a:gd name="T49" fmla="*/ 572 h 669"/>
                <a:gd name="T50" fmla="*/ 347 w 347"/>
                <a:gd name="T51" fmla="*/ 431 h 669"/>
                <a:gd name="T52" fmla="*/ 206 w 347"/>
                <a:gd name="T53" fmla="*/ 290 h 669"/>
                <a:gd name="T54" fmla="*/ 206 w 347"/>
                <a:gd name="T55" fmla="*/ 290 h 669"/>
                <a:gd name="T56" fmla="*/ 206 w 347"/>
                <a:gd name="T57" fmla="*/ 29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7" h="669">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sp>
          <p:nvSpPr>
            <p:cNvPr id="14" name="Freeform 17">
              <a:extLst>
                <a:ext uri="{FF2B5EF4-FFF2-40B4-BE49-F238E27FC236}">
                  <a16:creationId xmlns:a16="http://schemas.microsoft.com/office/drawing/2014/main" id="{EE15C159-6511-412B-319D-40720452A1AC}"/>
                </a:ext>
              </a:extLst>
            </p:cNvPr>
            <p:cNvSpPr>
              <a:spLocks noEditPoints="1"/>
            </p:cNvSpPr>
            <p:nvPr/>
          </p:nvSpPr>
          <p:spPr bwMode="auto">
            <a:xfrm>
              <a:off x="120651" y="2266950"/>
              <a:ext cx="2944813" cy="3298825"/>
            </a:xfrm>
            <a:custGeom>
              <a:avLst/>
              <a:gdLst>
                <a:gd name="T0" fmla="*/ 1125 w 1367"/>
                <a:gd name="T1" fmla="*/ 472 h 1536"/>
                <a:gd name="T2" fmla="*/ 1124 w 1367"/>
                <a:gd name="T3" fmla="*/ 472 h 1536"/>
                <a:gd name="T4" fmla="*/ 1032 w 1367"/>
                <a:gd name="T5" fmla="*/ 379 h 1536"/>
                <a:gd name="T6" fmla="*/ 1212 w 1367"/>
                <a:gd name="T7" fmla="*/ 379 h 1536"/>
                <a:gd name="T8" fmla="*/ 1257 w 1367"/>
                <a:gd name="T9" fmla="*/ 334 h 1536"/>
                <a:gd name="T10" fmla="*/ 1212 w 1367"/>
                <a:gd name="T11" fmla="*/ 289 h 1536"/>
                <a:gd name="T12" fmla="*/ 996 w 1367"/>
                <a:gd name="T13" fmla="*/ 289 h 1536"/>
                <a:gd name="T14" fmla="*/ 1108 w 1367"/>
                <a:gd name="T15" fmla="*/ 65 h 1536"/>
                <a:gd name="T16" fmla="*/ 1106 w 1367"/>
                <a:gd name="T17" fmla="*/ 21 h 1536"/>
                <a:gd name="T18" fmla="*/ 1068 w 1367"/>
                <a:gd name="T19" fmla="*/ 0 h 1536"/>
                <a:gd name="T20" fmla="*/ 299 w 1367"/>
                <a:gd name="T21" fmla="*/ 0 h 1536"/>
                <a:gd name="T22" fmla="*/ 261 w 1367"/>
                <a:gd name="T23" fmla="*/ 21 h 1536"/>
                <a:gd name="T24" fmla="*/ 259 w 1367"/>
                <a:gd name="T25" fmla="*/ 65 h 1536"/>
                <a:gd name="T26" fmla="*/ 389 w 1367"/>
                <a:gd name="T27" fmla="*/ 325 h 1536"/>
                <a:gd name="T28" fmla="*/ 243 w 1367"/>
                <a:gd name="T29" fmla="*/ 472 h 1536"/>
                <a:gd name="T30" fmla="*/ 242 w 1367"/>
                <a:gd name="T31" fmla="*/ 472 h 1536"/>
                <a:gd name="T32" fmla="*/ 243 w 1367"/>
                <a:gd name="T33" fmla="*/ 1353 h 1536"/>
                <a:gd name="T34" fmla="*/ 684 w 1367"/>
                <a:gd name="T35" fmla="*/ 1536 h 1536"/>
                <a:gd name="T36" fmla="*/ 1124 w 1367"/>
                <a:gd name="T37" fmla="*/ 1353 h 1536"/>
                <a:gd name="T38" fmla="*/ 1125 w 1367"/>
                <a:gd name="T39" fmla="*/ 472 h 1536"/>
                <a:gd name="T40" fmla="*/ 372 w 1367"/>
                <a:gd name="T41" fmla="*/ 90 h 1536"/>
                <a:gd name="T42" fmla="*/ 995 w 1367"/>
                <a:gd name="T43" fmla="*/ 90 h 1536"/>
                <a:gd name="T44" fmla="*/ 895 w 1367"/>
                <a:gd name="T45" fmla="*/ 289 h 1536"/>
                <a:gd name="T46" fmla="*/ 472 w 1367"/>
                <a:gd name="T47" fmla="*/ 289 h 1536"/>
                <a:gd name="T48" fmla="*/ 372 w 1367"/>
                <a:gd name="T49" fmla="*/ 90 h 1536"/>
                <a:gd name="T50" fmla="*/ 1061 w 1367"/>
                <a:gd name="T51" fmla="*/ 1290 h 1536"/>
                <a:gd name="T52" fmla="*/ 684 w 1367"/>
                <a:gd name="T53" fmla="*/ 1446 h 1536"/>
                <a:gd name="T54" fmla="*/ 306 w 1367"/>
                <a:gd name="T55" fmla="*/ 1290 h 1536"/>
                <a:gd name="T56" fmla="*/ 306 w 1367"/>
                <a:gd name="T57" fmla="*/ 535 h 1536"/>
                <a:gd name="T58" fmla="*/ 307 w 1367"/>
                <a:gd name="T59" fmla="*/ 535 h 1536"/>
                <a:gd name="T60" fmla="*/ 463 w 1367"/>
                <a:gd name="T61" fmla="*/ 379 h 1536"/>
                <a:gd name="T62" fmla="*/ 905 w 1367"/>
                <a:gd name="T63" fmla="*/ 379 h 1536"/>
                <a:gd name="T64" fmla="*/ 1060 w 1367"/>
                <a:gd name="T65" fmla="*/ 535 h 1536"/>
                <a:gd name="T66" fmla="*/ 1061 w 1367"/>
                <a:gd name="T67" fmla="*/ 535 h 1536"/>
                <a:gd name="T68" fmla="*/ 1061 w 1367"/>
                <a:gd name="T69" fmla="*/ 1290 h 1536"/>
                <a:gd name="T70" fmla="*/ 1061 w 1367"/>
                <a:gd name="T71" fmla="*/ 1290 h 1536"/>
                <a:gd name="T72" fmla="*/ 1061 w 1367"/>
                <a:gd name="T73" fmla="*/ 129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7" h="1536">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dirty="0">
                <a:solidFill>
                  <a:schemeClr val="bg1"/>
                </a:solidFill>
              </a:endParaRPr>
            </a:p>
          </p:txBody>
        </p:sp>
      </p:grpSp>
    </p:spTree>
    <p:extLst>
      <p:ext uri="{BB962C8B-B14F-4D97-AF65-F5344CB8AC3E}">
        <p14:creationId xmlns:p14="http://schemas.microsoft.com/office/powerpoint/2010/main" val="165872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Understanding Data Model</a:t>
            </a:r>
          </a:p>
        </p:txBody>
      </p:sp>
      <p:pic>
        <p:nvPicPr>
          <p:cNvPr id="3" name="Picture 2">
            <a:extLst>
              <a:ext uri="{FF2B5EF4-FFF2-40B4-BE49-F238E27FC236}">
                <a16:creationId xmlns:a16="http://schemas.microsoft.com/office/drawing/2014/main" id="{1599EB39-70F8-FBE4-1918-276186A505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772" y="1124744"/>
            <a:ext cx="11365924" cy="5184576"/>
          </a:xfrm>
          <a:prstGeom prst="rect">
            <a:avLst/>
          </a:prstGeom>
        </p:spPr>
      </p:pic>
    </p:spTree>
    <p:extLst>
      <p:ext uri="{BB962C8B-B14F-4D97-AF65-F5344CB8AC3E}">
        <p14:creationId xmlns:p14="http://schemas.microsoft.com/office/powerpoint/2010/main" val="3641753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Development of Base objects</a:t>
            </a:r>
          </a:p>
        </p:txBody>
      </p:sp>
      <p:sp>
        <p:nvSpPr>
          <p:cNvPr id="21" name="Rectangle 20">
            <a:extLst>
              <a:ext uri="{FF2B5EF4-FFF2-40B4-BE49-F238E27FC236}">
                <a16:creationId xmlns:a16="http://schemas.microsoft.com/office/drawing/2014/main" id="{CF64969B-6BF4-6277-9F2E-E804D645219C}"/>
              </a:ext>
            </a:extLst>
          </p:cNvPr>
          <p:cNvSpPr/>
          <p:nvPr/>
        </p:nvSpPr>
        <p:spPr>
          <a:xfrm>
            <a:off x="2317304" y="5419998"/>
            <a:ext cx="1835944" cy="450056"/>
          </a:xfrm>
          <a:prstGeom prst="rect">
            <a:avLst/>
          </a:prstGeom>
          <a:solidFill>
            <a:srgbClr val="4472C4"/>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Agency</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ZATS_XX_U_AGENCY</a:t>
            </a:r>
          </a:p>
        </p:txBody>
      </p:sp>
      <p:sp>
        <p:nvSpPr>
          <p:cNvPr id="22" name="Rectangle 21">
            <a:extLst>
              <a:ext uri="{FF2B5EF4-FFF2-40B4-BE49-F238E27FC236}">
                <a16:creationId xmlns:a16="http://schemas.microsoft.com/office/drawing/2014/main" id="{A005CA8B-36C6-7DCD-E28F-1F26A70E810F}"/>
              </a:ext>
            </a:extLst>
          </p:cNvPr>
          <p:cNvSpPr/>
          <p:nvPr/>
        </p:nvSpPr>
        <p:spPr>
          <a:xfrm>
            <a:off x="5505798" y="5419998"/>
            <a:ext cx="2119312" cy="450056"/>
          </a:xfrm>
          <a:prstGeom prst="rect">
            <a:avLst/>
          </a:prstGeom>
          <a:solidFill>
            <a:srgbClr val="4472C4"/>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Customer</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ZATS_XX_U_CUSTOMER</a:t>
            </a:r>
          </a:p>
        </p:txBody>
      </p:sp>
      <p:sp>
        <p:nvSpPr>
          <p:cNvPr id="23" name="Rectangle 22">
            <a:extLst>
              <a:ext uri="{FF2B5EF4-FFF2-40B4-BE49-F238E27FC236}">
                <a16:creationId xmlns:a16="http://schemas.microsoft.com/office/drawing/2014/main" id="{85CFC66D-8AE3-7DE6-9CC2-6641553CC84E}"/>
              </a:ext>
            </a:extLst>
          </p:cNvPr>
          <p:cNvSpPr/>
          <p:nvPr/>
        </p:nvSpPr>
        <p:spPr>
          <a:xfrm>
            <a:off x="8139460" y="5596210"/>
            <a:ext cx="1435894" cy="273844"/>
          </a:xfrm>
          <a:prstGeom prst="rect">
            <a:avLst/>
          </a:prstGeom>
          <a:solidFill>
            <a:srgbClr val="4472C4"/>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bg1"/>
                </a:solidFill>
                <a:effectLst/>
                <a:uLnTx/>
                <a:uFillTx/>
                <a:latin typeface="Calibri" panose="020F0502020204030204"/>
                <a:ea typeface="+mn-ea"/>
                <a:cs typeface="+mn-cs"/>
                <a:sym typeface="Arial"/>
              </a:rPr>
              <a:t>I_Country</a:t>
            </a:r>
            <a:endPar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endParaRPr>
          </a:p>
        </p:txBody>
      </p:sp>
      <p:cxnSp>
        <p:nvCxnSpPr>
          <p:cNvPr id="24" name="Connector: Elbow 23">
            <a:extLst>
              <a:ext uri="{FF2B5EF4-FFF2-40B4-BE49-F238E27FC236}">
                <a16:creationId xmlns:a16="http://schemas.microsoft.com/office/drawing/2014/main" id="{DCAD33DD-1C76-EE80-3000-7948E8A12F37}"/>
              </a:ext>
            </a:extLst>
          </p:cNvPr>
          <p:cNvCxnSpPr>
            <a:stCxn id="23" idx="1"/>
            <a:endCxn id="22" idx="3"/>
          </p:cNvCxnSpPr>
          <p:nvPr/>
        </p:nvCxnSpPr>
        <p:spPr>
          <a:xfrm rot="10800000">
            <a:off x="7625110" y="5645026"/>
            <a:ext cx="514350" cy="88106"/>
          </a:xfrm>
          <a:prstGeom prst="bentConnector3">
            <a:avLst/>
          </a:prstGeom>
          <a:noFill/>
          <a:ln w="6350" cap="flat" cmpd="sng" algn="ctr">
            <a:solidFill>
              <a:schemeClr val="bg1"/>
            </a:solidFill>
            <a:prstDash val="solid"/>
            <a:miter lim="800000"/>
            <a:tailEnd type="triangle"/>
          </a:ln>
          <a:effectLst/>
        </p:spPr>
      </p:cxnSp>
      <p:sp>
        <p:nvSpPr>
          <p:cNvPr id="25" name="Rectangle 24">
            <a:extLst>
              <a:ext uri="{FF2B5EF4-FFF2-40B4-BE49-F238E27FC236}">
                <a16:creationId xmlns:a16="http://schemas.microsoft.com/office/drawing/2014/main" id="{0007C4A8-4294-75A2-48A8-D2802EE3A9F8}"/>
              </a:ext>
            </a:extLst>
          </p:cNvPr>
          <p:cNvSpPr/>
          <p:nvPr/>
        </p:nvSpPr>
        <p:spPr>
          <a:xfrm>
            <a:off x="3934172" y="4365104"/>
            <a:ext cx="1835944" cy="450056"/>
          </a:xfrm>
          <a:prstGeom prst="rect">
            <a:avLst/>
          </a:prstGeom>
          <a:solidFill>
            <a:srgbClr val="4472C4"/>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Travel (root)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ZATS_XX_U_TRAVEL</a:t>
            </a:r>
          </a:p>
        </p:txBody>
      </p:sp>
      <p:cxnSp>
        <p:nvCxnSpPr>
          <p:cNvPr id="26" name="Connector: Elbow 25">
            <a:extLst>
              <a:ext uri="{FF2B5EF4-FFF2-40B4-BE49-F238E27FC236}">
                <a16:creationId xmlns:a16="http://schemas.microsoft.com/office/drawing/2014/main" id="{B119CB93-DF3D-92C1-BD4A-F9D6883C57FC}"/>
              </a:ext>
            </a:extLst>
          </p:cNvPr>
          <p:cNvCxnSpPr>
            <a:stCxn id="21" idx="0"/>
            <a:endCxn id="25" idx="2"/>
          </p:cNvCxnSpPr>
          <p:nvPr/>
        </p:nvCxnSpPr>
        <p:spPr>
          <a:xfrm rot="5400000" flipH="1" flipV="1">
            <a:off x="3741291" y="4309145"/>
            <a:ext cx="604838" cy="1616868"/>
          </a:xfrm>
          <a:prstGeom prst="bentConnector3">
            <a:avLst/>
          </a:prstGeom>
          <a:noFill/>
          <a:ln w="6350" cap="flat" cmpd="sng" algn="ctr">
            <a:solidFill>
              <a:schemeClr val="bg1"/>
            </a:solidFill>
            <a:prstDash val="solid"/>
            <a:miter lim="800000"/>
            <a:tailEnd type="triangle"/>
          </a:ln>
          <a:effectLst/>
        </p:spPr>
      </p:cxnSp>
      <p:cxnSp>
        <p:nvCxnSpPr>
          <p:cNvPr id="27" name="Connector: Elbow 26">
            <a:extLst>
              <a:ext uri="{FF2B5EF4-FFF2-40B4-BE49-F238E27FC236}">
                <a16:creationId xmlns:a16="http://schemas.microsoft.com/office/drawing/2014/main" id="{DA6870E0-0232-C169-C6A3-AF9B957E00B3}"/>
              </a:ext>
            </a:extLst>
          </p:cNvPr>
          <p:cNvCxnSpPr>
            <a:stCxn id="22" idx="0"/>
            <a:endCxn id="25" idx="2"/>
          </p:cNvCxnSpPr>
          <p:nvPr/>
        </p:nvCxnSpPr>
        <p:spPr>
          <a:xfrm rot="16200000" flipV="1">
            <a:off x="5406380" y="4260924"/>
            <a:ext cx="604838" cy="1713310"/>
          </a:xfrm>
          <a:prstGeom prst="bentConnector3">
            <a:avLst/>
          </a:prstGeom>
          <a:noFill/>
          <a:ln w="6350" cap="flat" cmpd="sng" algn="ctr">
            <a:solidFill>
              <a:schemeClr val="bg1"/>
            </a:solidFill>
            <a:prstDash val="solid"/>
            <a:miter lim="800000"/>
            <a:tailEnd type="triangle"/>
          </a:ln>
          <a:effectLst/>
        </p:spPr>
      </p:cxnSp>
      <p:sp>
        <p:nvSpPr>
          <p:cNvPr id="28" name="Rectangle 27">
            <a:extLst>
              <a:ext uri="{FF2B5EF4-FFF2-40B4-BE49-F238E27FC236}">
                <a16:creationId xmlns:a16="http://schemas.microsoft.com/office/drawing/2014/main" id="{78F6C575-7CEA-5204-1C17-93B9C140AC08}"/>
              </a:ext>
            </a:extLst>
          </p:cNvPr>
          <p:cNvSpPr/>
          <p:nvPr/>
        </p:nvSpPr>
        <p:spPr>
          <a:xfrm>
            <a:off x="8032304" y="4439518"/>
            <a:ext cx="1435894" cy="273844"/>
          </a:xfrm>
          <a:prstGeom prst="rect">
            <a:avLst/>
          </a:prstGeom>
          <a:solidFill>
            <a:srgbClr val="4472C4"/>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bg1"/>
                </a:solidFill>
                <a:effectLst/>
                <a:uLnTx/>
                <a:uFillTx/>
                <a:latin typeface="Calibri" panose="020F0502020204030204"/>
                <a:ea typeface="+mn-ea"/>
                <a:cs typeface="+mn-cs"/>
                <a:sym typeface="Arial"/>
              </a:rPr>
              <a:t>I_Currency</a:t>
            </a:r>
            <a:endPar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endParaRPr>
          </a:p>
        </p:txBody>
      </p:sp>
      <p:cxnSp>
        <p:nvCxnSpPr>
          <p:cNvPr id="29" name="Connector: Elbow 28">
            <a:extLst>
              <a:ext uri="{FF2B5EF4-FFF2-40B4-BE49-F238E27FC236}">
                <a16:creationId xmlns:a16="http://schemas.microsoft.com/office/drawing/2014/main" id="{98DF36C2-648C-3A54-2694-7169D8A4951F}"/>
              </a:ext>
            </a:extLst>
          </p:cNvPr>
          <p:cNvCxnSpPr>
            <a:stCxn id="28" idx="1"/>
            <a:endCxn id="25" idx="3"/>
          </p:cNvCxnSpPr>
          <p:nvPr/>
        </p:nvCxnSpPr>
        <p:spPr>
          <a:xfrm rot="10800000" flipV="1">
            <a:off x="5770116" y="4576440"/>
            <a:ext cx="2262188" cy="13692"/>
          </a:xfrm>
          <a:prstGeom prst="bentConnector3">
            <a:avLst/>
          </a:prstGeom>
          <a:noFill/>
          <a:ln w="6350" cap="flat" cmpd="sng" algn="ctr">
            <a:solidFill>
              <a:schemeClr val="bg1"/>
            </a:solidFill>
            <a:prstDash val="solid"/>
            <a:miter lim="800000"/>
            <a:tailEnd type="triangle"/>
          </a:ln>
          <a:effectLst/>
        </p:spPr>
      </p:cxnSp>
      <p:sp>
        <p:nvSpPr>
          <p:cNvPr id="30" name="Rectangle 29">
            <a:extLst>
              <a:ext uri="{FF2B5EF4-FFF2-40B4-BE49-F238E27FC236}">
                <a16:creationId xmlns:a16="http://schemas.microsoft.com/office/drawing/2014/main" id="{05462F48-68A8-00BA-C604-08B73709EEEA}"/>
              </a:ext>
            </a:extLst>
          </p:cNvPr>
          <p:cNvSpPr/>
          <p:nvPr/>
        </p:nvSpPr>
        <p:spPr>
          <a:xfrm>
            <a:off x="3680567" y="3248814"/>
            <a:ext cx="2372917" cy="693418"/>
          </a:xfrm>
          <a:prstGeom prst="rect">
            <a:avLst/>
          </a:prstGeom>
          <a:solidFill>
            <a:srgbClr val="4472C4"/>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Service Definition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Expose Entities</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ZATS_XX_U_TRAVEL_SD</a:t>
            </a:r>
          </a:p>
        </p:txBody>
      </p:sp>
      <p:cxnSp>
        <p:nvCxnSpPr>
          <p:cNvPr id="31" name="Straight Arrow Connector 30">
            <a:extLst>
              <a:ext uri="{FF2B5EF4-FFF2-40B4-BE49-F238E27FC236}">
                <a16:creationId xmlns:a16="http://schemas.microsoft.com/office/drawing/2014/main" id="{85A3F204-0203-1E29-B0B0-24837A705CAA}"/>
              </a:ext>
            </a:extLst>
          </p:cNvPr>
          <p:cNvCxnSpPr>
            <a:cxnSpLocks/>
            <a:stCxn id="25" idx="0"/>
            <a:endCxn id="30" idx="2"/>
          </p:cNvCxnSpPr>
          <p:nvPr/>
        </p:nvCxnSpPr>
        <p:spPr>
          <a:xfrm flipV="1">
            <a:off x="4852144" y="3942232"/>
            <a:ext cx="14882" cy="422872"/>
          </a:xfrm>
          <a:prstGeom prst="straightConnector1">
            <a:avLst/>
          </a:prstGeom>
          <a:noFill/>
          <a:ln w="6350" cap="flat" cmpd="sng" algn="ctr">
            <a:solidFill>
              <a:schemeClr val="bg1"/>
            </a:solidFill>
            <a:prstDash val="solid"/>
            <a:miter lim="800000"/>
            <a:tailEnd type="triangle"/>
          </a:ln>
          <a:effectLst/>
        </p:spPr>
      </p:cxnSp>
      <p:sp>
        <p:nvSpPr>
          <p:cNvPr id="32" name="TextBox 31">
            <a:extLst>
              <a:ext uri="{FF2B5EF4-FFF2-40B4-BE49-F238E27FC236}">
                <a16:creationId xmlns:a16="http://schemas.microsoft.com/office/drawing/2014/main" id="{C1E4BDE5-730B-F7C7-53A5-7FD8AC542051}"/>
              </a:ext>
            </a:extLst>
          </p:cNvPr>
          <p:cNvSpPr txBox="1"/>
          <p:nvPr/>
        </p:nvSpPr>
        <p:spPr>
          <a:xfrm>
            <a:off x="2038698" y="4234135"/>
            <a:ext cx="1435894" cy="430887"/>
          </a:xfrm>
          <a:prstGeom prst="rect">
            <a:avLst/>
          </a:prstGeom>
          <a:noFill/>
          <a:ln>
            <a:solidFill>
              <a:schemeClr val="bg1"/>
            </a:solidFill>
          </a:ln>
        </p:spPr>
        <p:txBody>
          <a:bodyPr wrap="square" rtlCol="0">
            <a:spAutoFit/>
          </a:bodyPr>
          <a:lstStyle/>
          <a:p>
            <a:pPr defTabSz="914400">
              <a:buClr>
                <a:srgbClr val="000000"/>
              </a:buClr>
              <a:buFont typeface="Arial"/>
              <a:buNone/>
            </a:pPr>
            <a:r>
              <a:rPr lang="en-US" sz="1100" b="1" kern="0" dirty="0">
                <a:solidFill>
                  <a:schemeClr val="bg1"/>
                </a:solidFill>
                <a:latin typeface="Arial"/>
                <a:cs typeface="Arial"/>
                <a:sym typeface="Arial"/>
              </a:rPr>
              <a:t>Composition Tree</a:t>
            </a:r>
          </a:p>
          <a:p>
            <a:pPr defTabSz="914400">
              <a:buClr>
                <a:srgbClr val="000000"/>
              </a:buClr>
              <a:buFont typeface="Arial"/>
              <a:buNone/>
            </a:pPr>
            <a:r>
              <a:rPr lang="en-US" sz="1100" b="1" kern="0" dirty="0">
                <a:solidFill>
                  <a:schemeClr val="bg1"/>
                </a:solidFill>
                <a:latin typeface="Arial"/>
                <a:cs typeface="Arial"/>
                <a:sym typeface="Arial"/>
              </a:rPr>
              <a:t>Business Object</a:t>
            </a:r>
          </a:p>
        </p:txBody>
      </p:sp>
      <p:sp>
        <p:nvSpPr>
          <p:cNvPr id="33" name="Rectangle 32">
            <a:extLst>
              <a:ext uri="{FF2B5EF4-FFF2-40B4-BE49-F238E27FC236}">
                <a16:creationId xmlns:a16="http://schemas.microsoft.com/office/drawing/2014/main" id="{8C081948-A860-3D11-B9C7-C81CAE6E0B15}"/>
              </a:ext>
            </a:extLst>
          </p:cNvPr>
          <p:cNvSpPr/>
          <p:nvPr/>
        </p:nvSpPr>
        <p:spPr>
          <a:xfrm>
            <a:off x="3941613" y="2423511"/>
            <a:ext cx="1835944" cy="450056"/>
          </a:xfrm>
          <a:prstGeom prst="rect">
            <a:avLst/>
          </a:prstGeom>
          <a:solidFill>
            <a:srgbClr val="4472C4"/>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Service Binding</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Purpose - UI</a:t>
            </a:r>
          </a:p>
        </p:txBody>
      </p:sp>
      <p:cxnSp>
        <p:nvCxnSpPr>
          <p:cNvPr id="34" name="Straight Arrow Connector 33">
            <a:extLst>
              <a:ext uri="{FF2B5EF4-FFF2-40B4-BE49-F238E27FC236}">
                <a16:creationId xmlns:a16="http://schemas.microsoft.com/office/drawing/2014/main" id="{06E76336-3024-6C5B-8627-2D6956CD4144}"/>
              </a:ext>
            </a:extLst>
          </p:cNvPr>
          <p:cNvCxnSpPr>
            <a:cxnSpLocks/>
            <a:stCxn id="30" idx="0"/>
            <a:endCxn id="33" idx="2"/>
          </p:cNvCxnSpPr>
          <p:nvPr/>
        </p:nvCxnSpPr>
        <p:spPr>
          <a:xfrm flipH="1" flipV="1">
            <a:off x="4859585" y="2873567"/>
            <a:ext cx="7441" cy="375247"/>
          </a:xfrm>
          <a:prstGeom prst="straightConnector1">
            <a:avLst/>
          </a:prstGeom>
          <a:noFill/>
          <a:ln w="6350" cap="flat" cmpd="sng" algn="ctr">
            <a:solidFill>
              <a:schemeClr val="bg1"/>
            </a:solidFill>
            <a:prstDash val="solid"/>
            <a:miter lim="800000"/>
            <a:tailEnd type="triangle"/>
          </a:ln>
          <a:effectLst/>
        </p:spPr>
      </p:cxnSp>
      <p:sp>
        <p:nvSpPr>
          <p:cNvPr id="35" name="Rectangle 34">
            <a:extLst>
              <a:ext uri="{FF2B5EF4-FFF2-40B4-BE49-F238E27FC236}">
                <a16:creationId xmlns:a16="http://schemas.microsoft.com/office/drawing/2014/main" id="{846CE247-7E41-92BC-27B8-77BA7174ED8B}"/>
              </a:ext>
            </a:extLst>
          </p:cNvPr>
          <p:cNvSpPr/>
          <p:nvPr/>
        </p:nvSpPr>
        <p:spPr>
          <a:xfrm>
            <a:off x="2756645" y="1433785"/>
            <a:ext cx="4161234" cy="615414"/>
          </a:xfrm>
          <a:prstGeom prst="rect">
            <a:avLst/>
          </a:prstGeom>
          <a:solidFill>
            <a:srgbClr val="70AD47"/>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bg1"/>
                </a:solidFill>
                <a:effectLst/>
                <a:uLnTx/>
                <a:uFillTx/>
                <a:latin typeface="Calibri" panose="020F0502020204030204"/>
                <a:ea typeface="+mn-ea"/>
                <a:cs typeface="+mn-cs"/>
                <a:sym typeface="Arial"/>
              </a:rPr>
              <a:t>Fiori Application</a:t>
            </a:r>
          </a:p>
        </p:txBody>
      </p:sp>
      <p:cxnSp>
        <p:nvCxnSpPr>
          <p:cNvPr id="36" name="Straight Arrow Connector 35">
            <a:extLst>
              <a:ext uri="{FF2B5EF4-FFF2-40B4-BE49-F238E27FC236}">
                <a16:creationId xmlns:a16="http://schemas.microsoft.com/office/drawing/2014/main" id="{17173A19-23F9-9633-2C8E-5ECA5EC8D5B6}"/>
              </a:ext>
            </a:extLst>
          </p:cNvPr>
          <p:cNvCxnSpPr>
            <a:stCxn id="33" idx="0"/>
            <a:endCxn id="35" idx="2"/>
          </p:cNvCxnSpPr>
          <p:nvPr/>
        </p:nvCxnSpPr>
        <p:spPr>
          <a:xfrm flipH="1" flipV="1">
            <a:off x="4837262" y="2049199"/>
            <a:ext cx="22323" cy="374312"/>
          </a:xfrm>
          <a:prstGeom prst="straightConnector1">
            <a:avLst/>
          </a:prstGeom>
          <a:noFill/>
          <a:ln w="6350" cap="flat" cmpd="sng" algn="ctr">
            <a:solidFill>
              <a:schemeClr val="bg1"/>
            </a:solidFill>
            <a:prstDash val="solid"/>
            <a:miter lim="800000"/>
            <a:tailEnd type="triangle"/>
          </a:ln>
          <a:effectLst/>
        </p:spPr>
      </p:cxnSp>
      <p:sp>
        <p:nvSpPr>
          <p:cNvPr id="37" name="Smiley Face 36">
            <a:extLst>
              <a:ext uri="{FF2B5EF4-FFF2-40B4-BE49-F238E27FC236}">
                <a16:creationId xmlns:a16="http://schemas.microsoft.com/office/drawing/2014/main" id="{4D567F8A-155A-ADB2-A27F-C49A587D3720}"/>
              </a:ext>
            </a:extLst>
          </p:cNvPr>
          <p:cNvSpPr/>
          <p:nvPr/>
        </p:nvSpPr>
        <p:spPr>
          <a:xfrm>
            <a:off x="7987800" y="1403554"/>
            <a:ext cx="750094" cy="706455"/>
          </a:xfrm>
          <a:prstGeom prst="smileyFace">
            <a:avLst/>
          </a:prstGeom>
          <a:solidFill>
            <a:srgbClr val="4472C4"/>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chemeClr val="bg1"/>
              </a:solidFill>
              <a:effectLst/>
              <a:uLnTx/>
              <a:uFillTx/>
              <a:latin typeface="Calibri" panose="020F0502020204030204"/>
              <a:ea typeface="+mn-ea"/>
              <a:cs typeface="+mn-cs"/>
              <a:sym typeface="Arial"/>
            </a:endParaRPr>
          </a:p>
        </p:txBody>
      </p:sp>
      <p:cxnSp>
        <p:nvCxnSpPr>
          <p:cNvPr id="38" name="Connector: Elbow 37">
            <a:extLst>
              <a:ext uri="{FF2B5EF4-FFF2-40B4-BE49-F238E27FC236}">
                <a16:creationId xmlns:a16="http://schemas.microsoft.com/office/drawing/2014/main" id="{69FD74A6-3A23-62D0-5BFF-6E98FBF06D3F}"/>
              </a:ext>
            </a:extLst>
          </p:cNvPr>
          <p:cNvCxnSpPr>
            <a:stCxn id="37" idx="2"/>
            <a:endCxn id="35" idx="3"/>
          </p:cNvCxnSpPr>
          <p:nvPr/>
        </p:nvCxnSpPr>
        <p:spPr>
          <a:xfrm rot="10800000">
            <a:off x="6917880" y="1741492"/>
            <a:ext cx="1069921" cy="15290"/>
          </a:xfrm>
          <a:prstGeom prst="bentConnector3">
            <a:avLst/>
          </a:prstGeom>
          <a:noFill/>
          <a:ln w="6350" cap="flat" cmpd="sng" algn="ctr">
            <a:solidFill>
              <a:schemeClr val="bg1"/>
            </a:solidFill>
            <a:prstDash val="solid"/>
            <a:miter lim="800000"/>
            <a:tailEnd type="triangle"/>
          </a:ln>
          <a:effectLst/>
        </p:spPr>
      </p:cxnSp>
    </p:spTree>
    <p:extLst>
      <p:ext uri="{BB962C8B-B14F-4D97-AF65-F5344CB8AC3E}">
        <p14:creationId xmlns:p14="http://schemas.microsoft.com/office/powerpoint/2010/main" val="2321230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Unmanaged Implementation</a:t>
            </a:r>
          </a:p>
        </p:txBody>
      </p:sp>
      <p:sp>
        <p:nvSpPr>
          <p:cNvPr id="3" name="TextBox 2">
            <a:extLst>
              <a:ext uri="{FF2B5EF4-FFF2-40B4-BE49-F238E27FC236}">
                <a16:creationId xmlns:a16="http://schemas.microsoft.com/office/drawing/2014/main" id="{A6A7DBD7-03F4-E44F-0F2C-F70864255421}"/>
              </a:ext>
            </a:extLst>
          </p:cNvPr>
          <p:cNvSpPr txBox="1"/>
          <p:nvPr/>
        </p:nvSpPr>
        <p:spPr>
          <a:xfrm>
            <a:off x="220601" y="1124744"/>
            <a:ext cx="10969942"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The scenario describe below focus unmanaged implementation type of business object provider in context of RAP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bg1"/>
                </a:solidFill>
                <a:latin typeface="Calibri" panose="020F0502020204030204"/>
                <a:ea typeface="+mn-ea"/>
                <a:cs typeface="+mn-cs"/>
              </a:rPr>
              <a:t>For the unmanaged implementation type, the application development must implement the essential components of the REST contract itself. In this case, all the required operations (create, update, delete or any application specific actions) must be specified in the corresponding behavior definition before they are manually implemented in ABAP.</a:t>
            </a:r>
            <a:endParaRPr kumimoji="0" lang="en-US"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41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Behavior Definition</a:t>
            </a:r>
          </a:p>
        </p:txBody>
      </p:sp>
      <p:sp>
        <p:nvSpPr>
          <p:cNvPr id="3" name="TextBox 2">
            <a:extLst>
              <a:ext uri="{FF2B5EF4-FFF2-40B4-BE49-F238E27FC236}">
                <a16:creationId xmlns:a16="http://schemas.microsoft.com/office/drawing/2014/main" id="{203BFD6F-61CB-2731-6537-3AA67587E9C0}"/>
              </a:ext>
            </a:extLst>
          </p:cNvPr>
          <p:cNvSpPr txBox="1"/>
          <p:nvPr/>
        </p:nvSpPr>
        <p:spPr>
          <a:xfrm>
            <a:off x="189756" y="908720"/>
            <a:ext cx="11593288" cy="280076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bg1"/>
                </a:solidFill>
                <a:latin typeface="Calibri" panose="020F0502020204030204"/>
                <a:ea typeface="+mn-ea"/>
                <a:cs typeface="+mn-cs"/>
              </a:rPr>
              <a:t>A Business object behavior definition us ab ABAP repository object that describes the behavior of a business object in context of RAP.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rPr>
              <a:t>A behavior definition is defined using BD</a:t>
            </a:r>
            <a:r>
              <a:rPr lang="en-US" sz="1600" kern="1200" dirty="0">
                <a:solidFill>
                  <a:schemeClr val="bg1"/>
                </a:solidFill>
                <a:latin typeface="Calibri" panose="020F0502020204030204"/>
                <a:ea typeface="+mn-ea"/>
                <a:cs typeface="+mn-cs"/>
              </a:rPr>
              <a:t>FL (Behavior definition Language) and comprises capabilities and modeling aspect of the business object node and nodes, for example supported operations (create, update, delete) and additional actions or lock dependencies.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rPr>
              <a:t>A behavior definition always refers to a CDS data model. This reference result from the </a:t>
            </a:r>
            <a:r>
              <a:rPr kumimoji="0" lang="en-US" sz="1600" b="1" i="1" u="sng" strike="noStrike" kern="1200" cap="none" spc="0" normalizeH="0" baseline="0" noProof="0" dirty="0">
                <a:ln>
                  <a:noFill/>
                </a:ln>
                <a:solidFill>
                  <a:schemeClr val="bg1"/>
                </a:solidFill>
                <a:effectLst/>
                <a:uLnTx/>
                <a:uFillTx/>
                <a:latin typeface="Calibri" panose="020F0502020204030204"/>
                <a:ea typeface="+mn-ea"/>
                <a:cs typeface="+mn-cs"/>
              </a:rPr>
              <a:t>name equality </a:t>
            </a:r>
            <a:r>
              <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rPr>
              <a:t>with the root entity. This means the CDS data model must exist before</a:t>
            </a:r>
            <a:r>
              <a:rPr lang="en-US" sz="1600" kern="1200" dirty="0">
                <a:solidFill>
                  <a:schemeClr val="bg1"/>
                </a:solidFill>
                <a:latin typeface="Calibri" panose="020F0502020204030204"/>
                <a:ea typeface="+mn-ea"/>
                <a:cs typeface="+mn-cs"/>
              </a:rPr>
              <a:t> the BDEF is create.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rPr>
              <a:t>A BD</a:t>
            </a:r>
            <a:r>
              <a:rPr lang="en-US" sz="1600" kern="1200" dirty="0">
                <a:solidFill>
                  <a:schemeClr val="bg1"/>
                </a:solidFill>
                <a:latin typeface="Calibri" panose="020F0502020204030204"/>
                <a:ea typeface="+mn-ea"/>
                <a:cs typeface="+mn-cs"/>
              </a:rPr>
              <a:t>EF relies on the CDS root entity.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rPr>
              <a:t>One BDEF </a:t>
            </a:r>
            <a:r>
              <a:rPr kumimoji="0" lang="en-US" sz="1600" b="1" i="1" u="sng" strike="noStrike" kern="1200" cap="none" spc="0" normalizeH="0" baseline="0" noProof="0" dirty="0">
                <a:ln>
                  <a:noFill/>
                </a:ln>
                <a:solidFill>
                  <a:schemeClr val="bg1"/>
                </a:solidFill>
                <a:effectLst/>
                <a:uLnTx/>
                <a:uFillTx/>
                <a:latin typeface="Calibri" panose="020F0502020204030204"/>
                <a:ea typeface="+mn-ea"/>
                <a:cs typeface="+mn-cs"/>
              </a:rPr>
              <a:t>exactly refer</a:t>
            </a:r>
            <a:r>
              <a:rPr lang="en-US" sz="1600" b="1" i="1" u="sng" kern="1200" dirty="0">
                <a:solidFill>
                  <a:schemeClr val="bg1"/>
                </a:solidFill>
                <a:latin typeface="Calibri" panose="020F0502020204030204"/>
                <a:ea typeface="+mn-ea"/>
                <a:cs typeface="+mn-cs"/>
              </a:rPr>
              <a:t>s to one root entity </a:t>
            </a:r>
            <a:r>
              <a:rPr lang="en-US" sz="1600" kern="1200" dirty="0">
                <a:solidFill>
                  <a:schemeClr val="bg1"/>
                </a:solidFill>
                <a:latin typeface="Calibri" panose="020F0502020204030204"/>
                <a:ea typeface="+mn-ea"/>
                <a:cs typeface="+mn-cs"/>
              </a:rPr>
              <a:t>and one CDS root entity has maximum of one allowed behavior definition. (relation is 0..1), which also handles the associated child entity.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rPr>
              <a:t>The implementation of BDEF can be done in a single ABAP class pool (behavior pool) or can be split across arbitrary number of global classes. You can assign any number of behavior pool to a behavior definition (1..n).</a:t>
            </a:r>
          </a:p>
        </p:txBody>
      </p:sp>
      <p:sp>
        <p:nvSpPr>
          <p:cNvPr id="4" name="Rectangle 3">
            <a:extLst>
              <a:ext uri="{FF2B5EF4-FFF2-40B4-BE49-F238E27FC236}">
                <a16:creationId xmlns:a16="http://schemas.microsoft.com/office/drawing/2014/main" id="{088BD01F-1C81-B44D-A46F-F22CAF6A10FD}"/>
              </a:ext>
            </a:extLst>
          </p:cNvPr>
          <p:cNvSpPr/>
          <p:nvPr/>
        </p:nvSpPr>
        <p:spPr>
          <a:xfrm>
            <a:off x="1625968" y="4829969"/>
            <a:ext cx="2418467" cy="428625"/>
          </a:xfrm>
          <a:prstGeom prst="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CDS root Entity</a:t>
            </a:r>
          </a:p>
          <a:p>
            <a:pPr algn="ctr"/>
            <a:r>
              <a:rPr lang="en-US" sz="1400" dirty="0">
                <a:solidFill>
                  <a:schemeClr val="bg1"/>
                </a:solidFill>
              </a:rPr>
              <a:t>ZABC</a:t>
            </a:r>
          </a:p>
        </p:txBody>
      </p:sp>
      <p:sp>
        <p:nvSpPr>
          <p:cNvPr id="5" name="Rectangle 4">
            <a:extLst>
              <a:ext uri="{FF2B5EF4-FFF2-40B4-BE49-F238E27FC236}">
                <a16:creationId xmlns:a16="http://schemas.microsoft.com/office/drawing/2014/main" id="{542F26C4-0B20-A3D3-AB60-530766822042}"/>
              </a:ext>
            </a:extLst>
          </p:cNvPr>
          <p:cNvSpPr/>
          <p:nvPr/>
        </p:nvSpPr>
        <p:spPr>
          <a:xfrm>
            <a:off x="4829943" y="4825206"/>
            <a:ext cx="2418466" cy="428625"/>
          </a:xfrm>
          <a:prstGeom prst="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BDEF - ZABC</a:t>
            </a:r>
          </a:p>
        </p:txBody>
      </p:sp>
      <p:cxnSp>
        <p:nvCxnSpPr>
          <p:cNvPr id="6" name="Straight Connector 5">
            <a:extLst>
              <a:ext uri="{FF2B5EF4-FFF2-40B4-BE49-F238E27FC236}">
                <a16:creationId xmlns:a16="http://schemas.microsoft.com/office/drawing/2014/main" id="{E95A4CDD-F53E-8E6D-2CCA-072B1849F836}"/>
              </a:ext>
            </a:extLst>
          </p:cNvPr>
          <p:cNvCxnSpPr>
            <a:stCxn id="4" idx="3"/>
            <a:endCxn id="5" idx="1"/>
          </p:cNvCxnSpPr>
          <p:nvPr/>
        </p:nvCxnSpPr>
        <p:spPr>
          <a:xfrm flipV="1">
            <a:off x="4044435" y="5039519"/>
            <a:ext cx="785508" cy="47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03591AA-151B-0562-D878-0B0FABA4340A}"/>
              </a:ext>
            </a:extLst>
          </p:cNvPr>
          <p:cNvSpPr txBox="1"/>
          <p:nvPr/>
        </p:nvSpPr>
        <p:spPr>
          <a:xfrm>
            <a:off x="4148153" y="5039518"/>
            <a:ext cx="1410772" cy="307777"/>
          </a:xfrm>
          <a:prstGeom prst="rect">
            <a:avLst/>
          </a:prstGeom>
          <a:noFill/>
          <a:ln>
            <a:noFill/>
          </a:ln>
        </p:spPr>
        <p:txBody>
          <a:bodyPr wrap="square" rtlCol="0">
            <a:spAutoFit/>
          </a:bodyPr>
          <a:lstStyle/>
          <a:p>
            <a:r>
              <a:rPr lang="en-US" sz="1400" dirty="0">
                <a:solidFill>
                  <a:schemeClr val="bg1"/>
                </a:solidFill>
              </a:rPr>
              <a:t>0..1</a:t>
            </a:r>
          </a:p>
        </p:txBody>
      </p:sp>
      <p:sp>
        <p:nvSpPr>
          <p:cNvPr id="8" name="Rectangle 7">
            <a:extLst>
              <a:ext uri="{FF2B5EF4-FFF2-40B4-BE49-F238E27FC236}">
                <a16:creationId xmlns:a16="http://schemas.microsoft.com/office/drawing/2014/main" id="{6FF3D872-24D8-441C-FCC5-69E73D9E5C79}"/>
              </a:ext>
            </a:extLst>
          </p:cNvPr>
          <p:cNvSpPr/>
          <p:nvPr/>
        </p:nvSpPr>
        <p:spPr>
          <a:xfrm>
            <a:off x="7894612" y="4581128"/>
            <a:ext cx="2295912" cy="921544"/>
          </a:xfrm>
          <a:prstGeom prst="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Behavior Pool</a:t>
            </a:r>
          </a:p>
        </p:txBody>
      </p:sp>
      <p:cxnSp>
        <p:nvCxnSpPr>
          <p:cNvPr id="9" name="Straight Connector 8">
            <a:extLst>
              <a:ext uri="{FF2B5EF4-FFF2-40B4-BE49-F238E27FC236}">
                <a16:creationId xmlns:a16="http://schemas.microsoft.com/office/drawing/2014/main" id="{01DFC121-BA6D-67B9-72CD-9A0043800A12}"/>
              </a:ext>
            </a:extLst>
          </p:cNvPr>
          <p:cNvCxnSpPr>
            <a:stCxn id="5" idx="3"/>
            <a:endCxn id="8" idx="1"/>
          </p:cNvCxnSpPr>
          <p:nvPr/>
        </p:nvCxnSpPr>
        <p:spPr>
          <a:xfrm>
            <a:off x="7248409" y="5039519"/>
            <a:ext cx="646203" cy="2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DEF3E4A-918F-F643-86E9-C780DA23A084}"/>
              </a:ext>
            </a:extLst>
          </p:cNvPr>
          <p:cNvSpPr txBox="1"/>
          <p:nvPr/>
        </p:nvSpPr>
        <p:spPr>
          <a:xfrm>
            <a:off x="7309368" y="5037616"/>
            <a:ext cx="978903" cy="307777"/>
          </a:xfrm>
          <a:prstGeom prst="rect">
            <a:avLst/>
          </a:prstGeom>
          <a:noFill/>
          <a:ln>
            <a:noFill/>
          </a:ln>
        </p:spPr>
        <p:txBody>
          <a:bodyPr wrap="square" rtlCol="0">
            <a:spAutoFit/>
          </a:bodyPr>
          <a:lstStyle/>
          <a:p>
            <a:r>
              <a:rPr lang="en-US" sz="1400" dirty="0">
                <a:solidFill>
                  <a:schemeClr val="bg1"/>
                </a:solidFill>
              </a:rPr>
              <a:t>1..n</a:t>
            </a:r>
          </a:p>
        </p:txBody>
      </p:sp>
      <p:sp>
        <p:nvSpPr>
          <p:cNvPr id="11" name="TextBox 10">
            <a:extLst>
              <a:ext uri="{FF2B5EF4-FFF2-40B4-BE49-F238E27FC236}">
                <a16:creationId xmlns:a16="http://schemas.microsoft.com/office/drawing/2014/main" id="{136BBA7F-4385-C568-FD77-9BC210A669F3}"/>
              </a:ext>
            </a:extLst>
          </p:cNvPr>
          <p:cNvSpPr txBox="1"/>
          <p:nvPr/>
        </p:nvSpPr>
        <p:spPr>
          <a:xfrm>
            <a:off x="5054969" y="5347295"/>
            <a:ext cx="1727475" cy="523220"/>
          </a:xfrm>
          <a:prstGeom prst="rect">
            <a:avLst/>
          </a:prstGeom>
          <a:noFill/>
          <a:ln>
            <a:noFill/>
          </a:ln>
        </p:spPr>
        <p:txBody>
          <a:bodyPr wrap="square" rtlCol="0">
            <a:spAutoFit/>
          </a:bodyPr>
          <a:lstStyle/>
          <a:p>
            <a:r>
              <a:rPr lang="en-US" sz="1400" dirty="0">
                <a:solidFill>
                  <a:schemeClr val="bg1"/>
                </a:solidFill>
              </a:rPr>
              <a:t>create;</a:t>
            </a:r>
          </a:p>
          <a:p>
            <a:r>
              <a:rPr lang="en-US" sz="1400" dirty="0">
                <a:solidFill>
                  <a:schemeClr val="bg1"/>
                </a:solidFill>
              </a:rPr>
              <a:t>update;</a:t>
            </a:r>
          </a:p>
        </p:txBody>
      </p:sp>
      <p:sp>
        <p:nvSpPr>
          <p:cNvPr id="12" name="TextBox 11">
            <a:extLst>
              <a:ext uri="{FF2B5EF4-FFF2-40B4-BE49-F238E27FC236}">
                <a16:creationId xmlns:a16="http://schemas.microsoft.com/office/drawing/2014/main" id="{E40B6E4A-FD26-3A4D-4567-F9431D8C4160}"/>
              </a:ext>
            </a:extLst>
          </p:cNvPr>
          <p:cNvSpPr txBox="1"/>
          <p:nvPr/>
        </p:nvSpPr>
        <p:spPr>
          <a:xfrm>
            <a:off x="8033917" y="5500291"/>
            <a:ext cx="2197728" cy="307777"/>
          </a:xfrm>
          <a:prstGeom prst="rect">
            <a:avLst/>
          </a:prstGeom>
          <a:noFill/>
          <a:ln>
            <a:noFill/>
          </a:ln>
        </p:spPr>
        <p:txBody>
          <a:bodyPr wrap="square" rtlCol="0">
            <a:spAutoFit/>
          </a:bodyPr>
          <a:lstStyle/>
          <a:p>
            <a:r>
              <a:rPr lang="en-US" sz="1400" dirty="0">
                <a:solidFill>
                  <a:schemeClr val="bg1"/>
                </a:solidFill>
              </a:rPr>
              <a:t>create code</a:t>
            </a:r>
          </a:p>
        </p:txBody>
      </p:sp>
      <p:sp>
        <p:nvSpPr>
          <p:cNvPr id="13" name="Rectangle 12">
            <a:extLst>
              <a:ext uri="{FF2B5EF4-FFF2-40B4-BE49-F238E27FC236}">
                <a16:creationId xmlns:a16="http://schemas.microsoft.com/office/drawing/2014/main" id="{FEDFC5FA-D7BA-4177-9806-4924D62DE2E3}"/>
              </a:ext>
            </a:extLst>
          </p:cNvPr>
          <p:cNvSpPr/>
          <p:nvPr/>
        </p:nvSpPr>
        <p:spPr>
          <a:xfrm>
            <a:off x="1625967" y="5432192"/>
            <a:ext cx="2418467" cy="428625"/>
          </a:xfrm>
          <a:prstGeom prst="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CDS entities</a:t>
            </a:r>
          </a:p>
        </p:txBody>
      </p:sp>
      <p:cxnSp>
        <p:nvCxnSpPr>
          <p:cNvPr id="14" name="Straight Connector 13">
            <a:extLst>
              <a:ext uri="{FF2B5EF4-FFF2-40B4-BE49-F238E27FC236}">
                <a16:creationId xmlns:a16="http://schemas.microsoft.com/office/drawing/2014/main" id="{2E109CEA-B64A-F07D-7094-CC35353A7069}"/>
              </a:ext>
            </a:extLst>
          </p:cNvPr>
          <p:cNvCxnSpPr>
            <a:stCxn id="4" idx="2"/>
            <a:endCxn id="13" idx="0"/>
          </p:cNvCxnSpPr>
          <p:nvPr/>
        </p:nvCxnSpPr>
        <p:spPr>
          <a:xfrm flipH="1">
            <a:off x="2835201" y="5258594"/>
            <a:ext cx="1" cy="173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590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Behavior Pool</a:t>
            </a:r>
          </a:p>
        </p:txBody>
      </p:sp>
      <p:sp>
        <p:nvSpPr>
          <p:cNvPr id="3" name="TextBox 2">
            <a:extLst>
              <a:ext uri="{FF2B5EF4-FFF2-40B4-BE49-F238E27FC236}">
                <a16:creationId xmlns:a16="http://schemas.microsoft.com/office/drawing/2014/main" id="{D7B16620-2D07-710E-7EA5-329C1B587EAD}"/>
              </a:ext>
            </a:extLst>
          </p:cNvPr>
          <p:cNvSpPr txBox="1"/>
          <p:nvPr/>
        </p:nvSpPr>
        <p:spPr>
          <a:xfrm>
            <a:off x="189756" y="1124744"/>
            <a:ext cx="11161240"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The transactional behavior of a business object in context of RAP is implements in a global ABAP class or classes. These special classes are dedicated only to implement orchestration logic of our business object and its operations.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bg1"/>
                </a:solidFill>
                <a:latin typeface="Calibri" panose="020F0502020204030204"/>
                <a:ea typeface="+mn-ea"/>
                <a:cs typeface="+mn-cs"/>
              </a:rPr>
              <a:t>The implementation of a behavior definition can be done in one or split across multiple classes.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You can </a:t>
            </a:r>
            <a:r>
              <a:rPr lang="en-US" sz="1800" kern="1200" dirty="0">
                <a:solidFill>
                  <a:schemeClr val="bg1"/>
                </a:solidFill>
                <a:latin typeface="Calibri" panose="020F0502020204030204"/>
                <a:ea typeface="+mn-ea"/>
                <a:cs typeface="+mn-cs"/>
              </a:rPr>
              <a:t>assign any number of behavior classes to a behavior definition, within a single global class, you can define multiple local types(class pools) that handle BO behavior.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The global classes are just the container but act</a:t>
            </a:r>
            <a:r>
              <a:rPr lang="en-US" sz="1800" kern="1200" dirty="0" err="1">
                <a:solidFill>
                  <a:schemeClr val="bg1"/>
                </a:solidFill>
                <a:latin typeface="Calibri" panose="020F0502020204030204"/>
                <a:ea typeface="+mn-ea"/>
                <a:cs typeface="+mn-cs"/>
              </a:rPr>
              <a:t>ual</a:t>
            </a:r>
            <a:r>
              <a:rPr lang="en-US" sz="1800" kern="1200" dirty="0">
                <a:solidFill>
                  <a:schemeClr val="bg1"/>
                </a:solidFill>
                <a:latin typeface="Calibri" panose="020F0502020204030204"/>
                <a:ea typeface="+mn-ea"/>
                <a:cs typeface="+mn-cs"/>
              </a:rPr>
              <a:t> implementation code is implemented in local classes inside the pool.</a:t>
            </a:r>
            <a:endPar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058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Hands on: Develop Unmanaged App</a:t>
            </a:r>
          </a:p>
        </p:txBody>
      </p:sp>
    </p:spTree>
    <p:extLst>
      <p:ext uri="{BB962C8B-B14F-4D97-AF65-F5344CB8AC3E}">
        <p14:creationId xmlns:p14="http://schemas.microsoft.com/office/powerpoint/2010/main" val="36761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40700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8</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80,000+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Setting up ADT and ABAP instance in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CDS Data models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Evolution of ABAP and RAP Programming</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Implementation types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Challenges for ABAP Developers</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Unmanaged Implementation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8</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ABAP </a:t>
            </a:r>
            <a:r>
              <a:rPr lang="en-US" dirty="0" err="1"/>
              <a:t>Enviornment</a:t>
            </a:r>
            <a:endParaRPr lang="en-US" dirty="0"/>
          </a:p>
        </p:txBody>
      </p:sp>
      <p:sp>
        <p:nvSpPr>
          <p:cNvPr id="3" name="TextBox 2">
            <a:extLst>
              <a:ext uri="{FF2B5EF4-FFF2-40B4-BE49-F238E27FC236}">
                <a16:creationId xmlns:a16="http://schemas.microsoft.com/office/drawing/2014/main" id="{13E81CF2-1395-F9F0-DF2D-67AA977B06A2}"/>
              </a:ext>
            </a:extLst>
          </p:cNvPr>
          <p:cNvSpPr txBox="1"/>
          <p:nvPr/>
        </p:nvSpPr>
        <p:spPr>
          <a:xfrm>
            <a:off x="189756" y="980728"/>
            <a:ext cx="11881320"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SAP BTP is a public cloud offering and it has one of the service called ABAP Application instance. This is the service we call as ABAP on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latin typeface="Calibri" panose="020F0502020204030204"/>
                <a:ea typeface="+mn-ea"/>
                <a:cs typeface="+mn-cs"/>
              </a:rPr>
              <a:t>Benefits of Cloud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bg1"/>
              </a:solidFill>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Faster innovation cycle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You don’t have to worry about infrastructure but you more care about your focus area which development.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bg1"/>
                </a:solidFill>
                <a:latin typeface="Calibri" panose="020F0502020204030204"/>
                <a:ea typeface="+mn-ea"/>
                <a:cs typeface="+mn-cs"/>
              </a:rPr>
              <a:t>In past, all the new custom features were development inside the ERP which has risk of destabilizing our ERP. We can now use ABAP on cloud to develop new functionality by keeping our ERP safe and secure. Yet we can integrate to RW data to ERP. Idea is to </a:t>
            </a:r>
            <a:r>
              <a:rPr lang="en-US" sz="1800" b="1" i="1" kern="1200" dirty="0">
                <a:solidFill>
                  <a:schemeClr val="bg1"/>
                </a:solidFill>
                <a:latin typeface="Calibri" panose="020F0502020204030204"/>
                <a:ea typeface="+mn-ea"/>
                <a:cs typeface="+mn-cs"/>
              </a:rPr>
              <a:t>keep your core clean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u="none" strike="noStrike" kern="1200" cap="none" spc="0" normalizeH="0" baseline="0" noProof="0" dirty="0">
                <a:ln>
                  <a:noFill/>
                </a:ln>
                <a:solidFill>
                  <a:schemeClr val="bg1"/>
                </a:solidFill>
                <a:effectLst/>
                <a:uLnTx/>
                <a:uFillTx/>
                <a:latin typeface="Calibri" panose="020F0502020204030204"/>
                <a:ea typeface="+mn-ea"/>
                <a:cs typeface="+mn-cs"/>
              </a:rPr>
              <a:t>Scalability, we can scale application any time both horizontally and vertically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bg1"/>
                </a:solidFill>
                <a:latin typeface="Calibri" panose="020F0502020204030204"/>
                <a:ea typeface="+mn-ea"/>
                <a:cs typeface="+mn-cs"/>
              </a:rPr>
              <a:t>Apply additional compliance</a:t>
            </a:r>
            <a:endParaRPr kumimoji="0" lang="en-US" sz="180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pic>
        <p:nvPicPr>
          <p:cNvPr id="1026" name="Picture 2" descr="Free Vector | Business solutions concept">
            <a:extLst>
              <a:ext uri="{FF2B5EF4-FFF2-40B4-BE49-F238E27FC236}">
                <a16:creationId xmlns:a16="http://schemas.microsoft.com/office/drawing/2014/main" id="{A6DFBB98-2250-A9A1-F0D2-B20E943B8B7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951"/>
          <a:stretch/>
        </p:blipFill>
        <p:spPr bwMode="auto">
          <a:xfrm>
            <a:off x="9190756" y="4077072"/>
            <a:ext cx="2708540"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anim calcmode="lin" valueType="num">
                                      <p:cBhvr>
                                        <p:cTn id="4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 Setting up ADT and ABAP Instance </a:t>
            </a:r>
          </a:p>
        </p:txBody>
      </p:sp>
      <p:sp>
        <p:nvSpPr>
          <p:cNvPr id="6" name="TextBox 5">
            <a:extLst>
              <a:ext uri="{FF2B5EF4-FFF2-40B4-BE49-F238E27FC236}">
                <a16:creationId xmlns:a16="http://schemas.microsoft.com/office/drawing/2014/main" id="{D3BC4122-DAAC-B7FA-34C6-59DA4D2AAD7B}"/>
              </a:ext>
            </a:extLst>
          </p:cNvPr>
          <p:cNvSpPr txBox="1"/>
          <p:nvPr/>
        </p:nvSpPr>
        <p:spPr>
          <a:xfrm>
            <a:off x="183478" y="784925"/>
            <a:ext cx="11809312" cy="390876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Arial"/>
                <a:sym typeface="Arial"/>
              </a:rPr>
              <a:t>Pre-requisite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Arial"/>
                <a:sym typeface="Arial"/>
              </a:rPr>
              <a:t>JDK min 1.8</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Arial"/>
                <a:cs typeface="Arial"/>
                <a:sym typeface="Arial"/>
              </a:rPr>
              <a:t>For Windows OS: </a:t>
            </a:r>
            <a:r>
              <a:rPr kumimoji="0" lang="en-US" sz="1600" b="0" i="0" u="none" strike="noStrike" kern="0" cap="none" spc="0" normalizeH="0" baseline="0" noProof="0" dirty="0">
                <a:ln>
                  <a:noFill/>
                </a:ln>
                <a:solidFill>
                  <a:schemeClr val="bg1"/>
                </a:solidFill>
                <a:effectLst/>
                <a:uLnTx/>
                <a:uFillTx/>
                <a:latin typeface="Arial"/>
                <a:cs typeface="Arial"/>
                <a:sym typeface="Arial"/>
                <a:hlinkClick r:id="rId2">
                  <a:extLst>
                    <a:ext uri="{A12FA001-AC4F-418D-AE19-62706E023703}">
                      <ahyp:hlinkClr xmlns:ahyp="http://schemas.microsoft.com/office/drawing/2018/hyperlinkcolor" val="tx"/>
                    </a:ext>
                  </a:extLst>
                </a:hlinkClick>
              </a:rPr>
              <a:t>Microsoft Visual C++ 2013 (x64)</a:t>
            </a:r>
            <a:r>
              <a:rPr kumimoji="0" lang="en-US" sz="1600" b="0" i="0" u="none" strike="noStrike" kern="0" cap="none" spc="0" normalizeH="0" baseline="0" noProof="0" dirty="0">
                <a:ln>
                  <a:noFill/>
                </a:ln>
                <a:solidFill>
                  <a:schemeClr val="bg1"/>
                </a:solidFill>
                <a:effectLst/>
                <a:uLnTx/>
                <a:uFillTx/>
                <a:latin typeface="Arial"/>
                <a:cs typeface="Arial"/>
                <a:sym typeface="Arial"/>
              </a:rPr>
              <a:t> for communication with the back-end system is required.</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Arial"/>
              <a:sym typeface="Arial"/>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Arial"/>
                <a:sym typeface="Arial"/>
              </a:rPr>
              <a:t>Main setup</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chemeClr val="bg1"/>
                </a:solidFill>
                <a:effectLst/>
                <a:uLnTx/>
                <a:uFillTx/>
                <a:latin typeface="Arial"/>
                <a:cs typeface="Arial"/>
                <a:sym typeface="Arial"/>
              </a:rPr>
              <a:t>To install the front-end component of ADT, proceed as follows: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Arial"/>
                <a:cs typeface="Arial"/>
                <a:sym typeface="Arial"/>
              </a:rPr>
              <a:t>Get an installation of </a:t>
            </a:r>
            <a:r>
              <a:rPr kumimoji="0" lang="en-US" sz="1600" b="0" i="0" u="none" strike="noStrike" kern="0" cap="none" spc="0" normalizeH="0" baseline="0" noProof="0" dirty="0">
                <a:ln>
                  <a:noFill/>
                </a:ln>
                <a:solidFill>
                  <a:schemeClr val="bg1"/>
                </a:solidFill>
                <a:effectLst/>
                <a:uLnTx/>
                <a:uFillTx/>
                <a:latin typeface="Arial"/>
                <a:cs typeface="Arial"/>
                <a:sym typeface="Arial"/>
                <a:hlinkClick r:id="rId3">
                  <a:extLst>
                    <a:ext uri="{A12FA001-AC4F-418D-AE19-62706E023703}">
                      <ahyp:hlinkClr xmlns:ahyp="http://schemas.microsoft.com/office/drawing/2018/hyperlinkcolor" val="tx"/>
                    </a:ext>
                  </a:extLst>
                </a:hlinkClick>
              </a:rPr>
              <a:t>Eclipse 2022-03 (x86_64)</a:t>
            </a:r>
            <a:r>
              <a:rPr kumimoji="0" lang="en-US" sz="1600" b="0" i="0" u="none" strike="noStrike" kern="0" cap="none" spc="0" normalizeH="0" baseline="0" noProof="0" dirty="0">
                <a:ln>
                  <a:noFill/>
                </a:ln>
                <a:solidFill>
                  <a:schemeClr val="bg1"/>
                </a:solidFill>
                <a:effectLst/>
                <a:uLnTx/>
                <a:uFillTx/>
                <a:latin typeface="Arial"/>
                <a:cs typeface="Arial"/>
                <a:sym typeface="Arial"/>
              </a:rPr>
              <a:t> (e.g. </a:t>
            </a:r>
            <a:r>
              <a:rPr kumimoji="0" lang="en-US" sz="1600" b="0" i="0" u="none" strike="noStrike" kern="0" cap="none" spc="0" normalizeH="0" baseline="0" noProof="0" dirty="0">
                <a:ln>
                  <a:noFill/>
                </a:ln>
                <a:solidFill>
                  <a:schemeClr val="bg1"/>
                </a:solidFill>
                <a:effectLst/>
                <a:uLnTx/>
                <a:uFillTx/>
                <a:latin typeface="Arial"/>
                <a:cs typeface="Arial"/>
                <a:sym typeface="Arial"/>
                <a:hlinkClick r:id="rId4">
                  <a:extLst>
                    <a:ext uri="{A12FA001-AC4F-418D-AE19-62706E023703}">
                      <ahyp:hlinkClr xmlns:ahyp="http://schemas.microsoft.com/office/drawing/2018/hyperlinkcolor" val="tx"/>
                    </a:ext>
                  </a:extLst>
                </a:hlinkClick>
              </a:rPr>
              <a:t>Eclipse IDE for Java Developers</a:t>
            </a:r>
            <a:r>
              <a:rPr kumimoji="0" lang="en-US" sz="1600" b="0" i="0" u="none" strike="noStrike" kern="0" cap="none" spc="0" normalizeH="0" baseline="0" noProof="0" dirty="0">
                <a:ln>
                  <a:noFill/>
                </a:ln>
                <a:solidFill>
                  <a:schemeClr val="bg1"/>
                </a:solidFill>
                <a:effectLst/>
                <a:uLnTx/>
                <a:uFillTx/>
                <a:latin typeface="Arial"/>
                <a:cs typeface="Arial"/>
                <a:sym typeface="Arial"/>
              </a:rPr>
              <a: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Arial"/>
                <a:cs typeface="Arial"/>
                <a:sym typeface="Arial"/>
              </a:rPr>
              <a:t>In Eclipse, choose in the menu bar </a:t>
            </a:r>
            <a:r>
              <a:rPr kumimoji="0" lang="en-US" sz="1600" b="1" i="0" u="none" strike="noStrike" kern="0" cap="none" spc="0" normalizeH="0" baseline="0" noProof="0" dirty="0">
                <a:ln>
                  <a:noFill/>
                </a:ln>
                <a:solidFill>
                  <a:schemeClr val="bg1"/>
                </a:solidFill>
                <a:effectLst/>
                <a:uLnTx/>
                <a:uFillTx/>
                <a:latin typeface="Arial"/>
                <a:cs typeface="Arial"/>
                <a:sym typeface="Arial"/>
              </a:rPr>
              <a:t>Help &gt; Install New Software...</a:t>
            </a:r>
            <a:endParaRPr kumimoji="0" lang="en-US" sz="1600" b="0" i="0" u="none" strike="noStrike" kern="0" cap="none" spc="0" normalizeH="0" baseline="0" noProof="0" dirty="0">
              <a:ln>
                <a:noFill/>
              </a:ln>
              <a:solidFill>
                <a:schemeClr val="bg1"/>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Arial"/>
                <a:cs typeface="Arial"/>
                <a:sym typeface="Arial"/>
              </a:rPr>
              <a:t>Enter the URL </a:t>
            </a:r>
            <a:r>
              <a:rPr kumimoji="0" lang="en-US" sz="1600" b="1" i="0" u="none" strike="noStrike" kern="0" cap="none" spc="0" normalizeH="0" baseline="0" noProof="0" dirty="0">
                <a:ln>
                  <a:noFill/>
                </a:ln>
                <a:solidFill>
                  <a:schemeClr val="bg1"/>
                </a:solidFill>
                <a:effectLst/>
                <a:uLnTx/>
                <a:uFillTx/>
                <a:latin typeface="Arial"/>
                <a:cs typeface="Arial"/>
                <a:sym typeface="Arial"/>
              </a:rPr>
              <a:t>https://tools.hana.ondemand.com/latest</a:t>
            </a:r>
            <a:endParaRPr kumimoji="0" lang="en-US" sz="1600" b="0" i="0" u="none" strike="noStrike" kern="0" cap="none" spc="0" normalizeH="0" baseline="0" noProof="0" dirty="0">
              <a:ln>
                <a:noFill/>
              </a:ln>
              <a:solidFill>
                <a:schemeClr val="bg1"/>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Arial"/>
                <a:cs typeface="Arial"/>
                <a:sym typeface="Arial"/>
              </a:rPr>
              <a:t>Press </a:t>
            </a:r>
            <a:r>
              <a:rPr kumimoji="0" lang="en-US" sz="1600" b="1" i="0" u="none" strike="noStrike" kern="0" cap="none" spc="0" normalizeH="0" baseline="0" noProof="0" dirty="0">
                <a:ln>
                  <a:noFill/>
                </a:ln>
                <a:solidFill>
                  <a:schemeClr val="bg1"/>
                </a:solidFill>
                <a:effectLst/>
                <a:uLnTx/>
                <a:uFillTx/>
                <a:latin typeface="Arial"/>
                <a:cs typeface="Arial"/>
                <a:sym typeface="Arial"/>
              </a:rPr>
              <a:t>Enter</a:t>
            </a:r>
            <a:r>
              <a:rPr kumimoji="0" lang="en-US" sz="1600" b="0" i="0" u="none" strike="noStrike" kern="0" cap="none" spc="0" normalizeH="0" baseline="0" noProof="0" dirty="0">
                <a:ln>
                  <a:noFill/>
                </a:ln>
                <a:solidFill>
                  <a:schemeClr val="bg1"/>
                </a:solidFill>
                <a:effectLst/>
                <a:uLnTx/>
                <a:uFillTx/>
                <a:latin typeface="Arial"/>
                <a:cs typeface="Arial"/>
                <a:sym typeface="Arial"/>
              </a:rPr>
              <a:t> to display the available features.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Arial"/>
                <a:cs typeface="Arial"/>
                <a:sym typeface="Arial"/>
              </a:rPr>
              <a:t>Select </a:t>
            </a:r>
            <a:r>
              <a:rPr kumimoji="0" lang="en-US" sz="1600" b="1" i="0" u="none" strike="noStrike" kern="0" cap="none" spc="0" normalizeH="0" baseline="0" noProof="0" dirty="0">
                <a:ln>
                  <a:noFill/>
                </a:ln>
                <a:solidFill>
                  <a:schemeClr val="bg1"/>
                </a:solidFill>
                <a:effectLst/>
                <a:uLnTx/>
                <a:uFillTx/>
                <a:latin typeface="Arial"/>
                <a:cs typeface="Arial"/>
                <a:sym typeface="Arial"/>
              </a:rPr>
              <a:t>ABAP Development Tools</a:t>
            </a:r>
            <a:r>
              <a:rPr kumimoji="0" lang="en-US" sz="1600" b="0" i="0" u="none" strike="noStrike" kern="0" cap="none" spc="0" normalizeH="0" baseline="0" noProof="0" dirty="0">
                <a:ln>
                  <a:noFill/>
                </a:ln>
                <a:solidFill>
                  <a:schemeClr val="bg1"/>
                </a:solidFill>
                <a:effectLst/>
                <a:uLnTx/>
                <a:uFillTx/>
                <a:latin typeface="Arial"/>
                <a:cs typeface="Arial"/>
                <a:sym typeface="Arial"/>
              </a:rPr>
              <a:t> and choose </a:t>
            </a:r>
            <a:r>
              <a:rPr kumimoji="0" lang="en-US" sz="1600" b="1" i="0" u="none" strike="noStrike" kern="0" cap="none" spc="0" normalizeH="0" baseline="0" noProof="0" dirty="0">
                <a:ln>
                  <a:noFill/>
                </a:ln>
                <a:solidFill>
                  <a:schemeClr val="bg1"/>
                </a:solidFill>
                <a:effectLst/>
                <a:uLnTx/>
                <a:uFillTx/>
                <a:latin typeface="Arial"/>
                <a:cs typeface="Arial"/>
                <a:sym typeface="Arial"/>
              </a:rPr>
              <a:t>Next</a:t>
            </a:r>
            <a:r>
              <a:rPr kumimoji="0" lang="en-US" sz="1600" b="0" i="0" u="none" strike="noStrike" kern="0" cap="none" spc="0" normalizeH="0" baseline="0" noProof="0" dirty="0">
                <a:ln>
                  <a:noFill/>
                </a:ln>
                <a:solidFill>
                  <a:schemeClr val="bg1"/>
                </a:solidFill>
                <a:effectLst/>
                <a:uLnTx/>
                <a:uFillTx/>
                <a:latin typeface="Arial"/>
                <a:cs typeface="Arial"/>
                <a:sym typeface="Arial"/>
              </a:rPr>
              <a: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Arial"/>
                <a:cs typeface="Arial"/>
                <a:sym typeface="Arial"/>
              </a:rPr>
              <a:t>On the next wizard page, you get an overview of the features to be installed. Choose </a:t>
            </a:r>
            <a:r>
              <a:rPr kumimoji="0" lang="en-US" sz="1600" b="1" i="0" u="none" strike="noStrike" kern="0" cap="none" spc="0" normalizeH="0" baseline="0" noProof="0" dirty="0">
                <a:ln>
                  <a:noFill/>
                </a:ln>
                <a:solidFill>
                  <a:schemeClr val="bg1"/>
                </a:solidFill>
                <a:effectLst/>
                <a:uLnTx/>
                <a:uFillTx/>
                <a:latin typeface="Arial"/>
                <a:cs typeface="Arial"/>
                <a:sym typeface="Arial"/>
              </a:rPr>
              <a:t>Next</a:t>
            </a:r>
            <a:r>
              <a:rPr kumimoji="0" lang="en-US" sz="1600" b="0" i="0" u="none" strike="noStrike" kern="0" cap="none" spc="0" normalizeH="0" baseline="0" noProof="0" dirty="0">
                <a:ln>
                  <a:noFill/>
                </a:ln>
                <a:solidFill>
                  <a:schemeClr val="bg1"/>
                </a:solidFill>
                <a:effectLst/>
                <a:uLnTx/>
                <a:uFillTx/>
                <a:latin typeface="Arial"/>
                <a:cs typeface="Arial"/>
                <a:sym typeface="Arial"/>
              </a:rPr>
              <a: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chemeClr val="bg1"/>
                </a:solidFill>
                <a:effectLst/>
                <a:uLnTx/>
                <a:uFillTx/>
                <a:latin typeface="Arial"/>
                <a:cs typeface="Arial"/>
                <a:sym typeface="Arial"/>
              </a:rPr>
              <a:t>Confirm the </a:t>
            </a:r>
            <a:r>
              <a:rPr kumimoji="0" lang="en-US" sz="1600" b="1" i="0" u="none" strike="noStrike" kern="0" cap="none" spc="0" normalizeH="0" baseline="0" noProof="0" dirty="0">
                <a:ln>
                  <a:noFill/>
                </a:ln>
                <a:solidFill>
                  <a:schemeClr val="bg1"/>
                </a:solidFill>
                <a:effectLst/>
                <a:uLnTx/>
                <a:uFillTx/>
                <a:latin typeface="Arial"/>
                <a:cs typeface="Arial"/>
                <a:sym typeface="Arial"/>
              </a:rPr>
              <a:t>license agreements</a:t>
            </a:r>
            <a:r>
              <a:rPr kumimoji="0" lang="en-US" sz="1600" b="0" i="0" u="none" strike="noStrike" kern="0" cap="none" spc="0" normalizeH="0" baseline="0" noProof="0" dirty="0">
                <a:ln>
                  <a:noFill/>
                </a:ln>
                <a:solidFill>
                  <a:schemeClr val="bg1"/>
                </a:solidFill>
                <a:effectLst/>
                <a:uLnTx/>
                <a:uFillTx/>
                <a:latin typeface="Arial"/>
                <a:cs typeface="Arial"/>
                <a:sym typeface="Arial"/>
              </a:rPr>
              <a:t> and choose </a:t>
            </a:r>
            <a:r>
              <a:rPr kumimoji="0" lang="en-US" sz="1600" b="1" i="0" u="none" strike="noStrike" kern="0" cap="none" spc="0" normalizeH="0" baseline="0" noProof="0" dirty="0">
                <a:ln>
                  <a:noFill/>
                </a:ln>
                <a:solidFill>
                  <a:schemeClr val="bg1"/>
                </a:solidFill>
                <a:effectLst/>
                <a:uLnTx/>
                <a:uFillTx/>
                <a:latin typeface="Arial"/>
                <a:cs typeface="Arial"/>
                <a:sym typeface="Arial"/>
              </a:rPr>
              <a:t>Finish</a:t>
            </a:r>
            <a:r>
              <a:rPr kumimoji="0" lang="en-US" sz="1600" b="0" i="0" u="none" strike="noStrike" kern="0" cap="none" spc="0" normalizeH="0" baseline="0" noProof="0" dirty="0">
                <a:ln>
                  <a:noFill/>
                </a:ln>
                <a:solidFill>
                  <a:schemeClr val="bg1"/>
                </a:solidFill>
                <a:effectLst/>
                <a:uLnTx/>
                <a:uFillTx/>
                <a:latin typeface="Arial"/>
                <a:cs typeface="Arial"/>
                <a:sym typeface="Arial"/>
              </a:rPr>
              <a:t> to start the installation.</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Arial"/>
              <a:sym typeface="Arial"/>
            </a:endParaRPr>
          </a:p>
        </p:txBody>
      </p:sp>
      <p:pic>
        <p:nvPicPr>
          <p:cNvPr id="2050" name="Picture 2" descr="Eclipse Organization - SAP Generation n&gt;&lt;t">
            <a:extLst>
              <a:ext uri="{FF2B5EF4-FFF2-40B4-BE49-F238E27FC236}">
                <a16:creationId xmlns:a16="http://schemas.microsoft.com/office/drawing/2014/main" id="{FB4E172D-E398-0DD5-E4EE-D69C2F7000B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7828" y="4537226"/>
            <a:ext cx="4222205" cy="22469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AP BTP ABAP Environment">
            <a:extLst>
              <a:ext uri="{FF2B5EF4-FFF2-40B4-BE49-F238E27FC236}">
                <a16:creationId xmlns:a16="http://schemas.microsoft.com/office/drawing/2014/main" id="{B6EF4104-12F4-51AC-9D19-76E0E77449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6500" y="4537226"/>
            <a:ext cx="3660802" cy="2059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06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Introduction to CDS</a:t>
            </a:r>
          </a:p>
        </p:txBody>
      </p:sp>
      <p:sp>
        <p:nvSpPr>
          <p:cNvPr id="3" name="TextBox 2">
            <a:extLst>
              <a:ext uri="{FF2B5EF4-FFF2-40B4-BE49-F238E27FC236}">
                <a16:creationId xmlns:a16="http://schemas.microsoft.com/office/drawing/2014/main" id="{5EF91001-4650-F835-A70A-EE721FF977CB}"/>
              </a:ext>
            </a:extLst>
          </p:cNvPr>
          <p:cNvSpPr txBox="1"/>
          <p:nvPr/>
        </p:nvSpPr>
        <p:spPr>
          <a:xfrm>
            <a:off x="261764" y="980728"/>
            <a:ext cx="11593288" cy="2246769"/>
          </a:xfrm>
          <a:prstGeom prst="rect">
            <a:avLst/>
          </a:prstGeom>
          <a:noFill/>
        </p:spPr>
        <p:txBody>
          <a:bodyPr wrap="square" rtlCol="0">
            <a:spAutoFit/>
          </a:bodyPr>
          <a:lstStyle/>
          <a:p>
            <a:pPr defTabSz="914400">
              <a:defRPr/>
            </a:pPr>
            <a:r>
              <a:rPr lang="en-US" sz="2000" dirty="0">
                <a:solidFill>
                  <a:schemeClr val="bg1"/>
                </a:solidFill>
                <a:latin typeface="Calibri" panose="020F0502020204030204"/>
                <a:cs typeface="Arial"/>
                <a:sym typeface="Arial"/>
              </a:rPr>
              <a:t>CDS is an extension of SQL in ABAP system. The main advantage of CDS is to achieve code-to-data paradigm. CDS is available for multiple purpose</a:t>
            </a:r>
          </a:p>
          <a:p>
            <a:pPr defTabSz="914400">
              <a:defRPr/>
            </a:pPr>
            <a:endParaRPr lang="en-US" sz="2000" dirty="0">
              <a:solidFill>
                <a:schemeClr val="bg1"/>
              </a:solidFill>
              <a:latin typeface="Calibri" panose="020F0502020204030204"/>
              <a:cs typeface="Arial"/>
              <a:sym typeface="Arial"/>
            </a:endParaRPr>
          </a:p>
          <a:p>
            <a:pPr marL="285750" indent="-285750" defTabSz="914400">
              <a:buFont typeface="Arial" panose="020B0604020202020204" pitchFamily="34" charset="0"/>
              <a:buChar char="•"/>
              <a:defRPr/>
            </a:pPr>
            <a:r>
              <a:rPr lang="en-US" sz="2000" dirty="0">
                <a:solidFill>
                  <a:schemeClr val="bg1"/>
                </a:solidFill>
                <a:latin typeface="Calibri" panose="020F0502020204030204"/>
                <a:cs typeface="Arial"/>
                <a:sym typeface="Arial"/>
              </a:rPr>
              <a:t>DDL (data definition layer)</a:t>
            </a:r>
          </a:p>
          <a:p>
            <a:pPr marL="285750" indent="-285750" defTabSz="914400">
              <a:buFont typeface="Arial" panose="020B0604020202020204" pitchFamily="34" charset="0"/>
              <a:buChar char="•"/>
              <a:defRPr/>
            </a:pPr>
            <a:r>
              <a:rPr lang="en-US" sz="2000" dirty="0">
                <a:solidFill>
                  <a:schemeClr val="bg1"/>
                </a:solidFill>
                <a:latin typeface="Calibri" panose="020F0502020204030204"/>
                <a:cs typeface="Arial"/>
                <a:sym typeface="Arial"/>
              </a:rPr>
              <a:t>DQL (data query language) – CDS Views and CDS entities</a:t>
            </a:r>
          </a:p>
          <a:p>
            <a:pPr marL="285750" indent="-285750" defTabSz="914400">
              <a:buFont typeface="Arial" panose="020B0604020202020204" pitchFamily="34" charset="0"/>
              <a:buChar char="•"/>
              <a:defRPr/>
            </a:pPr>
            <a:r>
              <a:rPr lang="en-US" sz="2000" dirty="0">
                <a:solidFill>
                  <a:schemeClr val="bg1"/>
                </a:solidFill>
                <a:latin typeface="Calibri" panose="020F0502020204030204"/>
                <a:cs typeface="Arial"/>
                <a:sym typeface="Arial"/>
              </a:rPr>
              <a:t>DCL (data control language)</a:t>
            </a:r>
          </a:p>
          <a:p>
            <a:pPr marL="285750" indent="-285750" defTabSz="914400">
              <a:buFont typeface="Arial" panose="020B0604020202020204" pitchFamily="34" charset="0"/>
              <a:buChar char="•"/>
              <a:defRPr/>
            </a:pPr>
            <a:r>
              <a:rPr lang="en-US" sz="2000" dirty="0">
                <a:solidFill>
                  <a:schemeClr val="bg1"/>
                </a:solidFill>
                <a:latin typeface="Calibri" panose="020F0502020204030204"/>
                <a:cs typeface="Arial"/>
                <a:sym typeface="Arial"/>
              </a:rPr>
              <a:t>DEL (data expression language)</a:t>
            </a:r>
          </a:p>
        </p:txBody>
      </p:sp>
      <p:pic>
        <p:nvPicPr>
          <p:cNvPr id="3074" name="Picture 2" descr="Code-to-Data Paradigm in ABAP with SAP HANA | SAP Blogs">
            <a:extLst>
              <a:ext uri="{FF2B5EF4-FFF2-40B4-BE49-F238E27FC236}">
                <a16:creationId xmlns:a16="http://schemas.microsoft.com/office/drawing/2014/main" id="{5DD87D07-96B9-3C90-D58F-18AAE3795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506" y="3501008"/>
            <a:ext cx="7001812" cy="302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96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Why we need CDS views?</a:t>
            </a:r>
          </a:p>
        </p:txBody>
      </p:sp>
      <p:sp>
        <p:nvSpPr>
          <p:cNvPr id="12" name="TextBox 11">
            <a:extLst>
              <a:ext uri="{FF2B5EF4-FFF2-40B4-BE49-F238E27FC236}">
                <a16:creationId xmlns:a16="http://schemas.microsoft.com/office/drawing/2014/main" id="{988EF128-FC8F-6871-1A8F-F2A295A488D1}"/>
              </a:ext>
            </a:extLst>
          </p:cNvPr>
          <p:cNvSpPr txBox="1"/>
          <p:nvPr/>
        </p:nvSpPr>
        <p:spPr>
          <a:xfrm>
            <a:off x="326306" y="838369"/>
            <a:ext cx="11672762" cy="3170099"/>
          </a:xfrm>
          <a:prstGeom prst="rect">
            <a:avLst/>
          </a:prstGeom>
          <a:noFill/>
        </p:spPr>
        <p:txBody>
          <a:bodyPr wrap="square" rtlCol="0">
            <a:spAutoFit/>
          </a:bodyPr>
          <a:lstStyle/>
          <a:p>
            <a:pPr marL="285750" indent="-285750" defTabSz="914400">
              <a:buFont typeface="Arial" panose="020B0604020202020204" pitchFamily="34" charset="0"/>
              <a:buChar char="•"/>
              <a:defRPr/>
            </a:pPr>
            <a:r>
              <a:rPr lang="en-US" sz="2000" dirty="0">
                <a:solidFill>
                  <a:schemeClr val="bg1"/>
                </a:solidFill>
                <a:latin typeface="Calibri" panose="020F0502020204030204"/>
                <a:cs typeface="Arial"/>
                <a:sym typeface="Arial"/>
              </a:rPr>
              <a:t>Hide complexity – Imagine we have a ERP system, usually data in ERP is spread across MULTIPLE tables. Reading the data with Query becomes complex and error prone. We code VIEWS with all selections, conditions, and associations (joins). It provides data from functional point of view.</a:t>
            </a:r>
          </a:p>
          <a:p>
            <a:pPr marL="285750" indent="-285750" defTabSz="914400">
              <a:buFont typeface="Arial" panose="020B0604020202020204" pitchFamily="34" charset="0"/>
              <a:buChar char="•"/>
              <a:defRPr/>
            </a:pPr>
            <a:r>
              <a:rPr lang="en-US" sz="2000" dirty="0">
                <a:solidFill>
                  <a:schemeClr val="bg1"/>
                </a:solidFill>
                <a:latin typeface="Calibri" panose="020F0502020204030204"/>
                <a:cs typeface="Arial"/>
                <a:sym typeface="Arial"/>
              </a:rPr>
              <a:t>Security – We do not want to give direct access to DB tables, because tables are prone to attacks and security breach. Hence we create views, by masking (hiding), projections of the relevant data for the business use case. We additionally add ROW level security.</a:t>
            </a:r>
          </a:p>
          <a:p>
            <a:pPr marL="285750" indent="-285750" defTabSz="914400">
              <a:buFont typeface="Arial" panose="020B0604020202020204" pitchFamily="34" charset="0"/>
              <a:buChar char="•"/>
              <a:defRPr/>
            </a:pPr>
            <a:r>
              <a:rPr lang="en-US" sz="2000" dirty="0">
                <a:solidFill>
                  <a:schemeClr val="bg1"/>
                </a:solidFill>
                <a:latin typeface="Calibri" panose="020F0502020204030204"/>
                <a:cs typeface="Arial"/>
                <a:sym typeface="Arial"/>
              </a:rPr>
              <a:t>Modularization – We can develop complex functionalities by small size modules. Which calls and orchestrates between each other. It brings reusability and reduces redundancies.</a:t>
            </a:r>
          </a:p>
          <a:p>
            <a:pPr marL="285750" indent="-285750" defTabSz="914400">
              <a:buFont typeface="Arial" panose="020B0604020202020204" pitchFamily="34" charset="0"/>
              <a:buChar char="•"/>
              <a:defRPr/>
            </a:pPr>
            <a:r>
              <a:rPr lang="en-US" sz="2000" dirty="0">
                <a:solidFill>
                  <a:schemeClr val="bg1"/>
                </a:solidFill>
                <a:latin typeface="Calibri" panose="020F0502020204030204"/>
                <a:cs typeface="Arial"/>
                <a:sym typeface="Arial"/>
              </a:rPr>
              <a:t>In context of SAP CDS, we have annotations, framework consumptions, ease of development, support for tools, support for multiple use case, industry standard, inherent documentation.</a:t>
            </a:r>
            <a:endParaRPr lang="en-US" dirty="0">
              <a:solidFill>
                <a:schemeClr val="bg1"/>
              </a:solidFill>
              <a:latin typeface="Calibri" panose="020F0502020204030204"/>
              <a:cs typeface="Arial"/>
              <a:sym typeface="Arial"/>
            </a:endParaRPr>
          </a:p>
        </p:txBody>
      </p:sp>
      <p:sp>
        <p:nvSpPr>
          <p:cNvPr id="22" name="Rectangle 21">
            <a:extLst>
              <a:ext uri="{FF2B5EF4-FFF2-40B4-BE49-F238E27FC236}">
                <a16:creationId xmlns:a16="http://schemas.microsoft.com/office/drawing/2014/main" id="{DEF76DBB-5B09-D515-DA86-CBF87D635F8E}"/>
              </a:ext>
            </a:extLst>
          </p:cNvPr>
          <p:cNvSpPr/>
          <p:nvPr/>
        </p:nvSpPr>
        <p:spPr>
          <a:xfrm>
            <a:off x="444303" y="4167979"/>
            <a:ext cx="2207418" cy="429836"/>
          </a:xfrm>
          <a:prstGeom prst="rect">
            <a:avLst/>
          </a:prstGeom>
          <a:solidFill>
            <a:schemeClr val="accent3">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Private views</a:t>
            </a:r>
          </a:p>
        </p:txBody>
      </p:sp>
      <p:sp>
        <p:nvSpPr>
          <p:cNvPr id="23" name="Rectangle 22">
            <a:extLst>
              <a:ext uri="{FF2B5EF4-FFF2-40B4-BE49-F238E27FC236}">
                <a16:creationId xmlns:a16="http://schemas.microsoft.com/office/drawing/2014/main" id="{3C77B3FF-0F98-BAC8-C74F-6F301551F36A}"/>
              </a:ext>
            </a:extLst>
          </p:cNvPr>
          <p:cNvSpPr/>
          <p:nvPr/>
        </p:nvSpPr>
        <p:spPr>
          <a:xfrm>
            <a:off x="3526483" y="4149536"/>
            <a:ext cx="3514570" cy="429836"/>
          </a:xfrm>
          <a:prstGeom prst="rect">
            <a:avLst/>
          </a:prstGeom>
          <a:solidFill>
            <a:schemeClr val="accent3">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Interface views</a:t>
            </a:r>
          </a:p>
        </p:txBody>
      </p:sp>
      <p:sp>
        <p:nvSpPr>
          <p:cNvPr id="24" name="Rectangle 23">
            <a:extLst>
              <a:ext uri="{FF2B5EF4-FFF2-40B4-BE49-F238E27FC236}">
                <a16:creationId xmlns:a16="http://schemas.microsoft.com/office/drawing/2014/main" id="{61AAFBDC-774D-6285-6200-56025FB8218C}"/>
              </a:ext>
            </a:extLst>
          </p:cNvPr>
          <p:cNvSpPr/>
          <p:nvPr/>
        </p:nvSpPr>
        <p:spPr>
          <a:xfrm>
            <a:off x="7645130" y="4193633"/>
            <a:ext cx="3514569" cy="429836"/>
          </a:xfrm>
          <a:prstGeom prst="rect">
            <a:avLst/>
          </a:prstGeom>
          <a:solidFill>
            <a:schemeClr val="accent3">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Consumption views</a:t>
            </a:r>
          </a:p>
        </p:txBody>
      </p:sp>
      <p:sp>
        <p:nvSpPr>
          <p:cNvPr id="25" name="TextBox 24">
            <a:extLst>
              <a:ext uri="{FF2B5EF4-FFF2-40B4-BE49-F238E27FC236}">
                <a16:creationId xmlns:a16="http://schemas.microsoft.com/office/drawing/2014/main" id="{E9F75E25-044A-99C7-6485-6838AFD80FD4}"/>
              </a:ext>
            </a:extLst>
          </p:cNvPr>
          <p:cNvSpPr txBox="1"/>
          <p:nvPr/>
        </p:nvSpPr>
        <p:spPr>
          <a:xfrm>
            <a:off x="358578" y="4713603"/>
            <a:ext cx="2671762" cy="1631216"/>
          </a:xfrm>
          <a:prstGeom prst="rect">
            <a:avLst/>
          </a:prstGeom>
          <a:noFill/>
        </p:spPr>
        <p:txBody>
          <a:bodyPr wrap="square" rtlCol="0">
            <a:spAutoFit/>
          </a:bodyPr>
          <a:lstStyle/>
          <a:p>
            <a:r>
              <a:rPr lang="en-US" sz="2000" dirty="0">
                <a:solidFill>
                  <a:schemeClr val="bg1"/>
                </a:solidFill>
              </a:rPr>
              <a:t>Developers only access to be used within other views, direct consumption should be prohibited.</a:t>
            </a:r>
          </a:p>
        </p:txBody>
      </p:sp>
      <p:sp>
        <p:nvSpPr>
          <p:cNvPr id="26" name="Rectangle 25">
            <a:extLst>
              <a:ext uri="{FF2B5EF4-FFF2-40B4-BE49-F238E27FC236}">
                <a16:creationId xmlns:a16="http://schemas.microsoft.com/office/drawing/2014/main" id="{35F96E9E-18D9-D3B4-548F-BB1F10B5C9B4}"/>
              </a:ext>
            </a:extLst>
          </p:cNvPr>
          <p:cNvSpPr/>
          <p:nvPr/>
        </p:nvSpPr>
        <p:spPr>
          <a:xfrm>
            <a:off x="3483196" y="4701497"/>
            <a:ext cx="1368152" cy="429836"/>
          </a:xfrm>
          <a:prstGeom prst="rect">
            <a:avLst/>
          </a:prstGeom>
          <a:solidFill>
            <a:schemeClr val="accent3">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Basic</a:t>
            </a:r>
          </a:p>
        </p:txBody>
      </p:sp>
      <p:sp>
        <p:nvSpPr>
          <p:cNvPr id="27" name="Rectangle 26">
            <a:extLst>
              <a:ext uri="{FF2B5EF4-FFF2-40B4-BE49-F238E27FC236}">
                <a16:creationId xmlns:a16="http://schemas.microsoft.com/office/drawing/2014/main" id="{ACD3EE3D-FE6F-3C28-6B8C-84761A1260CD}"/>
              </a:ext>
            </a:extLst>
          </p:cNvPr>
          <p:cNvSpPr/>
          <p:nvPr/>
        </p:nvSpPr>
        <p:spPr>
          <a:xfrm>
            <a:off x="5251454" y="4695160"/>
            <a:ext cx="1851070" cy="429836"/>
          </a:xfrm>
          <a:prstGeom prst="rect">
            <a:avLst/>
          </a:prstGeom>
          <a:solidFill>
            <a:schemeClr val="accent3">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Composite</a:t>
            </a:r>
          </a:p>
        </p:txBody>
      </p:sp>
      <p:sp>
        <p:nvSpPr>
          <p:cNvPr id="28" name="TextBox 27">
            <a:extLst>
              <a:ext uri="{FF2B5EF4-FFF2-40B4-BE49-F238E27FC236}">
                <a16:creationId xmlns:a16="http://schemas.microsoft.com/office/drawing/2014/main" id="{C590DD53-B8DA-203D-321C-57715DCF222D}"/>
              </a:ext>
            </a:extLst>
          </p:cNvPr>
          <p:cNvSpPr txBox="1"/>
          <p:nvPr/>
        </p:nvSpPr>
        <p:spPr>
          <a:xfrm>
            <a:off x="3467737" y="5302921"/>
            <a:ext cx="3436144" cy="1384995"/>
          </a:xfrm>
          <a:prstGeom prst="rect">
            <a:avLst/>
          </a:prstGeom>
          <a:noFill/>
        </p:spPr>
        <p:txBody>
          <a:bodyPr wrap="square" rtlCol="0">
            <a:spAutoFit/>
          </a:bodyPr>
          <a:lstStyle/>
          <a:p>
            <a:pPr algn="just"/>
            <a:r>
              <a:rPr lang="en-US" sz="1400" dirty="0">
                <a:solidFill>
                  <a:schemeClr val="bg1"/>
                </a:solidFill>
              </a:rPr>
              <a:t>They are reusable views can be consumed for any purpose, as they build a bridge between tables. Basic views are pure master, transaction data but composite views are combination of master and transaction data.</a:t>
            </a:r>
          </a:p>
        </p:txBody>
      </p:sp>
      <p:sp>
        <p:nvSpPr>
          <p:cNvPr id="29" name="TextBox 28">
            <a:extLst>
              <a:ext uri="{FF2B5EF4-FFF2-40B4-BE49-F238E27FC236}">
                <a16:creationId xmlns:a16="http://schemas.microsoft.com/office/drawing/2014/main" id="{ADE75D88-73A2-64F4-8B3D-0155118981EE}"/>
              </a:ext>
            </a:extLst>
          </p:cNvPr>
          <p:cNvSpPr txBox="1"/>
          <p:nvPr/>
        </p:nvSpPr>
        <p:spPr>
          <a:xfrm>
            <a:off x="7750596" y="5302921"/>
            <a:ext cx="3514569" cy="1200329"/>
          </a:xfrm>
          <a:prstGeom prst="rect">
            <a:avLst/>
          </a:prstGeom>
          <a:noFill/>
        </p:spPr>
        <p:txBody>
          <a:bodyPr wrap="square" rtlCol="0">
            <a:spAutoFit/>
          </a:bodyPr>
          <a:lstStyle/>
          <a:p>
            <a:r>
              <a:rPr lang="en-US" dirty="0">
                <a:solidFill>
                  <a:schemeClr val="bg1"/>
                </a:solidFill>
              </a:rPr>
              <a:t>Used for final consumption built on top of interface views. </a:t>
            </a:r>
          </a:p>
        </p:txBody>
      </p:sp>
    </p:spTree>
    <p:extLst>
      <p:ext uri="{BB962C8B-B14F-4D97-AF65-F5344CB8AC3E}">
        <p14:creationId xmlns:p14="http://schemas.microsoft.com/office/powerpoint/2010/main" val="72375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Challenges for ABAP Consultants</a:t>
            </a:r>
          </a:p>
        </p:txBody>
      </p:sp>
      <p:pic>
        <p:nvPicPr>
          <p:cNvPr id="3" name="Picture 2" descr="Programmer Avatar High Res Stock Images | Shutterstock">
            <a:extLst>
              <a:ext uri="{FF2B5EF4-FFF2-40B4-BE49-F238E27FC236}">
                <a16:creationId xmlns:a16="http://schemas.microsoft.com/office/drawing/2014/main" id="{39D00A2A-4C37-E3B1-D4F4-257DFE338D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13"/>
          <a:stretch/>
        </p:blipFill>
        <p:spPr bwMode="auto">
          <a:xfrm>
            <a:off x="1196929" y="1835732"/>
            <a:ext cx="1469786" cy="14259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645456-F505-0ABC-D8E1-EAA476DB1BC4}"/>
              </a:ext>
            </a:extLst>
          </p:cNvPr>
          <p:cNvSpPr txBox="1"/>
          <p:nvPr/>
        </p:nvSpPr>
        <p:spPr>
          <a:xfrm>
            <a:off x="1085923" y="3261663"/>
            <a:ext cx="2015744" cy="507575"/>
          </a:xfrm>
          <a:prstGeom prst="rect">
            <a:avLst/>
          </a:prstGeom>
          <a:noFill/>
          <a:ln>
            <a:noFill/>
          </a:ln>
        </p:spPr>
        <p:txBody>
          <a:bodyPr wrap="square" rtlCol="0">
            <a:spAutoFit/>
          </a:bodyPr>
          <a:lstStyle/>
          <a:p>
            <a:pPr defTabSz="685595"/>
            <a:r>
              <a:rPr lang="en-US" sz="1349" dirty="0">
                <a:solidFill>
                  <a:schemeClr val="bg1"/>
                </a:solidFill>
                <a:latin typeface="Calibri" panose="020F0502020204030204"/>
              </a:rPr>
              <a:t>Alex, ABAP Developer,</a:t>
            </a:r>
          </a:p>
          <a:p>
            <a:pPr defTabSz="685595"/>
            <a:r>
              <a:rPr lang="en-US" sz="1349" b="1" dirty="0">
                <a:solidFill>
                  <a:schemeClr val="bg1"/>
                </a:solidFill>
                <a:latin typeface="Calibri" panose="020F0502020204030204"/>
              </a:rPr>
              <a:t>SAP FICO</a:t>
            </a:r>
          </a:p>
        </p:txBody>
      </p:sp>
      <p:pic>
        <p:nvPicPr>
          <p:cNvPr id="5" name="Picture 4" descr="Woman Avatar Programmer Vector Images (over 300)">
            <a:extLst>
              <a:ext uri="{FF2B5EF4-FFF2-40B4-BE49-F238E27FC236}">
                <a16:creationId xmlns:a16="http://schemas.microsoft.com/office/drawing/2014/main" id="{F04D36D3-1ADD-FBAB-D916-0976AC846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28" y="3830586"/>
            <a:ext cx="1478903" cy="1553469"/>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473A86-FDA8-E4E7-1CD0-BF65646C9B96}"/>
              </a:ext>
            </a:extLst>
          </p:cNvPr>
          <p:cNvSpPr txBox="1"/>
          <p:nvPr/>
        </p:nvSpPr>
        <p:spPr>
          <a:xfrm>
            <a:off x="1145488" y="5384057"/>
            <a:ext cx="2015744" cy="507575"/>
          </a:xfrm>
          <a:prstGeom prst="rect">
            <a:avLst/>
          </a:prstGeom>
          <a:noFill/>
          <a:ln>
            <a:noFill/>
          </a:ln>
        </p:spPr>
        <p:txBody>
          <a:bodyPr wrap="square" rtlCol="0">
            <a:spAutoFit/>
          </a:bodyPr>
          <a:lstStyle/>
          <a:p>
            <a:pPr defTabSz="685595"/>
            <a:r>
              <a:rPr lang="en-US" sz="1349" dirty="0">
                <a:solidFill>
                  <a:schemeClr val="bg1"/>
                </a:solidFill>
                <a:latin typeface="Calibri" panose="020F0502020204030204"/>
              </a:rPr>
              <a:t>Stella, ABAP Developer,</a:t>
            </a:r>
          </a:p>
          <a:p>
            <a:pPr defTabSz="685595"/>
            <a:r>
              <a:rPr lang="en-US" sz="1349" b="1" dirty="0">
                <a:solidFill>
                  <a:schemeClr val="bg1"/>
                </a:solidFill>
                <a:latin typeface="Calibri" panose="020F0502020204030204"/>
              </a:rPr>
              <a:t>SAP SD</a:t>
            </a:r>
          </a:p>
        </p:txBody>
      </p:sp>
      <p:sp>
        <p:nvSpPr>
          <p:cNvPr id="7" name="Rectangle 6">
            <a:extLst>
              <a:ext uri="{FF2B5EF4-FFF2-40B4-BE49-F238E27FC236}">
                <a16:creationId xmlns:a16="http://schemas.microsoft.com/office/drawing/2014/main" id="{A596E0DE-9294-D6E6-58A5-F0A3117BFD73}"/>
              </a:ext>
            </a:extLst>
          </p:cNvPr>
          <p:cNvSpPr/>
          <p:nvPr/>
        </p:nvSpPr>
        <p:spPr>
          <a:xfrm>
            <a:off x="3358108" y="1893252"/>
            <a:ext cx="1897579" cy="27009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Create A/c documents</a:t>
            </a:r>
          </a:p>
        </p:txBody>
      </p:sp>
      <p:sp>
        <p:nvSpPr>
          <p:cNvPr id="8" name="Rectangle 7">
            <a:extLst>
              <a:ext uri="{FF2B5EF4-FFF2-40B4-BE49-F238E27FC236}">
                <a16:creationId xmlns:a16="http://schemas.microsoft.com/office/drawing/2014/main" id="{19439204-5493-9635-71BC-BED3A04E85B4}"/>
              </a:ext>
            </a:extLst>
          </p:cNvPr>
          <p:cNvSpPr/>
          <p:nvPr/>
        </p:nvSpPr>
        <p:spPr>
          <a:xfrm>
            <a:off x="3358108" y="2256840"/>
            <a:ext cx="1897579" cy="27009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Manage Documents</a:t>
            </a:r>
          </a:p>
        </p:txBody>
      </p:sp>
      <p:sp>
        <p:nvSpPr>
          <p:cNvPr id="9" name="Rectangle 8">
            <a:extLst>
              <a:ext uri="{FF2B5EF4-FFF2-40B4-BE49-F238E27FC236}">
                <a16:creationId xmlns:a16="http://schemas.microsoft.com/office/drawing/2014/main" id="{5885CBF2-02F3-4394-A259-A3946558FB16}"/>
              </a:ext>
            </a:extLst>
          </p:cNvPr>
          <p:cNvSpPr/>
          <p:nvPr/>
        </p:nvSpPr>
        <p:spPr>
          <a:xfrm>
            <a:off x="3358108" y="2623889"/>
            <a:ext cx="1897579" cy="27009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Search Documents</a:t>
            </a:r>
          </a:p>
        </p:txBody>
      </p:sp>
      <p:sp>
        <p:nvSpPr>
          <p:cNvPr id="10" name="Rectangle 9">
            <a:extLst>
              <a:ext uri="{FF2B5EF4-FFF2-40B4-BE49-F238E27FC236}">
                <a16:creationId xmlns:a16="http://schemas.microsoft.com/office/drawing/2014/main" id="{56A9F37C-C852-9B6D-E83D-1DB99A9CA207}"/>
              </a:ext>
            </a:extLst>
          </p:cNvPr>
          <p:cNvSpPr/>
          <p:nvPr/>
        </p:nvSpPr>
        <p:spPr>
          <a:xfrm>
            <a:off x="3358108" y="2991570"/>
            <a:ext cx="1897579" cy="27009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Validate before save</a:t>
            </a:r>
          </a:p>
        </p:txBody>
      </p:sp>
      <p:sp>
        <p:nvSpPr>
          <p:cNvPr id="11" name="Rectangle 10">
            <a:extLst>
              <a:ext uri="{FF2B5EF4-FFF2-40B4-BE49-F238E27FC236}">
                <a16:creationId xmlns:a16="http://schemas.microsoft.com/office/drawing/2014/main" id="{F0E52848-1FFF-55B7-17A5-3DA99A6A0DA9}"/>
              </a:ext>
            </a:extLst>
          </p:cNvPr>
          <p:cNvSpPr/>
          <p:nvPr/>
        </p:nvSpPr>
        <p:spPr>
          <a:xfrm>
            <a:off x="3358108" y="3914858"/>
            <a:ext cx="1897579" cy="27009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Create Sales Orders</a:t>
            </a:r>
          </a:p>
        </p:txBody>
      </p:sp>
      <p:sp>
        <p:nvSpPr>
          <p:cNvPr id="12" name="Rectangle 11">
            <a:extLst>
              <a:ext uri="{FF2B5EF4-FFF2-40B4-BE49-F238E27FC236}">
                <a16:creationId xmlns:a16="http://schemas.microsoft.com/office/drawing/2014/main" id="{6772A95A-8114-5D55-55C7-8419F48AD6FF}"/>
              </a:ext>
            </a:extLst>
          </p:cNvPr>
          <p:cNvSpPr/>
          <p:nvPr/>
        </p:nvSpPr>
        <p:spPr>
          <a:xfrm>
            <a:off x="3358108" y="4278444"/>
            <a:ext cx="1897579" cy="27009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Manage Sales Orders</a:t>
            </a:r>
          </a:p>
        </p:txBody>
      </p:sp>
      <p:sp>
        <p:nvSpPr>
          <p:cNvPr id="13" name="Rectangle 12">
            <a:extLst>
              <a:ext uri="{FF2B5EF4-FFF2-40B4-BE49-F238E27FC236}">
                <a16:creationId xmlns:a16="http://schemas.microsoft.com/office/drawing/2014/main" id="{C0037E80-155A-3112-C302-DD5A4DAB77EA}"/>
              </a:ext>
            </a:extLst>
          </p:cNvPr>
          <p:cNvSpPr/>
          <p:nvPr/>
        </p:nvSpPr>
        <p:spPr>
          <a:xfrm>
            <a:off x="3358108" y="4645494"/>
            <a:ext cx="1897579" cy="27009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Search/Filter </a:t>
            </a:r>
            <a:r>
              <a:rPr lang="en-US" sz="1349" dirty="0" err="1">
                <a:solidFill>
                  <a:schemeClr val="bg1"/>
                </a:solidFill>
                <a:latin typeface="Calibri" panose="020F0502020204030204"/>
              </a:rPr>
              <a:t>SalesOrder</a:t>
            </a:r>
            <a:endParaRPr lang="en-US" sz="1349" dirty="0">
              <a:solidFill>
                <a:schemeClr val="bg1"/>
              </a:solidFill>
              <a:latin typeface="Calibri" panose="020F0502020204030204"/>
            </a:endParaRPr>
          </a:p>
        </p:txBody>
      </p:sp>
      <p:sp>
        <p:nvSpPr>
          <p:cNvPr id="14" name="Rectangle 13">
            <a:extLst>
              <a:ext uri="{FF2B5EF4-FFF2-40B4-BE49-F238E27FC236}">
                <a16:creationId xmlns:a16="http://schemas.microsoft.com/office/drawing/2014/main" id="{F02C9878-8037-B5CD-824E-FE0B0C1F9304}"/>
              </a:ext>
            </a:extLst>
          </p:cNvPr>
          <p:cNvSpPr/>
          <p:nvPr/>
        </p:nvSpPr>
        <p:spPr>
          <a:xfrm>
            <a:off x="3358108" y="5013176"/>
            <a:ext cx="1897579" cy="27009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Compute Sales total</a:t>
            </a:r>
          </a:p>
        </p:txBody>
      </p:sp>
      <p:sp>
        <p:nvSpPr>
          <p:cNvPr id="15" name="Rectangle 14">
            <a:extLst>
              <a:ext uri="{FF2B5EF4-FFF2-40B4-BE49-F238E27FC236}">
                <a16:creationId xmlns:a16="http://schemas.microsoft.com/office/drawing/2014/main" id="{02B71BA0-D94E-97D3-B9AF-38A50AAFE564}"/>
              </a:ext>
            </a:extLst>
          </p:cNvPr>
          <p:cNvSpPr/>
          <p:nvPr/>
        </p:nvSpPr>
        <p:spPr>
          <a:xfrm>
            <a:off x="6078304" y="1531986"/>
            <a:ext cx="1541311" cy="4804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UI</a:t>
            </a:r>
          </a:p>
        </p:txBody>
      </p:sp>
      <p:sp>
        <p:nvSpPr>
          <p:cNvPr id="16" name="Rectangle 15">
            <a:extLst>
              <a:ext uri="{FF2B5EF4-FFF2-40B4-BE49-F238E27FC236}">
                <a16:creationId xmlns:a16="http://schemas.microsoft.com/office/drawing/2014/main" id="{1AF33F1E-462C-8C93-6881-2E82617CCBF9}"/>
              </a:ext>
            </a:extLst>
          </p:cNvPr>
          <p:cNvSpPr/>
          <p:nvPr/>
        </p:nvSpPr>
        <p:spPr>
          <a:xfrm>
            <a:off x="6004469" y="2209559"/>
            <a:ext cx="1688983" cy="70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Application Code</a:t>
            </a:r>
          </a:p>
          <a:p>
            <a:pPr algn="ctr" defTabSz="685595"/>
            <a:r>
              <a:rPr lang="en-US" sz="1349" dirty="0">
                <a:solidFill>
                  <a:schemeClr val="bg1"/>
                </a:solidFill>
                <a:latin typeface="Calibri" panose="020F0502020204030204"/>
              </a:rPr>
              <a:t>I, U, D, S, V</a:t>
            </a:r>
          </a:p>
        </p:txBody>
      </p:sp>
      <p:sp>
        <p:nvSpPr>
          <p:cNvPr id="17" name="Flowchart: Magnetic Disk 16">
            <a:extLst>
              <a:ext uri="{FF2B5EF4-FFF2-40B4-BE49-F238E27FC236}">
                <a16:creationId xmlns:a16="http://schemas.microsoft.com/office/drawing/2014/main" id="{03952F50-3249-ECA6-01EA-5A63C431D8A4}"/>
              </a:ext>
            </a:extLst>
          </p:cNvPr>
          <p:cNvSpPr/>
          <p:nvPr/>
        </p:nvSpPr>
        <p:spPr>
          <a:xfrm>
            <a:off x="6520000" y="3145224"/>
            <a:ext cx="657920" cy="461644"/>
          </a:xfrm>
          <a:prstGeom prst="flowChartMagneticDisk">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1349">
              <a:solidFill>
                <a:schemeClr val="bg1"/>
              </a:solidFill>
              <a:latin typeface="Calibri" panose="020F0502020204030204"/>
            </a:endParaRPr>
          </a:p>
        </p:txBody>
      </p:sp>
      <p:cxnSp>
        <p:nvCxnSpPr>
          <p:cNvPr id="18" name="Straight Arrow Connector 17">
            <a:extLst>
              <a:ext uri="{FF2B5EF4-FFF2-40B4-BE49-F238E27FC236}">
                <a16:creationId xmlns:a16="http://schemas.microsoft.com/office/drawing/2014/main" id="{3F11B140-8F9B-5E75-5DDE-19578CE448AB}"/>
              </a:ext>
            </a:extLst>
          </p:cNvPr>
          <p:cNvCxnSpPr>
            <a:cxnSpLocks/>
            <a:stCxn id="15" idx="2"/>
            <a:endCxn id="16" idx="0"/>
          </p:cNvCxnSpPr>
          <p:nvPr/>
        </p:nvCxnSpPr>
        <p:spPr>
          <a:xfrm>
            <a:off x="6848960" y="2012396"/>
            <a:ext cx="1" cy="197163"/>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4EFCC5-169F-FEEA-405E-23A6A55B444D}"/>
              </a:ext>
            </a:extLst>
          </p:cNvPr>
          <p:cNvCxnSpPr>
            <a:cxnSpLocks/>
            <a:stCxn id="16" idx="2"/>
            <a:endCxn id="17" idx="1"/>
          </p:cNvCxnSpPr>
          <p:nvPr/>
        </p:nvCxnSpPr>
        <p:spPr>
          <a:xfrm>
            <a:off x="6848960" y="2914402"/>
            <a:ext cx="0" cy="2308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6" descr="Gear icon - Free download on Iconfinder">
            <a:extLst>
              <a:ext uri="{FF2B5EF4-FFF2-40B4-BE49-F238E27FC236}">
                <a16:creationId xmlns:a16="http://schemas.microsoft.com/office/drawing/2014/main" id="{324B0091-7030-6E49-C806-559E74BDE29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21887" y="2498792"/>
            <a:ext cx="636044" cy="6360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502CC3F5-103F-1F0E-8F2A-2A58090A2AB4}"/>
              </a:ext>
            </a:extLst>
          </p:cNvPr>
          <p:cNvSpPr/>
          <p:nvPr/>
        </p:nvSpPr>
        <p:spPr>
          <a:xfrm>
            <a:off x="6078304" y="3793797"/>
            <a:ext cx="1541311" cy="4804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UI</a:t>
            </a:r>
          </a:p>
        </p:txBody>
      </p:sp>
      <p:sp>
        <p:nvSpPr>
          <p:cNvPr id="22" name="Rectangle 21">
            <a:extLst>
              <a:ext uri="{FF2B5EF4-FFF2-40B4-BE49-F238E27FC236}">
                <a16:creationId xmlns:a16="http://schemas.microsoft.com/office/drawing/2014/main" id="{9A2C9362-82D3-E0C4-9911-0477A0186C21}"/>
              </a:ext>
            </a:extLst>
          </p:cNvPr>
          <p:cNvSpPr/>
          <p:nvPr/>
        </p:nvSpPr>
        <p:spPr>
          <a:xfrm>
            <a:off x="6004469" y="4471370"/>
            <a:ext cx="1688983" cy="70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r>
              <a:rPr lang="en-US" sz="1349" dirty="0">
                <a:solidFill>
                  <a:schemeClr val="bg1"/>
                </a:solidFill>
                <a:latin typeface="Calibri" panose="020F0502020204030204"/>
              </a:rPr>
              <a:t>Application Code</a:t>
            </a:r>
          </a:p>
          <a:p>
            <a:pPr algn="ctr" defTabSz="685595"/>
            <a:r>
              <a:rPr lang="en-US" sz="1349" dirty="0">
                <a:solidFill>
                  <a:schemeClr val="bg1"/>
                </a:solidFill>
                <a:latin typeface="Calibri" panose="020F0502020204030204"/>
              </a:rPr>
              <a:t>I, U, D, S, V</a:t>
            </a:r>
          </a:p>
        </p:txBody>
      </p:sp>
      <p:sp>
        <p:nvSpPr>
          <p:cNvPr id="23" name="Flowchart: Magnetic Disk 22">
            <a:extLst>
              <a:ext uri="{FF2B5EF4-FFF2-40B4-BE49-F238E27FC236}">
                <a16:creationId xmlns:a16="http://schemas.microsoft.com/office/drawing/2014/main" id="{52A8104C-C76E-5F8E-7D77-0230A0650383}"/>
              </a:ext>
            </a:extLst>
          </p:cNvPr>
          <p:cNvSpPr/>
          <p:nvPr/>
        </p:nvSpPr>
        <p:spPr>
          <a:xfrm>
            <a:off x="6520000" y="5407035"/>
            <a:ext cx="657920" cy="461644"/>
          </a:xfrm>
          <a:prstGeom prst="flowChartMagneticDisk">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endParaRPr lang="en-US" sz="1349">
              <a:solidFill>
                <a:schemeClr val="bg1"/>
              </a:solidFill>
              <a:latin typeface="Calibri" panose="020F0502020204030204"/>
            </a:endParaRPr>
          </a:p>
        </p:txBody>
      </p:sp>
      <p:cxnSp>
        <p:nvCxnSpPr>
          <p:cNvPr id="24" name="Straight Arrow Connector 23">
            <a:extLst>
              <a:ext uri="{FF2B5EF4-FFF2-40B4-BE49-F238E27FC236}">
                <a16:creationId xmlns:a16="http://schemas.microsoft.com/office/drawing/2014/main" id="{A4DA70F0-2E0F-8473-FD29-95D76D4A1E1F}"/>
              </a:ext>
            </a:extLst>
          </p:cNvPr>
          <p:cNvCxnSpPr>
            <a:cxnSpLocks/>
            <a:stCxn id="21" idx="2"/>
            <a:endCxn id="22" idx="0"/>
          </p:cNvCxnSpPr>
          <p:nvPr/>
        </p:nvCxnSpPr>
        <p:spPr>
          <a:xfrm>
            <a:off x="6848960" y="4274207"/>
            <a:ext cx="1" cy="197163"/>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3D7ED8-ED36-DA19-D33B-8E3DB2B0DFDD}"/>
              </a:ext>
            </a:extLst>
          </p:cNvPr>
          <p:cNvCxnSpPr>
            <a:cxnSpLocks/>
            <a:stCxn id="22" idx="2"/>
            <a:endCxn id="23" idx="1"/>
          </p:cNvCxnSpPr>
          <p:nvPr/>
        </p:nvCxnSpPr>
        <p:spPr>
          <a:xfrm>
            <a:off x="6848960" y="5176212"/>
            <a:ext cx="0" cy="2308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6" descr="Gear icon - Free download on Iconfinder">
            <a:extLst>
              <a:ext uri="{FF2B5EF4-FFF2-40B4-BE49-F238E27FC236}">
                <a16:creationId xmlns:a16="http://schemas.microsoft.com/office/drawing/2014/main" id="{F001D0AB-438F-7D22-3B97-73518AAC4EB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21887" y="4760602"/>
            <a:ext cx="636044" cy="6360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2807E5B7-3132-78D6-CBD8-3F971C833C7F}"/>
              </a:ext>
            </a:extLst>
          </p:cNvPr>
          <p:cNvSpPr txBox="1"/>
          <p:nvPr/>
        </p:nvSpPr>
        <p:spPr>
          <a:xfrm>
            <a:off x="7948575" y="1788862"/>
            <a:ext cx="1965658" cy="1615570"/>
          </a:xfrm>
          <a:prstGeom prst="rect">
            <a:avLst/>
          </a:prstGeom>
          <a:noFill/>
          <a:ln>
            <a:noFill/>
          </a:ln>
        </p:spPr>
        <p:txBody>
          <a:bodyPr wrap="square" rtlCol="0">
            <a:spAutoFit/>
          </a:bodyPr>
          <a:lstStyle/>
          <a:p>
            <a:pPr defTabSz="685595"/>
            <a:r>
              <a:rPr lang="en-US" sz="1349" b="1" dirty="0">
                <a:solidFill>
                  <a:schemeClr val="bg1"/>
                </a:solidFill>
                <a:latin typeface="Calibri" panose="020F0502020204030204"/>
              </a:rPr>
              <a:t>Common needs</a:t>
            </a:r>
          </a:p>
          <a:p>
            <a:pPr defTabSz="685595"/>
            <a:endParaRPr lang="en-US" sz="1349" dirty="0">
              <a:solidFill>
                <a:schemeClr val="bg1"/>
              </a:solidFill>
              <a:latin typeface="Calibri" panose="020F0502020204030204"/>
            </a:endParaRPr>
          </a:p>
          <a:p>
            <a:pPr marL="214248" indent="-214248" defTabSz="685595">
              <a:buFont typeface="Arial" panose="020B0604020202020204" pitchFamily="34" charset="0"/>
              <a:buChar char="•"/>
            </a:pPr>
            <a:r>
              <a:rPr lang="en-US" sz="1200" dirty="0">
                <a:solidFill>
                  <a:schemeClr val="bg1"/>
                </a:solidFill>
                <a:latin typeface="Calibri" panose="020F0502020204030204"/>
              </a:rPr>
              <a:t>Create application logic</a:t>
            </a:r>
          </a:p>
          <a:p>
            <a:pPr marL="214248" indent="-214248" defTabSz="685595">
              <a:buFont typeface="Arial" panose="020B0604020202020204" pitchFamily="34" charset="0"/>
              <a:buChar char="•"/>
            </a:pPr>
            <a:r>
              <a:rPr lang="en-US" sz="1200" dirty="0">
                <a:solidFill>
                  <a:schemeClr val="bg1"/>
                </a:solidFill>
                <a:latin typeface="Calibri" panose="020F0502020204030204"/>
              </a:rPr>
              <a:t>Insert, update, delete, validate, select data</a:t>
            </a:r>
          </a:p>
          <a:p>
            <a:pPr marL="214248" indent="-214248" defTabSz="685595">
              <a:buFont typeface="Arial" panose="020B0604020202020204" pitchFamily="34" charset="0"/>
              <a:buChar char="•"/>
            </a:pPr>
            <a:r>
              <a:rPr lang="en-US" sz="1200" dirty="0">
                <a:solidFill>
                  <a:schemeClr val="bg1"/>
                </a:solidFill>
                <a:latin typeface="Calibri" panose="020F0502020204030204"/>
              </a:rPr>
              <a:t>Perform validations</a:t>
            </a:r>
          </a:p>
          <a:p>
            <a:pPr marL="214248" indent="-214248" defTabSz="685595">
              <a:buFont typeface="Arial" panose="020B0604020202020204" pitchFamily="34" charset="0"/>
              <a:buChar char="•"/>
            </a:pPr>
            <a:r>
              <a:rPr lang="en-US" sz="1200" dirty="0">
                <a:solidFill>
                  <a:schemeClr val="bg1"/>
                </a:solidFill>
                <a:latin typeface="Calibri" panose="020F0502020204030204"/>
              </a:rPr>
              <a:t>Check customizing</a:t>
            </a:r>
          </a:p>
          <a:p>
            <a:pPr marL="214248" indent="-214248" defTabSz="685595">
              <a:buFont typeface="Arial" panose="020B0604020202020204" pitchFamily="34" charset="0"/>
              <a:buChar char="•"/>
            </a:pPr>
            <a:r>
              <a:rPr lang="en-US" sz="1200" dirty="0">
                <a:solidFill>
                  <a:schemeClr val="bg1"/>
                </a:solidFill>
                <a:latin typeface="Calibri" panose="020F0502020204030204"/>
              </a:rPr>
              <a:t>Handle locks</a:t>
            </a:r>
          </a:p>
        </p:txBody>
      </p:sp>
      <p:sp>
        <p:nvSpPr>
          <p:cNvPr id="28" name="Rectangle 27">
            <a:extLst>
              <a:ext uri="{FF2B5EF4-FFF2-40B4-BE49-F238E27FC236}">
                <a16:creationId xmlns:a16="http://schemas.microsoft.com/office/drawing/2014/main" id="{7FD1CFA4-7C91-1B47-0FA4-CA3375064410}"/>
              </a:ext>
            </a:extLst>
          </p:cNvPr>
          <p:cNvSpPr/>
          <p:nvPr/>
        </p:nvSpPr>
        <p:spPr>
          <a:xfrm>
            <a:off x="7948575" y="3703754"/>
            <a:ext cx="2056285" cy="1615570"/>
          </a:xfrm>
          <a:prstGeom prst="rect">
            <a:avLst/>
          </a:prstGeom>
          <a:ln>
            <a:noFill/>
          </a:ln>
        </p:spPr>
        <p:txBody>
          <a:bodyPr wrap="square">
            <a:spAutoFit/>
          </a:bodyPr>
          <a:lstStyle/>
          <a:p>
            <a:pPr defTabSz="685595"/>
            <a:r>
              <a:rPr lang="en-US" sz="1349" b="1" dirty="0">
                <a:solidFill>
                  <a:schemeClr val="bg1"/>
                </a:solidFill>
                <a:latin typeface="Calibri" panose="020F0502020204030204"/>
              </a:rPr>
              <a:t>Challenges</a:t>
            </a:r>
          </a:p>
          <a:p>
            <a:pPr defTabSz="685595"/>
            <a:endParaRPr lang="en-US" sz="1349" dirty="0">
              <a:solidFill>
                <a:schemeClr val="bg1"/>
              </a:solidFill>
              <a:latin typeface="Calibri" panose="020F0502020204030204"/>
            </a:endParaRPr>
          </a:p>
          <a:p>
            <a:pPr marL="214248" indent="-214248" defTabSz="685595">
              <a:buFont typeface="Arial" panose="020B0604020202020204" pitchFamily="34" charset="0"/>
              <a:buChar char="•"/>
            </a:pPr>
            <a:r>
              <a:rPr lang="en-US" sz="1200" dirty="0">
                <a:solidFill>
                  <a:schemeClr val="bg1"/>
                </a:solidFill>
                <a:latin typeface="Calibri" panose="020F0502020204030204"/>
              </a:rPr>
              <a:t>Thinks differently</a:t>
            </a:r>
          </a:p>
          <a:p>
            <a:pPr marL="214248" indent="-214248" defTabSz="685595">
              <a:buFont typeface="Arial" panose="020B0604020202020204" pitchFamily="34" charset="0"/>
              <a:buChar char="•"/>
            </a:pPr>
            <a:r>
              <a:rPr lang="en-US" sz="1200" dirty="0">
                <a:solidFill>
                  <a:schemeClr val="bg1"/>
                </a:solidFill>
                <a:latin typeface="Calibri" panose="020F0502020204030204"/>
              </a:rPr>
              <a:t>Adapt application code</a:t>
            </a:r>
          </a:p>
          <a:p>
            <a:pPr marL="214248" indent="-214248" defTabSz="685595">
              <a:buFont typeface="Arial" panose="020B0604020202020204" pitchFamily="34" charset="0"/>
              <a:buChar char="•"/>
            </a:pPr>
            <a:r>
              <a:rPr lang="en-US" sz="1200" dirty="0">
                <a:solidFill>
                  <a:schemeClr val="bg1"/>
                </a:solidFill>
                <a:latin typeface="Calibri" panose="020F0502020204030204"/>
              </a:rPr>
              <a:t>High maintenance</a:t>
            </a:r>
          </a:p>
          <a:p>
            <a:pPr marL="214248" indent="-214248" defTabSz="685595">
              <a:buFont typeface="Arial" panose="020B0604020202020204" pitchFamily="34" charset="0"/>
              <a:buChar char="•"/>
            </a:pPr>
            <a:r>
              <a:rPr lang="en-US" sz="1200" dirty="0">
                <a:solidFill>
                  <a:schemeClr val="bg1"/>
                </a:solidFill>
                <a:latin typeface="Calibri" panose="020F0502020204030204"/>
              </a:rPr>
              <a:t>No standardization</a:t>
            </a:r>
          </a:p>
          <a:p>
            <a:pPr marL="214248" indent="-214248" defTabSz="685595">
              <a:buFont typeface="Arial" panose="020B0604020202020204" pitchFamily="34" charset="0"/>
              <a:buChar char="•"/>
            </a:pPr>
            <a:r>
              <a:rPr lang="en-US" sz="1200" dirty="0">
                <a:solidFill>
                  <a:schemeClr val="bg1"/>
                </a:solidFill>
                <a:latin typeface="Calibri" panose="020F0502020204030204"/>
              </a:rPr>
              <a:t>Different coding practices</a:t>
            </a:r>
          </a:p>
          <a:p>
            <a:pPr marL="214248" indent="-214248" defTabSz="685595">
              <a:buFont typeface="Arial" panose="020B0604020202020204" pitchFamily="34" charset="0"/>
              <a:buChar char="•"/>
            </a:pPr>
            <a:r>
              <a:rPr lang="en-US" sz="1200" dirty="0">
                <a:solidFill>
                  <a:schemeClr val="bg1"/>
                </a:solidFill>
                <a:latin typeface="Calibri" panose="020F0502020204030204"/>
              </a:rPr>
              <a:t>Lack of standard</a:t>
            </a:r>
            <a:endParaRPr lang="en-US" sz="1349" dirty="0">
              <a:solidFill>
                <a:schemeClr val="bg1"/>
              </a:solidFill>
              <a:latin typeface="Calibri" panose="020F0502020204030204"/>
            </a:endParaRPr>
          </a:p>
        </p:txBody>
      </p:sp>
    </p:spTree>
    <p:extLst>
      <p:ext uri="{BB962C8B-B14F-4D97-AF65-F5344CB8AC3E}">
        <p14:creationId xmlns:p14="http://schemas.microsoft.com/office/powerpoint/2010/main" val="332212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500" fill="hold"/>
                                        <p:tgtEl>
                                          <p:spTgt spid="27"/>
                                        </p:tgtEl>
                                        <p:attrNameLst>
                                          <p:attrName>ppt_w</p:attrName>
                                        </p:attrNameLst>
                                      </p:cBhvr>
                                      <p:tavLst>
                                        <p:tav tm="0">
                                          <p:val>
                                            <p:fltVal val="0"/>
                                          </p:val>
                                        </p:tav>
                                        <p:tav tm="100000">
                                          <p:val>
                                            <p:strVal val="#ppt_w"/>
                                          </p:val>
                                        </p:tav>
                                      </p:tavLst>
                                    </p:anim>
                                    <p:anim calcmode="lin" valueType="num">
                                      <p:cBhvr>
                                        <p:cTn id="88" dur="500" fill="hold"/>
                                        <p:tgtEl>
                                          <p:spTgt spid="27"/>
                                        </p:tgtEl>
                                        <p:attrNameLst>
                                          <p:attrName>ppt_h</p:attrName>
                                        </p:attrNameLst>
                                      </p:cBhvr>
                                      <p:tavLst>
                                        <p:tav tm="0">
                                          <p:val>
                                            <p:fltVal val="0"/>
                                          </p:val>
                                        </p:tav>
                                        <p:tav tm="100000">
                                          <p:val>
                                            <p:strVal val="#ppt_h"/>
                                          </p:val>
                                        </p:tav>
                                      </p:tavLst>
                                    </p:anim>
                                    <p:animEffect transition="in" filter="fade">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 calcmode="lin" valueType="num">
                                      <p:cBhvr>
                                        <p:cTn id="94" dur="500" fill="hold"/>
                                        <p:tgtEl>
                                          <p:spTgt spid="28"/>
                                        </p:tgtEl>
                                        <p:attrNameLst>
                                          <p:attrName>ppt_w</p:attrName>
                                        </p:attrNameLst>
                                      </p:cBhvr>
                                      <p:tavLst>
                                        <p:tav tm="0">
                                          <p:val>
                                            <p:fltVal val="0"/>
                                          </p:val>
                                        </p:tav>
                                        <p:tav tm="100000">
                                          <p:val>
                                            <p:strVal val="#ppt_w"/>
                                          </p:val>
                                        </p:tav>
                                      </p:tavLst>
                                    </p:anim>
                                    <p:anim calcmode="lin" valueType="num">
                                      <p:cBhvr>
                                        <p:cTn id="95" dur="500" fill="hold"/>
                                        <p:tgtEl>
                                          <p:spTgt spid="28"/>
                                        </p:tgtEl>
                                        <p:attrNameLst>
                                          <p:attrName>ppt_h</p:attrName>
                                        </p:attrNameLst>
                                      </p:cBhvr>
                                      <p:tavLst>
                                        <p:tav tm="0">
                                          <p:val>
                                            <p:fltVal val="0"/>
                                          </p:val>
                                        </p:tav>
                                        <p:tav tm="100000">
                                          <p:val>
                                            <p:strVal val="#ppt_h"/>
                                          </p:val>
                                        </p:tav>
                                      </p:tavLst>
                                    </p:anim>
                                    <p:animEffect transition="in" filter="fade">
                                      <p:cBhvr>
                                        <p:cTn id="9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1" grpId="0" animBg="1"/>
      <p:bldP spid="22" grpId="0" animBg="1"/>
      <p:bldP spid="23" grpId="0" animBg="1"/>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Evolution of ABAP Programming</a:t>
            </a:r>
          </a:p>
        </p:txBody>
      </p:sp>
      <p:pic>
        <p:nvPicPr>
          <p:cNvPr id="3" name="Picture 106" descr="Evolution of the ABAP Programming Model | SAP Blogs">
            <a:extLst>
              <a:ext uri="{FF2B5EF4-FFF2-40B4-BE49-F238E27FC236}">
                <a16:creationId xmlns:a16="http://schemas.microsoft.com/office/drawing/2014/main" id="{63CD4E36-4503-EED1-AF4C-0040CA2020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345" b="4326"/>
          <a:stretch/>
        </p:blipFill>
        <p:spPr bwMode="auto">
          <a:xfrm>
            <a:off x="549796" y="1268759"/>
            <a:ext cx="10873208" cy="511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404160"/>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6814</TotalTime>
  <Words>1651</Words>
  <Application>Microsoft Office PowerPoint</Application>
  <PresentationFormat>Custom</PresentationFormat>
  <Paragraphs>186</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Amasis MT Pro Black</vt:lpstr>
      <vt:lpstr>Arial</vt:lpstr>
      <vt:lpstr>Arial Black</vt:lpstr>
      <vt:lpstr>Calibri</vt:lpstr>
      <vt:lpstr>Cooper Black</vt:lpstr>
      <vt:lpstr>Open Sans</vt:lpstr>
      <vt:lpstr>Segoe UI</vt:lpstr>
      <vt:lpstr>Segoe UI Light</vt:lpstr>
      <vt:lpstr>Office Theme</vt:lpstr>
      <vt:lpstr>SAP BTP Architect Training</vt:lpstr>
      <vt:lpstr>PowerPoint Presentation</vt:lpstr>
      <vt:lpstr>Agenda – Day 8</vt:lpstr>
      <vt:lpstr>What is ABAP Enviornment</vt:lpstr>
      <vt:lpstr>Hands on : Setting up ADT and ABAP Instance </vt:lpstr>
      <vt:lpstr>Introduction to CDS</vt:lpstr>
      <vt:lpstr>Why we need CDS views?</vt:lpstr>
      <vt:lpstr>Challenges for ABAP Consultants</vt:lpstr>
      <vt:lpstr>Evolution of ABAP Programming</vt:lpstr>
      <vt:lpstr>RAP - Restful Application Programming</vt:lpstr>
      <vt:lpstr>Definition - RAP</vt:lpstr>
      <vt:lpstr>RAP – Development Big picture</vt:lpstr>
      <vt:lpstr>What is Business Object</vt:lpstr>
      <vt:lpstr>Types of Implementation (Scenario) </vt:lpstr>
      <vt:lpstr>Understanding Data Model</vt:lpstr>
      <vt:lpstr>Development of Base objects</vt:lpstr>
      <vt:lpstr>Unmanaged Implementation</vt:lpstr>
      <vt:lpstr>Behavior Definition</vt:lpstr>
      <vt:lpstr>Behavior Pool</vt:lpstr>
      <vt:lpstr>Hands on: Develop Unmanaged App</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277</cp:revision>
  <dcterms:created xsi:type="dcterms:W3CDTF">2013-09-12T13:05:01Z</dcterms:created>
  <dcterms:modified xsi:type="dcterms:W3CDTF">2023-08-01T09:15:46Z</dcterms:modified>
</cp:coreProperties>
</file>