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76" r:id="rId2"/>
    <p:sldId id="4122" r:id="rId3"/>
    <p:sldId id="277" r:id="rId4"/>
    <p:sldId id="4817" r:id="rId5"/>
    <p:sldId id="4818" r:id="rId6"/>
    <p:sldId id="4819" r:id="rId7"/>
    <p:sldId id="4820" r:id="rId8"/>
    <p:sldId id="4821" r:id="rId9"/>
    <p:sldId id="4822" r:id="rId10"/>
    <p:sldId id="4823" r:id="rId11"/>
    <p:sldId id="4824" r:id="rId12"/>
    <p:sldId id="4825" r:id="rId13"/>
    <p:sldId id="4826" r:id="rId14"/>
    <p:sldId id="4827" r:id="rId15"/>
    <p:sldId id="4828" r:id="rId16"/>
    <p:sldId id="282" r:id="rId17"/>
    <p:sldId id="280" r:id="rId18"/>
    <p:sldId id="4711" r:id="rId1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074D92"/>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95250" autoAdjust="0"/>
  </p:normalViewPr>
  <p:slideViewPr>
    <p:cSldViewPr>
      <p:cViewPr varScale="1">
        <p:scale>
          <a:sx n="78" d="100"/>
          <a:sy n="78" d="100"/>
        </p:scale>
        <p:origin x="662" y="72"/>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8/1/2023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8/1/2023</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8/1/2023</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1.tiff"/><Relationship Id="rId5" Type="http://schemas.openxmlformats.org/officeDocument/2006/relationships/image" Target="../media/image10.tiff"/><Relationship Id="rId4" Type="http://schemas.openxmlformats.org/officeDocument/2006/relationships/image" Target="../media/image9.tiff"/><Relationship Id="rId9"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Architect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8</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Development Flow</a:t>
            </a:r>
          </a:p>
        </p:txBody>
      </p:sp>
      <p:sp>
        <p:nvSpPr>
          <p:cNvPr id="3" name="Rectangle 2">
            <a:extLst>
              <a:ext uri="{FF2B5EF4-FFF2-40B4-BE49-F238E27FC236}">
                <a16:creationId xmlns:a16="http://schemas.microsoft.com/office/drawing/2014/main" id="{F0A625A1-6190-07F5-F018-7790B424C96A}"/>
              </a:ext>
            </a:extLst>
          </p:cNvPr>
          <p:cNvSpPr/>
          <p:nvPr/>
        </p:nvSpPr>
        <p:spPr>
          <a:xfrm>
            <a:off x="4814490" y="3689192"/>
            <a:ext cx="1950244" cy="564356"/>
          </a:xfrm>
          <a:prstGeom prst="rec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4" name="Rectangle 3">
            <a:extLst>
              <a:ext uri="{FF2B5EF4-FFF2-40B4-BE49-F238E27FC236}">
                <a16:creationId xmlns:a16="http://schemas.microsoft.com/office/drawing/2014/main" id="{EDC6BBE8-2165-0AE9-A0CB-2E295C6EC99E}"/>
              </a:ext>
            </a:extLst>
          </p:cNvPr>
          <p:cNvSpPr/>
          <p:nvPr/>
        </p:nvSpPr>
        <p:spPr>
          <a:xfrm>
            <a:off x="4966890" y="3841592"/>
            <a:ext cx="1950244" cy="564356"/>
          </a:xfrm>
          <a:prstGeom prst="rec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5" name="Rectangle 4">
            <a:extLst>
              <a:ext uri="{FF2B5EF4-FFF2-40B4-BE49-F238E27FC236}">
                <a16:creationId xmlns:a16="http://schemas.microsoft.com/office/drawing/2014/main" id="{EA1D0CB8-89C0-9989-D43C-E3AE6B7E3177}"/>
              </a:ext>
            </a:extLst>
          </p:cNvPr>
          <p:cNvSpPr/>
          <p:nvPr/>
        </p:nvSpPr>
        <p:spPr>
          <a:xfrm>
            <a:off x="5119290" y="3993992"/>
            <a:ext cx="1950244" cy="564356"/>
          </a:xfrm>
          <a:prstGeom prst="rect">
            <a:avLst/>
          </a:prstGeom>
          <a:solidFill>
            <a:srgbClr val="ED7D31"/>
          </a:solidFill>
          <a:ln w="12700" cap="flat" cmpd="sng" algn="ctr">
            <a:solidFill>
              <a:srgbClr val="ED7D31">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CDS Data Model</a:t>
            </a:r>
          </a:p>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Root -&gt; Sub -&gt; Sub</a:t>
            </a:r>
          </a:p>
        </p:txBody>
      </p:sp>
      <p:sp>
        <p:nvSpPr>
          <p:cNvPr id="6" name="Rectangle 5">
            <a:extLst>
              <a:ext uri="{FF2B5EF4-FFF2-40B4-BE49-F238E27FC236}">
                <a16:creationId xmlns:a16="http://schemas.microsoft.com/office/drawing/2014/main" id="{ECEF6F3B-520E-5534-0819-BA5C0C96BDC0}"/>
              </a:ext>
            </a:extLst>
          </p:cNvPr>
          <p:cNvSpPr/>
          <p:nvPr/>
        </p:nvSpPr>
        <p:spPr>
          <a:xfrm>
            <a:off x="4814490" y="4744085"/>
            <a:ext cx="1950244" cy="45720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Behavior Definition</a:t>
            </a:r>
          </a:p>
        </p:txBody>
      </p:sp>
      <p:sp>
        <p:nvSpPr>
          <p:cNvPr id="7" name="Rectangle 6">
            <a:extLst>
              <a:ext uri="{FF2B5EF4-FFF2-40B4-BE49-F238E27FC236}">
                <a16:creationId xmlns:a16="http://schemas.microsoft.com/office/drawing/2014/main" id="{8FCDB740-ABD2-CDF1-0DA8-1F800C68A368}"/>
              </a:ext>
            </a:extLst>
          </p:cNvPr>
          <p:cNvSpPr/>
          <p:nvPr/>
        </p:nvSpPr>
        <p:spPr>
          <a:xfrm>
            <a:off x="4966890" y="4896485"/>
            <a:ext cx="1950244" cy="45720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Behavior Definition</a:t>
            </a:r>
          </a:p>
        </p:txBody>
      </p:sp>
      <p:sp>
        <p:nvSpPr>
          <p:cNvPr id="8" name="Rectangle 7">
            <a:extLst>
              <a:ext uri="{FF2B5EF4-FFF2-40B4-BE49-F238E27FC236}">
                <a16:creationId xmlns:a16="http://schemas.microsoft.com/office/drawing/2014/main" id="{A99F6E22-44B7-DED4-EC76-2524E8E96AFD}"/>
              </a:ext>
            </a:extLst>
          </p:cNvPr>
          <p:cNvSpPr/>
          <p:nvPr/>
        </p:nvSpPr>
        <p:spPr>
          <a:xfrm>
            <a:off x="5119290" y="5048885"/>
            <a:ext cx="1950244" cy="45720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Behavior Definition</a:t>
            </a:r>
          </a:p>
        </p:txBody>
      </p:sp>
      <p:cxnSp>
        <p:nvCxnSpPr>
          <p:cNvPr id="9" name="Straight Connector 8">
            <a:extLst>
              <a:ext uri="{FF2B5EF4-FFF2-40B4-BE49-F238E27FC236}">
                <a16:creationId xmlns:a16="http://schemas.microsoft.com/office/drawing/2014/main" id="{6C017E9B-2C42-69F5-38DA-67587BF7557E}"/>
              </a:ext>
            </a:extLst>
          </p:cNvPr>
          <p:cNvCxnSpPr>
            <a:stCxn id="5" idx="2"/>
          </p:cNvCxnSpPr>
          <p:nvPr/>
        </p:nvCxnSpPr>
        <p:spPr>
          <a:xfrm flipH="1">
            <a:off x="6093221" y="4558348"/>
            <a:ext cx="1191" cy="185737"/>
          </a:xfrm>
          <a:prstGeom prst="line">
            <a:avLst/>
          </a:prstGeom>
          <a:noFill/>
          <a:ln w="6350" cap="flat" cmpd="sng" algn="ctr">
            <a:solidFill>
              <a:srgbClr val="4472C4"/>
            </a:solidFill>
            <a:prstDash val="solid"/>
            <a:miter lim="800000"/>
          </a:ln>
          <a:effectLst/>
        </p:spPr>
      </p:cxnSp>
      <p:sp>
        <p:nvSpPr>
          <p:cNvPr id="10" name="Rectangle 9">
            <a:extLst>
              <a:ext uri="{FF2B5EF4-FFF2-40B4-BE49-F238E27FC236}">
                <a16:creationId xmlns:a16="http://schemas.microsoft.com/office/drawing/2014/main" id="{2963880C-F478-0F33-0E0A-BB0CF3A9A106}"/>
              </a:ext>
            </a:extLst>
          </p:cNvPr>
          <p:cNvSpPr/>
          <p:nvPr/>
        </p:nvSpPr>
        <p:spPr>
          <a:xfrm>
            <a:off x="4540646" y="5733256"/>
            <a:ext cx="3107531" cy="457200"/>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Behavior Pool (BIMP)</a:t>
            </a:r>
          </a:p>
        </p:txBody>
      </p:sp>
      <p:cxnSp>
        <p:nvCxnSpPr>
          <p:cNvPr id="11" name="Straight Connector 10">
            <a:extLst>
              <a:ext uri="{FF2B5EF4-FFF2-40B4-BE49-F238E27FC236}">
                <a16:creationId xmlns:a16="http://schemas.microsoft.com/office/drawing/2014/main" id="{FA9B16DE-6750-64A8-D661-65542923D2E8}"/>
              </a:ext>
            </a:extLst>
          </p:cNvPr>
          <p:cNvCxnSpPr>
            <a:stCxn id="8" idx="2"/>
            <a:endCxn id="10" idx="0"/>
          </p:cNvCxnSpPr>
          <p:nvPr/>
        </p:nvCxnSpPr>
        <p:spPr>
          <a:xfrm>
            <a:off x="6094412" y="5506085"/>
            <a:ext cx="0" cy="227171"/>
          </a:xfrm>
          <a:prstGeom prst="line">
            <a:avLst/>
          </a:prstGeom>
          <a:noFill/>
          <a:ln w="6350" cap="flat" cmpd="sng" algn="ctr">
            <a:solidFill>
              <a:srgbClr val="4472C4"/>
            </a:solidFill>
            <a:prstDash val="solid"/>
            <a:miter lim="800000"/>
          </a:ln>
          <a:effectLst/>
        </p:spPr>
      </p:cxnSp>
      <p:sp>
        <p:nvSpPr>
          <p:cNvPr id="12" name="Rectangle 11">
            <a:extLst>
              <a:ext uri="{FF2B5EF4-FFF2-40B4-BE49-F238E27FC236}">
                <a16:creationId xmlns:a16="http://schemas.microsoft.com/office/drawing/2014/main" id="{F9DCA5A6-BFA6-2885-ED25-DF0C89A52627}"/>
              </a:ext>
            </a:extLst>
          </p:cNvPr>
          <p:cNvSpPr/>
          <p:nvPr/>
        </p:nvSpPr>
        <p:spPr>
          <a:xfrm>
            <a:off x="1785540" y="3689192"/>
            <a:ext cx="1950244" cy="56435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CDS Projection for Processor @UI</a:t>
            </a:r>
          </a:p>
        </p:txBody>
      </p:sp>
      <p:sp>
        <p:nvSpPr>
          <p:cNvPr id="13" name="Rectangle 12">
            <a:extLst>
              <a:ext uri="{FF2B5EF4-FFF2-40B4-BE49-F238E27FC236}">
                <a16:creationId xmlns:a16="http://schemas.microsoft.com/office/drawing/2014/main" id="{8A09E987-85E6-42C3-66F0-B6319CA0FEA6}"/>
              </a:ext>
            </a:extLst>
          </p:cNvPr>
          <p:cNvSpPr/>
          <p:nvPr/>
        </p:nvSpPr>
        <p:spPr>
          <a:xfrm>
            <a:off x="1785540" y="4690507"/>
            <a:ext cx="1950244" cy="56435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Behavior Definition Projection (Processor)</a:t>
            </a:r>
          </a:p>
        </p:txBody>
      </p:sp>
      <p:cxnSp>
        <p:nvCxnSpPr>
          <p:cNvPr id="14" name="Straight Arrow Connector 13">
            <a:extLst>
              <a:ext uri="{FF2B5EF4-FFF2-40B4-BE49-F238E27FC236}">
                <a16:creationId xmlns:a16="http://schemas.microsoft.com/office/drawing/2014/main" id="{012659B5-1866-B3F9-41A1-A2BCBF810477}"/>
              </a:ext>
            </a:extLst>
          </p:cNvPr>
          <p:cNvCxnSpPr>
            <a:stCxn id="6" idx="1"/>
            <a:endCxn id="13" idx="3"/>
          </p:cNvCxnSpPr>
          <p:nvPr/>
        </p:nvCxnSpPr>
        <p:spPr>
          <a:xfrm flipH="1">
            <a:off x="3735784" y="4972685"/>
            <a:ext cx="1078706" cy="0"/>
          </a:xfrm>
          <a:prstGeom prst="straightConnector1">
            <a:avLst/>
          </a:prstGeom>
          <a:noFill/>
          <a:ln w="6350" cap="flat" cmpd="sng" algn="ctr">
            <a:solidFill>
              <a:srgbClr val="4472C4"/>
            </a:solidFill>
            <a:prstDash val="solid"/>
            <a:miter lim="800000"/>
            <a:tailEnd type="triangle"/>
          </a:ln>
          <a:effectLst/>
        </p:spPr>
      </p:cxnSp>
      <p:cxnSp>
        <p:nvCxnSpPr>
          <p:cNvPr id="15" name="Connector: Elbow 14">
            <a:extLst>
              <a:ext uri="{FF2B5EF4-FFF2-40B4-BE49-F238E27FC236}">
                <a16:creationId xmlns:a16="http://schemas.microsoft.com/office/drawing/2014/main" id="{8A2F256E-8838-5AD2-812F-897523571648}"/>
              </a:ext>
            </a:extLst>
          </p:cNvPr>
          <p:cNvCxnSpPr>
            <a:stCxn id="13" idx="2"/>
            <a:endCxn id="10" idx="1"/>
          </p:cNvCxnSpPr>
          <p:nvPr/>
        </p:nvCxnSpPr>
        <p:spPr>
          <a:xfrm rot="16200000" flipH="1">
            <a:off x="3297158" y="4718367"/>
            <a:ext cx="706993" cy="1779984"/>
          </a:xfrm>
          <a:prstGeom prst="bentConnector2">
            <a:avLst/>
          </a:prstGeom>
          <a:noFill/>
          <a:ln w="6350" cap="flat" cmpd="sng" algn="ctr">
            <a:solidFill>
              <a:srgbClr val="4472C4"/>
            </a:solidFill>
            <a:prstDash val="solid"/>
            <a:miter lim="800000"/>
          </a:ln>
          <a:effectLst/>
        </p:spPr>
      </p:cxnSp>
      <p:cxnSp>
        <p:nvCxnSpPr>
          <p:cNvPr id="16" name="Straight Arrow Connector 15">
            <a:extLst>
              <a:ext uri="{FF2B5EF4-FFF2-40B4-BE49-F238E27FC236}">
                <a16:creationId xmlns:a16="http://schemas.microsoft.com/office/drawing/2014/main" id="{0CFDBCE9-D411-0A9F-6AB8-9759165FF649}"/>
              </a:ext>
            </a:extLst>
          </p:cNvPr>
          <p:cNvCxnSpPr>
            <a:stCxn id="13" idx="0"/>
            <a:endCxn id="12" idx="2"/>
          </p:cNvCxnSpPr>
          <p:nvPr/>
        </p:nvCxnSpPr>
        <p:spPr>
          <a:xfrm flipV="1">
            <a:off x="2760662" y="4253548"/>
            <a:ext cx="0" cy="436959"/>
          </a:xfrm>
          <a:prstGeom prst="straightConnector1">
            <a:avLst/>
          </a:prstGeom>
          <a:noFill/>
          <a:ln w="6350" cap="flat" cmpd="sng" algn="ctr">
            <a:solidFill>
              <a:srgbClr val="4472C4"/>
            </a:solidFill>
            <a:prstDash val="solid"/>
            <a:miter lim="800000"/>
            <a:tailEnd type="triangle"/>
          </a:ln>
          <a:effectLst/>
        </p:spPr>
      </p:cxnSp>
      <p:sp>
        <p:nvSpPr>
          <p:cNvPr id="17" name="Rectangle 16">
            <a:extLst>
              <a:ext uri="{FF2B5EF4-FFF2-40B4-BE49-F238E27FC236}">
                <a16:creationId xmlns:a16="http://schemas.microsoft.com/office/drawing/2014/main" id="{8DB5CC82-CDB2-93DB-5D9B-605292379A4A}"/>
              </a:ext>
            </a:extLst>
          </p:cNvPr>
          <p:cNvSpPr/>
          <p:nvPr/>
        </p:nvSpPr>
        <p:spPr>
          <a:xfrm>
            <a:off x="8324453" y="3689192"/>
            <a:ext cx="1950244" cy="56435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CDS Projection for Approver @UI</a:t>
            </a:r>
          </a:p>
        </p:txBody>
      </p:sp>
      <p:sp>
        <p:nvSpPr>
          <p:cNvPr id="18" name="Rectangle 17">
            <a:extLst>
              <a:ext uri="{FF2B5EF4-FFF2-40B4-BE49-F238E27FC236}">
                <a16:creationId xmlns:a16="http://schemas.microsoft.com/office/drawing/2014/main" id="{7F6E5AB3-5812-7CC5-AE15-E7569EEE1176}"/>
              </a:ext>
            </a:extLst>
          </p:cNvPr>
          <p:cNvSpPr/>
          <p:nvPr/>
        </p:nvSpPr>
        <p:spPr>
          <a:xfrm>
            <a:off x="8324453" y="4690507"/>
            <a:ext cx="1950244" cy="564356"/>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Behavior Definition Projection (Approver)</a:t>
            </a:r>
          </a:p>
        </p:txBody>
      </p:sp>
      <p:cxnSp>
        <p:nvCxnSpPr>
          <p:cNvPr id="19" name="Straight Arrow Connector 18">
            <a:extLst>
              <a:ext uri="{FF2B5EF4-FFF2-40B4-BE49-F238E27FC236}">
                <a16:creationId xmlns:a16="http://schemas.microsoft.com/office/drawing/2014/main" id="{FEF53E48-31E7-86DC-DEF7-3C541B3EEF71}"/>
              </a:ext>
            </a:extLst>
          </p:cNvPr>
          <p:cNvCxnSpPr>
            <a:stCxn id="18" idx="0"/>
            <a:endCxn id="17" idx="2"/>
          </p:cNvCxnSpPr>
          <p:nvPr/>
        </p:nvCxnSpPr>
        <p:spPr>
          <a:xfrm flipV="1">
            <a:off x="9299575" y="4253548"/>
            <a:ext cx="0" cy="436959"/>
          </a:xfrm>
          <a:prstGeom prst="straightConnector1">
            <a:avLst/>
          </a:prstGeom>
          <a:noFill/>
          <a:ln w="6350" cap="flat" cmpd="sng" algn="ctr">
            <a:solidFill>
              <a:srgbClr val="4472C4"/>
            </a:solidFill>
            <a:prstDash val="solid"/>
            <a:miter lim="800000"/>
            <a:tailEnd type="triangle"/>
          </a:ln>
          <a:effectLst/>
        </p:spPr>
      </p:cxnSp>
      <p:cxnSp>
        <p:nvCxnSpPr>
          <p:cNvPr id="20" name="Straight Arrow Connector 19">
            <a:extLst>
              <a:ext uri="{FF2B5EF4-FFF2-40B4-BE49-F238E27FC236}">
                <a16:creationId xmlns:a16="http://schemas.microsoft.com/office/drawing/2014/main" id="{84B5F25F-A255-E29A-6426-F673D9E99964}"/>
              </a:ext>
            </a:extLst>
          </p:cNvPr>
          <p:cNvCxnSpPr>
            <a:cxnSpLocks/>
            <a:endCxn id="18" idx="1"/>
          </p:cNvCxnSpPr>
          <p:nvPr/>
        </p:nvCxnSpPr>
        <p:spPr>
          <a:xfrm>
            <a:off x="6917134" y="4972685"/>
            <a:ext cx="1407319" cy="0"/>
          </a:xfrm>
          <a:prstGeom prst="straightConnector1">
            <a:avLst/>
          </a:prstGeom>
          <a:noFill/>
          <a:ln w="6350" cap="flat" cmpd="sng" algn="ctr">
            <a:solidFill>
              <a:srgbClr val="4472C4"/>
            </a:solidFill>
            <a:prstDash val="solid"/>
            <a:miter lim="800000"/>
            <a:tailEnd type="triangle"/>
          </a:ln>
          <a:effectLst/>
        </p:spPr>
      </p:cxnSp>
      <p:cxnSp>
        <p:nvCxnSpPr>
          <p:cNvPr id="21" name="Straight Arrow Connector 20">
            <a:extLst>
              <a:ext uri="{FF2B5EF4-FFF2-40B4-BE49-F238E27FC236}">
                <a16:creationId xmlns:a16="http://schemas.microsoft.com/office/drawing/2014/main" id="{506004F7-53B6-D62F-F152-54D97B5C0BF5}"/>
              </a:ext>
            </a:extLst>
          </p:cNvPr>
          <p:cNvCxnSpPr>
            <a:cxnSpLocks/>
            <a:endCxn id="17" idx="1"/>
          </p:cNvCxnSpPr>
          <p:nvPr/>
        </p:nvCxnSpPr>
        <p:spPr>
          <a:xfrm>
            <a:off x="6917134" y="3971370"/>
            <a:ext cx="1407319" cy="0"/>
          </a:xfrm>
          <a:prstGeom prst="straightConnector1">
            <a:avLst/>
          </a:prstGeom>
          <a:noFill/>
          <a:ln w="6350" cap="flat" cmpd="sng" algn="ctr">
            <a:solidFill>
              <a:srgbClr val="4472C4"/>
            </a:solidFill>
            <a:prstDash val="solid"/>
            <a:miter lim="800000"/>
            <a:tailEnd type="triangle"/>
          </a:ln>
          <a:effectLst/>
        </p:spPr>
      </p:cxnSp>
      <p:cxnSp>
        <p:nvCxnSpPr>
          <p:cNvPr id="22" name="Straight Arrow Connector 21">
            <a:extLst>
              <a:ext uri="{FF2B5EF4-FFF2-40B4-BE49-F238E27FC236}">
                <a16:creationId xmlns:a16="http://schemas.microsoft.com/office/drawing/2014/main" id="{26AADE3F-3E87-06A5-7052-5615D9634254}"/>
              </a:ext>
            </a:extLst>
          </p:cNvPr>
          <p:cNvCxnSpPr>
            <a:stCxn id="3" idx="1"/>
            <a:endCxn id="12" idx="3"/>
          </p:cNvCxnSpPr>
          <p:nvPr/>
        </p:nvCxnSpPr>
        <p:spPr>
          <a:xfrm flipH="1">
            <a:off x="3735784" y="3971370"/>
            <a:ext cx="1078706" cy="0"/>
          </a:xfrm>
          <a:prstGeom prst="straightConnector1">
            <a:avLst/>
          </a:prstGeom>
          <a:noFill/>
          <a:ln w="6350" cap="flat" cmpd="sng" algn="ctr">
            <a:solidFill>
              <a:srgbClr val="4472C4"/>
            </a:solidFill>
            <a:prstDash val="solid"/>
            <a:miter lim="800000"/>
            <a:tailEnd type="triangle"/>
          </a:ln>
          <a:effectLst/>
        </p:spPr>
      </p:cxnSp>
      <p:sp>
        <p:nvSpPr>
          <p:cNvPr id="23" name="Rectangle 22">
            <a:extLst>
              <a:ext uri="{FF2B5EF4-FFF2-40B4-BE49-F238E27FC236}">
                <a16:creationId xmlns:a16="http://schemas.microsoft.com/office/drawing/2014/main" id="{5920DE23-27CA-49C1-6627-A50DEC80CA4C}"/>
              </a:ext>
            </a:extLst>
          </p:cNvPr>
          <p:cNvSpPr/>
          <p:nvPr/>
        </p:nvSpPr>
        <p:spPr>
          <a:xfrm>
            <a:off x="1469607" y="2579529"/>
            <a:ext cx="2554411" cy="39052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Service Definition and Service Binding (processor)</a:t>
            </a:r>
          </a:p>
        </p:txBody>
      </p:sp>
      <p:sp>
        <p:nvSpPr>
          <p:cNvPr id="24" name="Rectangle 23">
            <a:extLst>
              <a:ext uri="{FF2B5EF4-FFF2-40B4-BE49-F238E27FC236}">
                <a16:creationId xmlns:a16="http://schemas.microsoft.com/office/drawing/2014/main" id="{8D8E352E-F353-5293-C134-219D40A7A381}"/>
              </a:ext>
            </a:extLst>
          </p:cNvPr>
          <p:cNvSpPr/>
          <p:nvPr/>
        </p:nvSpPr>
        <p:spPr>
          <a:xfrm>
            <a:off x="8022368" y="2615490"/>
            <a:ext cx="2554411" cy="390522"/>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Service Definition and Service Binding (approver)</a:t>
            </a:r>
          </a:p>
        </p:txBody>
      </p:sp>
      <p:cxnSp>
        <p:nvCxnSpPr>
          <p:cNvPr id="25" name="Straight Arrow Connector 24">
            <a:extLst>
              <a:ext uri="{FF2B5EF4-FFF2-40B4-BE49-F238E27FC236}">
                <a16:creationId xmlns:a16="http://schemas.microsoft.com/office/drawing/2014/main" id="{6E3D1FC6-4A31-D3B0-1A6A-7E7C6F8BE025}"/>
              </a:ext>
            </a:extLst>
          </p:cNvPr>
          <p:cNvCxnSpPr>
            <a:stCxn id="12" idx="0"/>
            <a:endCxn id="23" idx="2"/>
          </p:cNvCxnSpPr>
          <p:nvPr/>
        </p:nvCxnSpPr>
        <p:spPr>
          <a:xfrm flipH="1" flipV="1">
            <a:off x="2746813" y="2970051"/>
            <a:ext cx="13849" cy="719141"/>
          </a:xfrm>
          <a:prstGeom prst="straightConnector1">
            <a:avLst/>
          </a:prstGeom>
          <a:noFill/>
          <a:ln w="6350" cap="flat" cmpd="sng" algn="ctr">
            <a:solidFill>
              <a:srgbClr val="4472C4"/>
            </a:solidFill>
            <a:prstDash val="solid"/>
            <a:miter lim="800000"/>
            <a:tailEnd type="triangle"/>
          </a:ln>
          <a:effectLst/>
        </p:spPr>
      </p:cxnSp>
      <p:cxnSp>
        <p:nvCxnSpPr>
          <p:cNvPr id="26" name="Straight Arrow Connector 25">
            <a:extLst>
              <a:ext uri="{FF2B5EF4-FFF2-40B4-BE49-F238E27FC236}">
                <a16:creationId xmlns:a16="http://schemas.microsoft.com/office/drawing/2014/main" id="{4DB204E9-34F8-0343-A78A-D16B2A1200D1}"/>
              </a:ext>
            </a:extLst>
          </p:cNvPr>
          <p:cNvCxnSpPr>
            <a:stCxn id="17" idx="0"/>
            <a:endCxn id="24" idx="2"/>
          </p:cNvCxnSpPr>
          <p:nvPr/>
        </p:nvCxnSpPr>
        <p:spPr>
          <a:xfrm flipH="1" flipV="1">
            <a:off x="9299574" y="3006012"/>
            <a:ext cx="1" cy="683180"/>
          </a:xfrm>
          <a:prstGeom prst="straightConnector1">
            <a:avLst/>
          </a:prstGeom>
          <a:noFill/>
          <a:ln w="6350" cap="flat" cmpd="sng" algn="ctr">
            <a:solidFill>
              <a:srgbClr val="4472C4"/>
            </a:solidFill>
            <a:prstDash val="solid"/>
            <a:miter lim="800000"/>
            <a:tailEnd type="triangle"/>
          </a:ln>
          <a:effectLst/>
        </p:spPr>
      </p:cxnSp>
      <p:sp>
        <p:nvSpPr>
          <p:cNvPr id="27" name="Rectangle 26">
            <a:extLst>
              <a:ext uri="{FF2B5EF4-FFF2-40B4-BE49-F238E27FC236}">
                <a16:creationId xmlns:a16="http://schemas.microsoft.com/office/drawing/2014/main" id="{C09B4E15-6EDB-DC82-4202-BBD2CDBA9A57}"/>
              </a:ext>
            </a:extLst>
          </p:cNvPr>
          <p:cNvSpPr/>
          <p:nvPr/>
        </p:nvSpPr>
        <p:spPr>
          <a:xfrm>
            <a:off x="1785540" y="1636554"/>
            <a:ext cx="1950244" cy="56078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Fiori UI for Processor</a:t>
            </a:r>
          </a:p>
        </p:txBody>
      </p:sp>
      <p:sp>
        <p:nvSpPr>
          <p:cNvPr id="28" name="Rectangle 27">
            <a:extLst>
              <a:ext uri="{FF2B5EF4-FFF2-40B4-BE49-F238E27FC236}">
                <a16:creationId xmlns:a16="http://schemas.microsoft.com/office/drawing/2014/main" id="{92C33717-3281-EAB9-A187-BF0DDA76FA5F}"/>
              </a:ext>
            </a:extLst>
          </p:cNvPr>
          <p:cNvSpPr/>
          <p:nvPr/>
        </p:nvSpPr>
        <p:spPr>
          <a:xfrm>
            <a:off x="8324453" y="1617748"/>
            <a:ext cx="1950244" cy="560783"/>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Fiori UI for Approver</a:t>
            </a:r>
          </a:p>
        </p:txBody>
      </p:sp>
      <p:sp>
        <p:nvSpPr>
          <p:cNvPr id="29" name="Arrow: Right 28">
            <a:extLst>
              <a:ext uri="{FF2B5EF4-FFF2-40B4-BE49-F238E27FC236}">
                <a16:creationId xmlns:a16="http://schemas.microsoft.com/office/drawing/2014/main" id="{58FBEB6D-1B7B-EA87-AB29-69E0FD306261}"/>
              </a:ext>
            </a:extLst>
          </p:cNvPr>
          <p:cNvSpPr/>
          <p:nvPr/>
        </p:nvSpPr>
        <p:spPr>
          <a:xfrm rot="16200000">
            <a:off x="2426095" y="2066964"/>
            <a:ext cx="464344" cy="560783"/>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30" name="Arrow: Right 29">
            <a:extLst>
              <a:ext uri="{FF2B5EF4-FFF2-40B4-BE49-F238E27FC236}">
                <a16:creationId xmlns:a16="http://schemas.microsoft.com/office/drawing/2014/main" id="{12A157C7-ADD5-B9AF-AE04-70B8AFBD3CCC}"/>
              </a:ext>
            </a:extLst>
          </p:cNvPr>
          <p:cNvSpPr/>
          <p:nvPr/>
        </p:nvSpPr>
        <p:spPr>
          <a:xfrm rot="16200000">
            <a:off x="9067402" y="2102926"/>
            <a:ext cx="464344" cy="560783"/>
          </a:xfrm>
          <a:prstGeom prst="rightArrow">
            <a:avLst/>
          </a:prstGeom>
          <a:solidFill>
            <a:srgbClr val="4472C4"/>
          </a:solidFill>
          <a:ln w="12700" cap="flat" cmpd="sng" algn="ctr">
            <a:solidFill>
              <a:srgbClr val="4472C4">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Tree>
    <p:extLst>
      <p:ext uri="{BB962C8B-B14F-4D97-AF65-F5344CB8AC3E}">
        <p14:creationId xmlns:p14="http://schemas.microsoft.com/office/powerpoint/2010/main" val="877667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Business Object</a:t>
            </a:r>
          </a:p>
        </p:txBody>
      </p:sp>
      <p:sp>
        <p:nvSpPr>
          <p:cNvPr id="3" name="TextBox 2">
            <a:extLst>
              <a:ext uri="{FF2B5EF4-FFF2-40B4-BE49-F238E27FC236}">
                <a16:creationId xmlns:a16="http://schemas.microsoft.com/office/drawing/2014/main" id="{39ECB11A-0289-D155-7323-36E3C3A5D227}"/>
              </a:ext>
            </a:extLst>
          </p:cNvPr>
          <p:cNvSpPr txBox="1"/>
          <p:nvPr/>
        </p:nvSpPr>
        <p:spPr>
          <a:xfrm>
            <a:off x="257780" y="902604"/>
            <a:ext cx="1096994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From structural point of view, we will have a tree data structure for our business object with multiple entities. This will be called a composition. We will have first 2 levels and later we can extend up to 3 levels.</a:t>
            </a:r>
          </a:p>
        </p:txBody>
      </p:sp>
      <p:sp>
        <p:nvSpPr>
          <p:cNvPr id="4" name="Rectangle 3">
            <a:extLst>
              <a:ext uri="{FF2B5EF4-FFF2-40B4-BE49-F238E27FC236}">
                <a16:creationId xmlns:a16="http://schemas.microsoft.com/office/drawing/2014/main" id="{58E1E544-2391-3B67-B05C-6B53DEDE272C}"/>
              </a:ext>
            </a:extLst>
          </p:cNvPr>
          <p:cNvSpPr/>
          <p:nvPr/>
        </p:nvSpPr>
        <p:spPr>
          <a:xfrm>
            <a:off x="2877915" y="2540150"/>
            <a:ext cx="1814512" cy="607218"/>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Travel</a:t>
            </a:r>
          </a:p>
          <a:p>
            <a:pPr algn="ctr"/>
            <a:r>
              <a:rPr lang="en-US" sz="1800" dirty="0">
                <a:solidFill>
                  <a:schemeClr val="bg1"/>
                </a:solidFill>
              </a:rPr>
              <a:t>(root)</a:t>
            </a:r>
          </a:p>
        </p:txBody>
      </p:sp>
      <p:sp>
        <p:nvSpPr>
          <p:cNvPr id="5" name="Rectangle 4">
            <a:extLst>
              <a:ext uri="{FF2B5EF4-FFF2-40B4-BE49-F238E27FC236}">
                <a16:creationId xmlns:a16="http://schemas.microsoft.com/office/drawing/2014/main" id="{FF8FBCF2-17C5-44C5-3BD9-1AFEA11762AB}"/>
              </a:ext>
            </a:extLst>
          </p:cNvPr>
          <p:cNvSpPr/>
          <p:nvPr/>
        </p:nvSpPr>
        <p:spPr>
          <a:xfrm>
            <a:off x="5023422" y="3422403"/>
            <a:ext cx="1814512" cy="607218"/>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Booking</a:t>
            </a:r>
          </a:p>
        </p:txBody>
      </p:sp>
      <p:cxnSp>
        <p:nvCxnSpPr>
          <p:cNvPr id="6" name="Connector: Elbow 5">
            <a:extLst>
              <a:ext uri="{FF2B5EF4-FFF2-40B4-BE49-F238E27FC236}">
                <a16:creationId xmlns:a16="http://schemas.microsoft.com/office/drawing/2014/main" id="{A8CDB3B5-CCF7-9E7E-FE10-339F77616C96}"/>
              </a:ext>
            </a:extLst>
          </p:cNvPr>
          <p:cNvCxnSpPr>
            <a:stCxn id="4" idx="2"/>
            <a:endCxn id="5" idx="1"/>
          </p:cNvCxnSpPr>
          <p:nvPr/>
        </p:nvCxnSpPr>
        <p:spPr>
          <a:xfrm rot="16200000" flipH="1">
            <a:off x="4114974" y="2817564"/>
            <a:ext cx="578644" cy="12382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06F646B-F1CF-EADF-6329-8E72111D6986}"/>
              </a:ext>
            </a:extLst>
          </p:cNvPr>
          <p:cNvSpPr txBox="1"/>
          <p:nvPr/>
        </p:nvSpPr>
        <p:spPr>
          <a:xfrm>
            <a:off x="3380358" y="5047080"/>
            <a:ext cx="3571875" cy="1015663"/>
          </a:xfrm>
          <a:prstGeom prst="rect">
            <a:avLst/>
          </a:prstGeom>
          <a:noFill/>
        </p:spPr>
        <p:txBody>
          <a:bodyPr wrap="square" rtlCol="0">
            <a:spAutoFit/>
          </a:bodyPr>
          <a:lstStyle/>
          <a:p>
            <a:r>
              <a:rPr lang="en-US" sz="1200" dirty="0">
                <a:solidFill>
                  <a:schemeClr val="bg1"/>
                </a:solidFill>
              </a:rPr>
              <a:t>Trip to Goa (Travel ID – 000400063)</a:t>
            </a:r>
          </a:p>
          <a:p>
            <a:pPr marL="342900" indent="-342900">
              <a:buAutoNum type="arabicPeriod"/>
            </a:pPr>
            <a:r>
              <a:rPr lang="en-US" sz="1200" dirty="0">
                <a:solidFill>
                  <a:schemeClr val="bg1"/>
                </a:solidFill>
              </a:rPr>
              <a:t>Jaipur </a:t>
            </a:r>
            <a:r>
              <a:rPr lang="en-US" sz="1200" dirty="0">
                <a:solidFill>
                  <a:schemeClr val="bg1"/>
                </a:solidFill>
                <a:sym typeface="Wingdings" panose="05000000000000000000" pitchFamily="2" charset="2"/>
              </a:rPr>
              <a:t> Delhi – Sandwich, cola</a:t>
            </a:r>
          </a:p>
          <a:p>
            <a:pPr marL="342900" indent="-342900">
              <a:buAutoNum type="arabicPeriod"/>
            </a:pPr>
            <a:r>
              <a:rPr lang="en-US" sz="1200" dirty="0">
                <a:solidFill>
                  <a:schemeClr val="bg1"/>
                </a:solidFill>
                <a:sym typeface="Wingdings" panose="05000000000000000000" pitchFamily="2" charset="2"/>
              </a:rPr>
              <a:t>Delhi  Mumbai – burger, soft drink</a:t>
            </a:r>
          </a:p>
          <a:p>
            <a:pPr marL="342900" indent="-342900">
              <a:buAutoNum type="arabicPeriod"/>
            </a:pPr>
            <a:r>
              <a:rPr lang="en-US" sz="1200" dirty="0">
                <a:solidFill>
                  <a:schemeClr val="bg1"/>
                </a:solidFill>
                <a:sym typeface="Wingdings" panose="05000000000000000000" pitchFamily="2" charset="2"/>
              </a:rPr>
              <a:t>Mumbai  Goa – tea, samosa</a:t>
            </a:r>
          </a:p>
          <a:p>
            <a:pPr marL="342900" indent="-342900">
              <a:buAutoNum type="arabicPeriod"/>
            </a:pPr>
            <a:r>
              <a:rPr lang="en-US" sz="1200" dirty="0">
                <a:solidFill>
                  <a:schemeClr val="bg1"/>
                </a:solidFill>
                <a:sym typeface="Wingdings" panose="05000000000000000000" pitchFamily="2" charset="2"/>
              </a:rPr>
              <a:t>Goa  Jaipur</a:t>
            </a:r>
            <a:endParaRPr lang="en-US" sz="1200" dirty="0">
              <a:solidFill>
                <a:schemeClr val="bg1"/>
              </a:solidFill>
            </a:endParaRPr>
          </a:p>
        </p:txBody>
      </p:sp>
      <p:sp>
        <p:nvSpPr>
          <p:cNvPr id="8" name="Right Brace 7">
            <a:extLst>
              <a:ext uri="{FF2B5EF4-FFF2-40B4-BE49-F238E27FC236}">
                <a16:creationId xmlns:a16="http://schemas.microsoft.com/office/drawing/2014/main" id="{637008D2-46CB-91F6-A490-78D6352F947A}"/>
              </a:ext>
            </a:extLst>
          </p:cNvPr>
          <p:cNvSpPr/>
          <p:nvPr/>
        </p:nvSpPr>
        <p:spPr>
          <a:xfrm>
            <a:off x="6604570" y="5275491"/>
            <a:ext cx="485775" cy="91924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chemeClr val="bg1"/>
              </a:solidFill>
            </a:endParaRPr>
          </a:p>
        </p:txBody>
      </p:sp>
      <p:sp>
        <p:nvSpPr>
          <p:cNvPr id="9" name="TextBox 8">
            <a:extLst>
              <a:ext uri="{FF2B5EF4-FFF2-40B4-BE49-F238E27FC236}">
                <a16:creationId xmlns:a16="http://schemas.microsoft.com/office/drawing/2014/main" id="{A56F3FB2-9A49-C972-427D-1D4FD8151487}"/>
              </a:ext>
            </a:extLst>
          </p:cNvPr>
          <p:cNvSpPr txBox="1"/>
          <p:nvPr/>
        </p:nvSpPr>
        <p:spPr>
          <a:xfrm>
            <a:off x="3928046" y="3330804"/>
            <a:ext cx="592931" cy="369332"/>
          </a:xfrm>
          <a:prstGeom prst="rect">
            <a:avLst/>
          </a:prstGeom>
          <a:noFill/>
        </p:spPr>
        <p:txBody>
          <a:bodyPr wrap="square" rtlCol="0">
            <a:spAutoFit/>
          </a:bodyPr>
          <a:lstStyle/>
          <a:p>
            <a:r>
              <a:rPr lang="en-US" sz="1800" dirty="0">
                <a:solidFill>
                  <a:schemeClr val="bg1"/>
                </a:solidFill>
              </a:rPr>
              <a:t>1..N</a:t>
            </a:r>
          </a:p>
        </p:txBody>
      </p:sp>
      <p:sp>
        <p:nvSpPr>
          <p:cNvPr id="10" name="Rectangle 9">
            <a:extLst>
              <a:ext uri="{FF2B5EF4-FFF2-40B4-BE49-F238E27FC236}">
                <a16:creationId xmlns:a16="http://schemas.microsoft.com/office/drawing/2014/main" id="{43AA222C-C947-8BD4-1D0C-5B80CFC6EB1D}"/>
              </a:ext>
            </a:extLst>
          </p:cNvPr>
          <p:cNvSpPr/>
          <p:nvPr/>
        </p:nvSpPr>
        <p:spPr>
          <a:xfrm>
            <a:off x="7149877" y="4246773"/>
            <a:ext cx="1814512" cy="607218"/>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Booking Supplement</a:t>
            </a:r>
          </a:p>
        </p:txBody>
      </p:sp>
      <p:cxnSp>
        <p:nvCxnSpPr>
          <p:cNvPr id="11" name="Connector: Elbow 10">
            <a:extLst>
              <a:ext uri="{FF2B5EF4-FFF2-40B4-BE49-F238E27FC236}">
                <a16:creationId xmlns:a16="http://schemas.microsoft.com/office/drawing/2014/main" id="{B8ABDCE6-9AF9-17F4-6D07-A235FD93A4C5}"/>
              </a:ext>
            </a:extLst>
          </p:cNvPr>
          <p:cNvCxnSpPr>
            <a:stCxn id="5" idx="2"/>
            <a:endCxn id="10" idx="1"/>
          </p:cNvCxnSpPr>
          <p:nvPr/>
        </p:nvCxnSpPr>
        <p:spPr>
          <a:xfrm rot="16200000" flipH="1">
            <a:off x="6279897" y="3680401"/>
            <a:ext cx="520761" cy="121919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C0674EF-192D-52D4-8F13-F6B3BC0E727A}"/>
              </a:ext>
            </a:extLst>
          </p:cNvPr>
          <p:cNvSpPr txBox="1"/>
          <p:nvPr/>
        </p:nvSpPr>
        <p:spPr>
          <a:xfrm>
            <a:off x="6308105" y="4278988"/>
            <a:ext cx="592931" cy="369332"/>
          </a:xfrm>
          <a:prstGeom prst="rect">
            <a:avLst/>
          </a:prstGeom>
          <a:noFill/>
        </p:spPr>
        <p:txBody>
          <a:bodyPr wrap="square" rtlCol="0">
            <a:spAutoFit/>
          </a:bodyPr>
          <a:lstStyle/>
          <a:p>
            <a:r>
              <a:rPr lang="en-US" sz="1800" dirty="0">
                <a:solidFill>
                  <a:schemeClr val="bg1"/>
                </a:solidFill>
              </a:rPr>
              <a:t>1..N</a:t>
            </a:r>
          </a:p>
        </p:txBody>
      </p:sp>
      <p:sp>
        <p:nvSpPr>
          <p:cNvPr id="13" name="Left Brace 12">
            <a:extLst>
              <a:ext uri="{FF2B5EF4-FFF2-40B4-BE49-F238E27FC236}">
                <a16:creationId xmlns:a16="http://schemas.microsoft.com/office/drawing/2014/main" id="{81970FCB-6AE6-E31C-4FCC-13CBE7CC08BA}"/>
              </a:ext>
            </a:extLst>
          </p:cNvPr>
          <p:cNvSpPr/>
          <p:nvPr/>
        </p:nvSpPr>
        <p:spPr>
          <a:xfrm>
            <a:off x="2134965" y="2468712"/>
            <a:ext cx="928687" cy="25360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800">
              <a:solidFill>
                <a:schemeClr val="bg1"/>
              </a:solidFill>
            </a:endParaRPr>
          </a:p>
        </p:txBody>
      </p:sp>
      <p:sp>
        <p:nvSpPr>
          <p:cNvPr id="14" name="TextBox 13">
            <a:extLst>
              <a:ext uri="{FF2B5EF4-FFF2-40B4-BE49-F238E27FC236}">
                <a16:creationId xmlns:a16="http://schemas.microsoft.com/office/drawing/2014/main" id="{74286499-97CC-EBED-2F35-C4DD6E8169D3}"/>
              </a:ext>
            </a:extLst>
          </p:cNvPr>
          <p:cNvSpPr txBox="1"/>
          <p:nvPr/>
        </p:nvSpPr>
        <p:spPr>
          <a:xfrm>
            <a:off x="1180073" y="3479096"/>
            <a:ext cx="1176348" cy="738664"/>
          </a:xfrm>
          <a:prstGeom prst="rect">
            <a:avLst/>
          </a:prstGeom>
          <a:noFill/>
        </p:spPr>
        <p:txBody>
          <a:bodyPr wrap="square" rtlCol="0">
            <a:spAutoFit/>
          </a:bodyPr>
          <a:lstStyle/>
          <a:p>
            <a:r>
              <a:rPr lang="en-US" sz="1400" dirty="0">
                <a:solidFill>
                  <a:schemeClr val="bg1"/>
                </a:solidFill>
              </a:rPr>
              <a:t>RAP Business Object</a:t>
            </a:r>
          </a:p>
        </p:txBody>
      </p:sp>
      <p:cxnSp>
        <p:nvCxnSpPr>
          <p:cNvPr id="15" name="Straight Arrow Connector 14">
            <a:extLst>
              <a:ext uri="{FF2B5EF4-FFF2-40B4-BE49-F238E27FC236}">
                <a16:creationId xmlns:a16="http://schemas.microsoft.com/office/drawing/2014/main" id="{FC696C5B-1070-3032-CAEF-5C7351DBDC78}"/>
              </a:ext>
            </a:extLst>
          </p:cNvPr>
          <p:cNvCxnSpPr>
            <a:cxnSpLocks/>
          </p:cNvCxnSpPr>
          <p:nvPr/>
        </p:nvCxnSpPr>
        <p:spPr>
          <a:xfrm flipH="1" flipV="1">
            <a:off x="4094735" y="3754585"/>
            <a:ext cx="176210" cy="463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F2D870D-21F0-BE7D-5F6E-C5C55A6DD367}"/>
              </a:ext>
            </a:extLst>
          </p:cNvPr>
          <p:cNvSpPr txBox="1"/>
          <p:nvPr/>
        </p:nvSpPr>
        <p:spPr>
          <a:xfrm>
            <a:off x="3764930" y="4206999"/>
            <a:ext cx="1238251" cy="261610"/>
          </a:xfrm>
          <a:prstGeom prst="rect">
            <a:avLst/>
          </a:prstGeom>
          <a:noFill/>
        </p:spPr>
        <p:txBody>
          <a:bodyPr wrap="square" rtlCol="0">
            <a:spAutoFit/>
          </a:bodyPr>
          <a:lstStyle/>
          <a:p>
            <a:r>
              <a:rPr lang="en-US" sz="1050" b="1" i="1" dirty="0">
                <a:solidFill>
                  <a:schemeClr val="bg1"/>
                </a:solidFill>
              </a:rPr>
              <a:t>composition</a:t>
            </a:r>
          </a:p>
        </p:txBody>
      </p:sp>
      <p:cxnSp>
        <p:nvCxnSpPr>
          <p:cNvPr id="17" name="Straight Arrow Connector 16">
            <a:extLst>
              <a:ext uri="{FF2B5EF4-FFF2-40B4-BE49-F238E27FC236}">
                <a16:creationId xmlns:a16="http://schemas.microsoft.com/office/drawing/2014/main" id="{38ED8678-44C8-229F-3276-F6F3D6AC435D}"/>
              </a:ext>
            </a:extLst>
          </p:cNvPr>
          <p:cNvCxnSpPr>
            <a:cxnSpLocks/>
          </p:cNvCxnSpPr>
          <p:nvPr/>
        </p:nvCxnSpPr>
        <p:spPr>
          <a:xfrm>
            <a:off x="5023422" y="4361806"/>
            <a:ext cx="907256" cy="1329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7273F60-BDD2-103E-B236-7FBB6235F53B}"/>
              </a:ext>
            </a:extLst>
          </p:cNvPr>
          <p:cNvSpPr/>
          <p:nvPr/>
        </p:nvSpPr>
        <p:spPr>
          <a:xfrm>
            <a:off x="2710036" y="2420888"/>
            <a:ext cx="4232675" cy="1741250"/>
          </a:xfrm>
          <a:prstGeom prst="rect">
            <a:avLst/>
          </a:prstGeom>
          <a:noFill/>
          <a:ln w="57150">
            <a:solidFill>
              <a:srgbClr val="F67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sp>
        <p:nvSpPr>
          <p:cNvPr id="19" name="Rectangle 18">
            <a:extLst>
              <a:ext uri="{FF2B5EF4-FFF2-40B4-BE49-F238E27FC236}">
                <a16:creationId xmlns:a16="http://schemas.microsoft.com/office/drawing/2014/main" id="{0F644FC3-BF90-FA25-EA65-5E4B1C6D4BEA}"/>
              </a:ext>
            </a:extLst>
          </p:cNvPr>
          <p:cNvSpPr/>
          <p:nvPr/>
        </p:nvSpPr>
        <p:spPr>
          <a:xfrm>
            <a:off x="4826373" y="3258334"/>
            <a:ext cx="4232675" cy="1741250"/>
          </a:xfrm>
          <a:prstGeom prst="rect">
            <a:avLst/>
          </a:prstGeom>
          <a:noFill/>
          <a:ln w="57150">
            <a:solidFill>
              <a:srgbClr val="F675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bg1"/>
              </a:solidFill>
            </a:endParaRPr>
          </a:p>
        </p:txBody>
      </p:sp>
      <p:cxnSp>
        <p:nvCxnSpPr>
          <p:cNvPr id="20" name="Connector: Elbow 19">
            <a:extLst>
              <a:ext uri="{FF2B5EF4-FFF2-40B4-BE49-F238E27FC236}">
                <a16:creationId xmlns:a16="http://schemas.microsoft.com/office/drawing/2014/main" id="{AABFA232-C506-9F9C-723C-76F7068BE6F6}"/>
              </a:ext>
            </a:extLst>
          </p:cNvPr>
          <p:cNvCxnSpPr>
            <a:stCxn id="5" idx="0"/>
            <a:endCxn id="4" idx="3"/>
          </p:cNvCxnSpPr>
          <p:nvPr/>
        </p:nvCxnSpPr>
        <p:spPr>
          <a:xfrm rot="16200000" flipV="1">
            <a:off x="5022231" y="2513955"/>
            <a:ext cx="578644" cy="123825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104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Draft Capability</a:t>
            </a:r>
          </a:p>
        </p:txBody>
      </p:sp>
      <p:sp>
        <p:nvSpPr>
          <p:cNvPr id="3" name="TextBox 2">
            <a:extLst>
              <a:ext uri="{FF2B5EF4-FFF2-40B4-BE49-F238E27FC236}">
                <a16:creationId xmlns:a16="http://schemas.microsoft.com/office/drawing/2014/main" id="{4055CC94-551D-403C-E03A-E8B4093D6F9E}"/>
              </a:ext>
            </a:extLst>
          </p:cNvPr>
          <p:cNvSpPr txBox="1"/>
          <p:nvPr/>
        </p:nvSpPr>
        <p:spPr>
          <a:xfrm>
            <a:off x="163361" y="1124744"/>
            <a:ext cx="11252124" cy="369331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We can draft-enable a business object to automatically persist transactional data in the backend. This approach will make stateless communication to stateful.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bg1"/>
              </a:solidFill>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modern cloud ready apps require stateless communication pattern for example to leverage elasticity and scalability. The draft feature intend to bring the stateful ness to our app by storing in-complete, in-consistent data to the draft table which are temporary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rPr>
              <a:t>Draft represents a state and stores transactional changes on database shadow tables. </a:t>
            </a:r>
            <a:r>
              <a:rPr lang="en-US" sz="1800" kern="1200" dirty="0">
                <a:solidFill>
                  <a:schemeClr val="bg1"/>
                </a:solidFill>
                <a:latin typeface="Calibri" panose="020F0502020204030204"/>
                <a:ea typeface="+mn-ea"/>
                <a:cs typeface="+mn-cs"/>
              </a:rPr>
              <a:t>SAP RAP also tracks the timestamp of when was draft created, edited and user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bg1"/>
                </a:solidFill>
                <a:latin typeface="Calibri" panose="020F0502020204030204"/>
                <a:ea typeface="+mn-ea"/>
                <a:cs typeface="+mn-cs"/>
              </a:rPr>
              <a:t>Draft enabled applications allow the end user to store changed data in the backend and continue at later point of time from a different device, even if the application terminates unexpectedly.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692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RAP Extensibility</a:t>
            </a:r>
          </a:p>
        </p:txBody>
      </p:sp>
    </p:spTree>
    <p:extLst>
      <p:ext uri="{BB962C8B-B14F-4D97-AF65-F5344CB8AC3E}">
        <p14:creationId xmlns:p14="http://schemas.microsoft.com/office/powerpoint/2010/main" val="2560057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40335011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6359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Day 8</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80,000+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28000+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581024" y="1338826"/>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581024" y="3094548"/>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581024" y="4850271"/>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3" name="Rectangle: Rounded Corners 1132">
            <a:extLst>
              <a:ext uri="{FF2B5EF4-FFF2-40B4-BE49-F238E27FC236}">
                <a16:creationId xmlns:a16="http://schemas.microsoft.com/office/drawing/2014/main" id="{47299741-729A-4FA6-A73E-373218C0B948}"/>
              </a:ext>
            </a:extLst>
          </p:cNvPr>
          <p:cNvSpPr/>
          <p:nvPr/>
        </p:nvSpPr>
        <p:spPr>
          <a:xfrm>
            <a:off x="6326749" y="1338826"/>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4" name="Rectangle: Rounded Corners 1133">
            <a:extLst>
              <a:ext uri="{FF2B5EF4-FFF2-40B4-BE49-F238E27FC236}">
                <a16:creationId xmlns:a16="http://schemas.microsoft.com/office/drawing/2014/main" id="{E8655933-ABB5-4D15-AE7F-B0D014A5A5FB}"/>
              </a:ext>
            </a:extLst>
          </p:cNvPr>
          <p:cNvSpPr/>
          <p:nvPr/>
        </p:nvSpPr>
        <p:spPr>
          <a:xfrm>
            <a:off x="6326749" y="3094548"/>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35" name="Rectangle: Rounded Corners 1134">
            <a:extLst>
              <a:ext uri="{FF2B5EF4-FFF2-40B4-BE49-F238E27FC236}">
                <a16:creationId xmlns:a16="http://schemas.microsoft.com/office/drawing/2014/main" id="{7ADD6B3E-784D-4B47-A705-C73AEB0275B4}"/>
              </a:ext>
            </a:extLst>
          </p:cNvPr>
          <p:cNvSpPr/>
          <p:nvPr/>
        </p:nvSpPr>
        <p:spPr>
          <a:xfrm>
            <a:off x="6326749" y="485027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1245710" y="1591839"/>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Working with EML</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1245710" y="3347558"/>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083772"/>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RAP Managed Implementation</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1" name="Group 1140">
            <a:extLst>
              <a:ext uri="{FF2B5EF4-FFF2-40B4-BE49-F238E27FC236}">
                <a16:creationId xmlns:a16="http://schemas.microsoft.com/office/drawing/2014/main" id="{010C7D28-B781-409B-AFDB-2EB8DCBAB471}"/>
              </a:ext>
            </a:extLst>
          </p:cNvPr>
          <p:cNvGrpSpPr/>
          <p:nvPr/>
        </p:nvGrpSpPr>
        <p:grpSpPr>
          <a:xfrm>
            <a:off x="6991434" y="1591839"/>
            <a:ext cx="4359562" cy="922336"/>
            <a:chOff x="1395616" y="871285"/>
            <a:chExt cx="3825734" cy="1064137"/>
          </a:xfrm>
        </p:grpSpPr>
        <p:sp>
          <p:nvSpPr>
            <p:cNvPr id="1142" name="TextBox 1141">
              <a:extLst>
                <a:ext uri="{FF2B5EF4-FFF2-40B4-BE49-F238E27FC236}">
                  <a16:creationId xmlns:a16="http://schemas.microsoft.com/office/drawing/2014/main" id="{3F09AA1F-FEA7-4D17-88ED-2CD603C4E9A6}"/>
                </a:ext>
              </a:extLst>
            </p:cNvPr>
            <p:cNvSpPr txBox="1"/>
            <p:nvPr/>
          </p:nvSpPr>
          <p:spPr>
            <a:xfrm>
              <a:off x="2984420" y="1083774"/>
              <a:ext cx="2236930" cy="639170"/>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Enablement of draft feature with Fiori App</a:t>
              </a:r>
            </a:p>
          </p:txBody>
        </p:sp>
        <p:sp>
          <p:nvSpPr>
            <p:cNvPr id="1143" name="TextBox 1142">
              <a:extLst>
                <a:ext uri="{FF2B5EF4-FFF2-40B4-BE49-F238E27FC236}">
                  <a16:creationId xmlns:a16="http://schemas.microsoft.com/office/drawing/2014/main" id="{C88A509D-C2AF-4500-8C21-D7071BE4DE6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04</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4" name="Group 1143">
            <a:extLst>
              <a:ext uri="{FF2B5EF4-FFF2-40B4-BE49-F238E27FC236}">
                <a16:creationId xmlns:a16="http://schemas.microsoft.com/office/drawing/2014/main" id="{8A3A5AE5-D342-4BA3-9A55-5165158B260D}"/>
              </a:ext>
            </a:extLst>
          </p:cNvPr>
          <p:cNvGrpSpPr/>
          <p:nvPr/>
        </p:nvGrpSpPr>
        <p:grpSpPr>
          <a:xfrm>
            <a:off x="6991434" y="3347558"/>
            <a:ext cx="4431570" cy="922336"/>
            <a:chOff x="1395616" y="871285"/>
            <a:chExt cx="3825734" cy="1064137"/>
          </a:xfrm>
        </p:grpSpPr>
        <p:sp>
          <p:nvSpPr>
            <p:cNvPr id="1145" name="TextBox 1144">
              <a:extLst>
                <a:ext uri="{FF2B5EF4-FFF2-40B4-BE49-F238E27FC236}">
                  <a16:creationId xmlns:a16="http://schemas.microsoft.com/office/drawing/2014/main" id="{D50FB645-94BC-4B73-BC01-70A868E236E0}"/>
                </a:ext>
              </a:extLst>
            </p:cNvPr>
            <p:cNvSpPr txBox="1"/>
            <p:nvPr/>
          </p:nvSpPr>
          <p:spPr>
            <a:xfrm>
              <a:off x="2984420" y="1243562"/>
              <a:ext cx="2236930" cy="319585"/>
            </a:xfrm>
            <a:prstGeom prst="rect">
              <a:avLst/>
            </a:prstGeom>
            <a:noFill/>
          </p:spPr>
          <p:txBody>
            <a:bodyPr wrap="square" lIns="0" tIns="0" rIns="0" bIns="0" rtlCol="0" anchor="ctr">
              <a:spAutoFit/>
            </a:bodyPr>
            <a:lstStyle/>
            <a:p>
              <a:r>
                <a:rPr lang="en-US" sz="1800" dirty="0">
                  <a:solidFill>
                    <a:srgbClr val="FFFFFF"/>
                  </a:solidFill>
                  <a:effectLst/>
                  <a:latin typeface="Segoe UI" panose="020B0502040204020203" pitchFamily="34" charset="0"/>
                  <a:ea typeface="Calibri Light" panose="020F0302020204030204" pitchFamily="34" charset="0"/>
                  <a:cs typeface="Segoe UI" panose="020B0502040204020203" pitchFamily="34" charset="0"/>
                </a:rPr>
                <a:t>Custom Entity</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6" name="TextBox 1145">
              <a:extLst>
                <a:ext uri="{FF2B5EF4-FFF2-40B4-BE49-F238E27FC236}">
                  <a16:creationId xmlns:a16="http://schemas.microsoft.com/office/drawing/2014/main" id="{D6E845BF-0649-4FED-BF91-2541D1DCB0D6}"/>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05</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1245710" y="5103281"/>
            <a:ext cx="3951680" cy="922336"/>
            <a:chOff x="1395616" y="871285"/>
            <a:chExt cx="3825734"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243563"/>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Development Flow</a:t>
              </a: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50" name="Group 1149">
            <a:extLst>
              <a:ext uri="{FF2B5EF4-FFF2-40B4-BE49-F238E27FC236}">
                <a16:creationId xmlns:a16="http://schemas.microsoft.com/office/drawing/2014/main" id="{64D36160-176A-49B7-AEAE-FF1ECF022B7A}"/>
              </a:ext>
            </a:extLst>
          </p:cNvPr>
          <p:cNvGrpSpPr/>
          <p:nvPr/>
        </p:nvGrpSpPr>
        <p:grpSpPr>
          <a:xfrm>
            <a:off x="6991434" y="5103281"/>
            <a:ext cx="4431570" cy="922336"/>
            <a:chOff x="1395616" y="871285"/>
            <a:chExt cx="4290329" cy="1064137"/>
          </a:xfrm>
        </p:grpSpPr>
        <p:sp>
          <p:nvSpPr>
            <p:cNvPr id="1151" name="TextBox 1150">
              <a:extLst>
                <a:ext uri="{FF2B5EF4-FFF2-40B4-BE49-F238E27FC236}">
                  <a16:creationId xmlns:a16="http://schemas.microsoft.com/office/drawing/2014/main" id="{571E5D2F-CB43-41BD-B4D3-A2160034C400}"/>
                </a:ext>
              </a:extLst>
            </p:cNvPr>
            <p:cNvSpPr txBox="1"/>
            <p:nvPr/>
          </p:nvSpPr>
          <p:spPr>
            <a:xfrm>
              <a:off x="2984420" y="1243560"/>
              <a:ext cx="2701525" cy="319585"/>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ABAP git</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52" name="TextBox 1151">
              <a:extLst>
                <a:ext uri="{FF2B5EF4-FFF2-40B4-BE49-F238E27FC236}">
                  <a16:creationId xmlns:a16="http://schemas.microsoft.com/office/drawing/2014/main" id="{F2024D8F-80E0-4CDB-8B10-C1B5BD93DE8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06</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8</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Working with EML</a:t>
            </a:r>
          </a:p>
        </p:txBody>
      </p:sp>
      <p:sp>
        <p:nvSpPr>
          <p:cNvPr id="4" name="TextBox 3">
            <a:extLst>
              <a:ext uri="{FF2B5EF4-FFF2-40B4-BE49-F238E27FC236}">
                <a16:creationId xmlns:a16="http://schemas.microsoft.com/office/drawing/2014/main" id="{2B91DB9B-3659-ADFE-53C9-7BFF77AB66E9}"/>
              </a:ext>
            </a:extLst>
          </p:cNvPr>
          <p:cNvSpPr txBox="1"/>
          <p:nvPr/>
        </p:nvSpPr>
        <p:spPr>
          <a:xfrm>
            <a:off x="161933" y="790299"/>
            <a:ext cx="11521280" cy="44627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The Entity Manipulation Language (EPM) is part of the ABAP language that enables access to the RAP business object. Because the consumption of the business object via OData protocol requires a Fiori UI or a </a:t>
            </a:r>
            <a:r>
              <a:rPr kumimoji="0" lang="en-US" sz="2000" b="0" i="0" u="none" strike="noStrike" kern="1200" cap="none" spc="0" normalizeH="0" baseline="0" noProof="0" dirty="0" err="1">
                <a:ln>
                  <a:noFill/>
                </a:ln>
                <a:solidFill>
                  <a:schemeClr val="bg1"/>
                </a:solidFill>
                <a:effectLst/>
                <a:uLnTx/>
                <a:uFillTx/>
                <a:latin typeface="Calibri" panose="020F0502020204030204"/>
                <a:ea typeface="+mn-ea"/>
                <a:cs typeface="+mn-cs"/>
              </a:rPr>
              <a:t>WebAPI</a:t>
            </a:r>
            <a:r>
              <a:rPr lang="en-US" sz="2000" kern="1200" dirty="0">
                <a:solidFill>
                  <a:schemeClr val="bg1"/>
                </a:solidFill>
                <a:latin typeface="Calibri" panose="020F0502020204030204"/>
                <a:ea typeface="+mn-ea"/>
                <a:cs typeface="+mn-cs"/>
              </a:rPr>
              <a:t>, EML enables a type-safe access to our business object directly using the plain ABAP code. Remember EML is a new language which comes with RAP.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kern="1200" dirty="0">
              <a:solidFill>
                <a:schemeClr val="bg1"/>
              </a:solidFill>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We can consume the behavior written for the business object using the EML. This way a developer do not tend to go inside the complexity of the data model and get a single point of contact for the functionality.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Calibri" panose="020F0502020204030204"/>
                <a:ea typeface="+mn-ea"/>
                <a:cs typeface="+mn-cs"/>
              </a:rPr>
              <a:t>Use cases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kern="1200" dirty="0">
              <a:solidFill>
                <a:schemeClr val="bg1"/>
              </a:solidFill>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schemeClr val="bg1"/>
                </a:solidFill>
                <a:effectLst/>
                <a:uLnTx/>
                <a:uFillTx/>
                <a:latin typeface="Biome" panose="020B0502040204020203" pitchFamily="34" charset="0"/>
                <a:cs typeface="Biome" panose="020B0502040204020203" pitchFamily="34" charset="0"/>
              </a:rPr>
              <a:t>Consuming functionality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kern="1200" dirty="0">
                <a:solidFill>
                  <a:schemeClr val="bg1"/>
                </a:solidFill>
                <a:latin typeface="Biome" panose="020B0502040204020203" pitchFamily="34" charset="0"/>
                <a:cs typeface="Biome" panose="020B0502040204020203" pitchFamily="34" charset="0"/>
              </a:rPr>
              <a:t>Testing</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schemeClr val="bg1"/>
                </a:solidFill>
                <a:effectLst/>
                <a:uLnTx/>
                <a:uFillTx/>
                <a:latin typeface="Biome" panose="020B0502040204020203" pitchFamily="34" charset="0"/>
                <a:cs typeface="Biome" panose="020B0502040204020203" pitchFamily="34" charset="0"/>
              </a:rPr>
              <a:t>Manipulating data</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en-US" sz="1800" kern="1200" dirty="0">
                <a:solidFill>
                  <a:schemeClr val="bg1"/>
                </a:solidFill>
                <a:latin typeface="Biome" panose="020B0502040204020203" pitchFamily="34" charset="0"/>
                <a:cs typeface="Biome" panose="020B0502040204020203" pitchFamily="34" charset="0"/>
              </a:rPr>
              <a:t>Easy to use interface of reuse functionality</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en-US" sz="1800" b="0" i="0" u="none" strike="noStrike" kern="1200" cap="none" spc="0" normalizeH="0" baseline="0" noProof="0" dirty="0">
                <a:ln>
                  <a:noFill/>
                </a:ln>
                <a:solidFill>
                  <a:schemeClr val="bg1"/>
                </a:solidFill>
                <a:effectLst/>
                <a:uLnTx/>
                <a:uFillTx/>
                <a:latin typeface="Biome" panose="020B0502040204020203" pitchFamily="34" charset="0"/>
                <a:cs typeface="Biome" panose="020B0502040204020203" pitchFamily="34" charset="0"/>
              </a:rPr>
              <a:t>Integration</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kumimoji="0" lang="en-US" sz="14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0700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Rules of EML</a:t>
            </a:r>
          </a:p>
        </p:txBody>
      </p:sp>
      <p:sp>
        <p:nvSpPr>
          <p:cNvPr id="3" name="TextBox 2">
            <a:extLst>
              <a:ext uri="{FF2B5EF4-FFF2-40B4-BE49-F238E27FC236}">
                <a16:creationId xmlns:a16="http://schemas.microsoft.com/office/drawing/2014/main" id="{F0FE73CE-A473-84EB-D742-8F59AF874820}"/>
              </a:ext>
            </a:extLst>
          </p:cNvPr>
          <p:cNvSpPr txBox="1"/>
          <p:nvPr/>
        </p:nvSpPr>
        <p:spPr>
          <a:xfrm>
            <a:off x="218030" y="908720"/>
            <a:ext cx="11612164" cy="267765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In addition to the data, we also have a compiler generated field in input and output results called %control, this field is responsible to inform the RAP framework that, which are all the fields needs to be sent to database while creating or updating the data using EML. For performance reasons, we also exclude the fields which we do not need in output while reading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bg1"/>
                </a:solidFill>
                <a:latin typeface="Calibri" panose="020F0502020204030204"/>
                <a:ea typeface="+mn-ea"/>
                <a:cs typeface="+mn-cs"/>
              </a:rPr>
              <a:t>We can explore the BO by using </a:t>
            </a:r>
            <a:r>
              <a:rPr lang="en-US" kern="1200" dirty="0" err="1">
                <a:solidFill>
                  <a:schemeClr val="bg1"/>
                </a:solidFill>
                <a:latin typeface="Calibri" panose="020F0502020204030204"/>
                <a:ea typeface="+mn-ea"/>
                <a:cs typeface="+mn-cs"/>
              </a:rPr>
              <a:t>Alt+Shift+W</a:t>
            </a:r>
            <a:endParaRPr lang="en-US" kern="1200" dirty="0">
              <a:solidFill>
                <a:schemeClr val="bg1"/>
              </a:solidFill>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8030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EML Syntax</a:t>
            </a:r>
          </a:p>
        </p:txBody>
      </p:sp>
      <p:sp>
        <p:nvSpPr>
          <p:cNvPr id="4" name="TextBox 3">
            <a:extLst>
              <a:ext uri="{FF2B5EF4-FFF2-40B4-BE49-F238E27FC236}">
                <a16:creationId xmlns:a16="http://schemas.microsoft.com/office/drawing/2014/main" id="{203993C4-4986-0A77-32B0-046AED22F0F6}"/>
              </a:ext>
            </a:extLst>
          </p:cNvPr>
          <p:cNvSpPr txBox="1"/>
          <p:nvPr/>
        </p:nvSpPr>
        <p:spPr>
          <a:xfrm>
            <a:off x="261764" y="908720"/>
            <a:ext cx="11449272"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Read operation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000" kern="1200" dirty="0">
              <a:solidFill>
                <a:schemeClr val="bg1"/>
              </a:solidFill>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There are 2 types of read</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2000" kern="1200" dirty="0">
                <a:solidFill>
                  <a:schemeClr val="bg1"/>
                </a:solidFill>
                <a:latin typeface="Calibri" panose="020F0502020204030204"/>
                <a:ea typeface="+mn-ea"/>
                <a:cs typeface="+mn-cs"/>
              </a:rPr>
              <a:t>Read only the root entity and by its key</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Read the parent and its associated child entities together using association</a:t>
            </a:r>
          </a:p>
          <a:p>
            <a:pPr marR="0" lvl="0" algn="l" defTabSz="914400" rtl="0" eaLnBrk="1" fontAlgn="auto" latinLnBrk="0" hangingPunct="1">
              <a:lnSpc>
                <a:spcPct val="100000"/>
              </a:lnSpc>
              <a:spcBef>
                <a:spcPts val="0"/>
              </a:spcBef>
              <a:spcAft>
                <a:spcPts val="0"/>
              </a:spcAft>
              <a:buClrTx/>
              <a:buSzTx/>
              <a:tabLst/>
              <a:defRPr/>
            </a:pPr>
            <a:r>
              <a:rPr lang="en-US" sz="2000" kern="1200" dirty="0">
                <a:solidFill>
                  <a:schemeClr val="bg1"/>
                </a:solidFill>
                <a:latin typeface="Calibri" panose="020F0502020204030204"/>
                <a:ea typeface="+mn-ea"/>
                <a:cs typeface="+mn-cs"/>
              </a:rPr>
              <a:t>Read statement always returns a RESULT and we must specify the target internal table in which data is read. We can also read associated entities using BY \_</a:t>
            </a:r>
            <a:r>
              <a:rPr lang="en-US" sz="2000" kern="1200" dirty="0" err="1">
                <a:solidFill>
                  <a:schemeClr val="bg1"/>
                </a:solidFill>
                <a:latin typeface="Calibri" panose="020F0502020204030204"/>
                <a:ea typeface="+mn-ea"/>
                <a:cs typeface="+mn-cs"/>
              </a:rPr>
              <a:t>association_name</a:t>
            </a:r>
            <a:r>
              <a:rPr lang="en-US" sz="2000" kern="1200" dirty="0">
                <a:solidFill>
                  <a:schemeClr val="bg1"/>
                </a:solidFill>
                <a:latin typeface="Calibri" panose="020F0502020204030204"/>
                <a:ea typeface="+mn-ea"/>
                <a:cs typeface="+mn-cs"/>
              </a:rPr>
              <a:t> FROM </a:t>
            </a:r>
            <a:r>
              <a:rPr lang="en-US" sz="2000" kern="1200" dirty="0" err="1">
                <a:solidFill>
                  <a:schemeClr val="bg1"/>
                </a:solidFill>
                <a:latin typeface="Calibri" panose="020F0502020204030204"/>
                <a:ea typeface="+mn-ea"/>
                <a:cs typeface="+mn-cs"/>
              </a:rPr>
              <a:t>it_table</a:t>
            </a:r>
            <a:r>
              <a:rPr lang="en-US" sz="2000" kern="1200" dirty="0">
                <a:solidFill>
                  <a:schemeClr val="bg1"/>
                </a:solidFill>
                <a:latin typeface="Calibri" panose="020F0502020204030204"/>
                <a:ea typeface="+mn-ea"/>
                <a:cs typeface="+mn-cs"/>
              </a:rPr>
              <a:t> syntax.</a:t>
            </a:r>
          </a:p>
          <a:p>
            <a:pPr marR="0" lvl="0" algn="l" defTabSz="914400" rtl="0" eaLnBrk="1" fontAlgn="auto" latinLnBrk="0" hangingPunct="1">
              <a:lnSpc>
                <a:spcPct val="100000"/>
              </a:lnSpc>
              <a:spcBef>
                <a:spcPts val="0"/>
              </a:spcBef>
              <a:spcAft>
                <a:spcPts val="0"/>
              </a:spcAft>
              <a:buClrTx/>
              <a:buSzTx/>
              <a:tabLst/>
              <a:defRPr/>
            </a:pPr>
            <a:endParaRPr lang="en-US" sz="2000" kern="1200" dirty="0">
              <a:solidFill>
                <a:schemeClr val="bg1"/>
              </a:solidFill>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kern="1200" dirty="0">
                <a:solidFill>
                  <a:schemeClr val="bg1"/>
                </a:solidFill>
                <a:latin typeface="Calibri" panose="020F0502020204030204"/>
                <a:ea typeface="+mn-ea"/>
                <a:cs typeface="+mn-cs"/>
              </a:rPr>
              <a:t>READ ENTITIES OF </a:t>
            </a:r>
            <a:r>
              <a:rPr lang="en-US" sz="2000" b="1" kern="1200" dirty="0" err="1">
                <a:solidFill>
                  <a:schemeClr val="bg1"/>
                </a:solidFill>
                <a:latin typeface="Calibri" panose="020F0502020204030204"/>
                <a:ea typeface="+mn-ea"/>
                <a:cs typeface="+mn-cs"/>
              </a:rPr>
              <a:t>RootEntityName</a:t>
            </a:r>
            <a:endParaRPr lang="en-US" sz="2000" b="1" kern="1200" dirty="0">
              <a:solidFill>
                <a:schemeClr val="bg1"/>
              </a:solidFill>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ENTITY </a:t>
            </a:r>
            <a:r>
              <a:rPr kumimoji="0" lang="en-US" sz="2000" b="1" i="0" u="none" strike="noStrike" kern="1200" cap="none" spc="0" normalizeH="0" baseline="0" noProof="0" dirty="0" err="1">
                <a:ln>
                  <a:noFill/>
                </a:ln>
                <a:solidFill>
                  <a:schemeClr val="bg1"/>
                </a:solidFill>
                <a:effectLst/>
                <a:uLnTx/>
                <a:uFillTx/>
                <a:latin typeface="Calibri" panose="020F0502020204030204"/>
                <a:ea typeface="+mn-ea"/>
                <a:cs typeface="+mn-cs"/>
              </a:rPr>
              <a:t>EntityAlias</a:t>
            </a:r>
            <a:r>
              <a:rPr kumimoji="0" lang="en-US" sz="2000" b="1" i="0" u="none" strike="noStrike" kern="1200" cap="none" spc="0" normalizeH="0" baseline="0" noProof="0" dirty="0">
                <a:ln>
                  <a:noFill/>
                </a:ln>
                <a:solidFill>
                  <a:schemeClr val="bg1"/>
                </a:solidFill>
                <a:effectLst/>
                <a:uLnTx/>
                <a:uFillTx/>
                <a:latin typeface="Calibri" panose="020F0502020204030204"/>
                <a:ea typeface="+mn-ea"/>
                <a:cs typeface="+mn-cs"/>
              </a:rPr>
              <a:t> </a:t>
            </a: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FROM </a:t>
            </a:r>
            <a:r>
              <a:rPr kumimoji="0" lang="en-US" sz="2000" i="0" u="none" strike="noStrike" kern="1200" cap="none" spc="0" normalizeH="0" baseline="0" noProof="0" dirty="0" err="1">
                <a:ln>
                  <a:noFill/>
                </a:ln>
                <a:solidFill>
                  <a:schemeClr val="bg1"/>
                </a:solidFill>
                <a:effectLst/>
                <a:uLnTx/>
                <a:uFillTx/>
                <a:latin typeface="Calibri" panose="020F0502020204030204"/>
                <a:ea typeface="+mn-ea"/>
                <a:cs typeface="+mn-cs"/>
              </a:rPr>
              <a:t>it_read_condition</a:t>
            </a:r>
            <a:endPar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kern="1200" dirty="0">
                <a:solidFill>
                  <a:schemeClr val="bg1"/>
                </a:solidFill>
                <a:latin typeface="Calibri" panose="020F0502020204030204"/>
                <a:ea typeface="+mn-ea"/>
                <a:cs typeface="+mn-cs"/>
              </a:rPr>
              <a:t>RESULT </a:t>
            </a:r>
            <a:r>
              <a:rPr lang="en-US" sz="2000" kern="1200" dirty="0" err="1">
                <a:solidFill>
                  <a:schemeClr val="bg1"/>
                </a:solidFill>
                <a:latin typeface="Calibri" panose="020F0502020204030204"/>
                <a:ea typeface="+mn-ea"/>
                <a:cs typeface="+mn-cs"/>
              </a:rPr>
              <a:t>et_result</a:t>
            </a:r>
            <a:endParaRPr lang="en-US" sz="2000" kern="1200" dirty="0">
              <a:solidFill>
                <a:schemeClr val="bg1"/>
              </a:solidFill>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BY \_</a:t>
            </a:r>
            <a:r>
              <a:rPr kumimoji="0" lang="en-US" sz="2000" i="0" u="none" strike="noStrike" kern="1200" cap="none" spc="0" normalizeH="0" baseline="0" noProof="0" dirty="0" err="1">
                <a:ln>
                  <a:noFill/>
                </a:ln>
                <a:solidFill>
                  <a:schemeClr val="bg1"/>
                </a:solidFill>
                <a:effectLst/>
                <a:uLnTx/>
                <a:uFillTx/>
                <a:latin typeface="Calibri" panose="020F0502020204030204"/>
                <a:ea typeface="+mn-ea"/>
                <a:cs typeface="+mn-cs"/>
              </a:rPr>
              <a:t>AssociationName</a:t>
            </a: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 FROM </a:t>
            </a:r>
            <a:r>
              <a:rPr kumimoji="0" lang="en-US" sz="2000" i="0" u="none" strike="noStrike" kern="1200" cap="none" spc="0" normalizeH="0" baseline="0" noProof="0" dirty="0" err="1">
                <a:ln>
                  <a:noFill/>
                </a:ln>
                <a:solidFill>
                  <a:schemeClr val="bg1"/>
                </a:solidFill>
                <a:effectLst/>
                <a:uLnTx/>
                <a:uFillTx/>
                <a:latin typeface="Calibri" panose="020F0502020204030204"/>
                <a:ea typeface="+mn-ea"/>
                <a:cs typeface="+mn-cs"/>
              </a:rPr>
              <a:t>it_read_rba</a:t>
            </a:r>
            <a:endPar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kern="1200" dirty="0">
                <a:solidFill>
                  <a:schemeClr val="bg1"/>
                </a:solidFill>
                <a:latin typeface="Calibri" panose="020F0502020204030204"/>
                <a:ea typeface="+mn-ea"/>
                <a:cs typeface="+mn-cs"/>
              </a:rPr>
              <a:t>RESULT </a:t>
            </a:r>
            <a:r>
              <a:rPr lang="en-US" sz="2000" kern="1200" dirty="0" err="1">
                <a:solidFill>
                  <a:schemeClr val="bg1"/>
                </a:solidFill>
                <a:latin typeface="Calibri" panose="020F0502020204030204"/>
                <a:ea typeface="+mn-ea"/>
                <a:cs typeface="+mn-cs"/>
              </a:rPr>
              <a:t>et_res_rba</a:t>
            </a:r>
            <a:endParaRPr lang="en-US" sz="2000" kern="1200" dirty="0">
              <a:solidFill>
                <a:schemeClr val="bg1"/>
              </a:solidFill>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LINK e</a:t>
            </a:r>
            <a:r>
              <a:rPr lang="en-US" sz="2000" kern="1200" dirty="0" err="1">
                <a:solidFill>
                  <a:schemeClr val="bg1"/>
                </a:solidFill>
                <a:latin typeface="Calibri" panose="020F0502020204030204"/>
                <a:ea typeface="+mn-ea"/>
                <a:cs typeface="+mn-cs"/>
              </a:rPr>
              <a:t>t_link_keys</a:t>
            </a:r>
            <a:endParaRPr lang="en-US" sz="2000" kern="1200" dirty="0">
              <a:solidFill>
                <a:schemeClr val="bg1"/>
              </a:solidFill>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ENTITY </a:t>
            </a:r>
            <a:r>
              <a:rPr kumimoji="0" lang="en-US" sz="2000" i="0" u="none" strike="noStrike" kern="1200" cap="none" spc="0" normalizeH="0" baseline="0" noProof="0" dirty="0" err="1">
                <a:ln>
                  <a:noFill/>
                </a:ln>
                <a:solidFill>
                  <a:schemeClr val="bg1"/>
                </a:solidFill>
                <a:effectLst/>
                <a:uLnTx/>
                <a:uFillTx/>
                <a:latin typeface="Calibri" panose="020F0502020204030204"/>
                <a:ea typeface="+mn-ea"/>
                <a:cs typeface="+mn-cs"/>
              </a:rPr>
              <a:t>EntityAlias</a:t>
            </a: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 FROM </a:t>
            </a:r>
            <a:r>
              <a:rPr kumimoji="0" lang="en-US" sz="2000" i="0" u="none" strike="noStrike" kern="1200" cap="none" spc="0" normalizeH="0" baseline="0" noProof="0" dirty="0" err="1">
                <a:ln>
                  <a:noFill/>
                </a:ln>
                <a:solidFill>
                  <a:schemeClr val="bg1"/>
                </a:solidFill>
                <a:effectLst/>
                <a:uLnTx/>
                <a:uFillTx/>
                <a:latin typeface="Calibri" panose="020F0502020204030204"/>
                <a:ea typeface="+mn-ea"/>
                <a:cs typeface="+mn-cs"/>
              </a:rPr>
              <a:t>it_ins</a:t>
            </a: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_</a:t>
            </a:r>
            <a:r>
              <a:rPr lang="en-US" sz="2000" kern="1200" dirty="0">
                <a:solidFill>
                  <a:schemeClr val="bg1"/>
                </a:solidFill>
                <a:latin typeface="Calibri" panose="020F0502020204030204"/>
                <a:ea typeface="+mn-ea"/>
                <a:cs typeface="+mn-cs"/>
              </a:rPr>
              <a:t>2…</a:t>
            </a:r>
          </a:p>
          <a:p>
            <a:pPr marR="0" lvl="0" algn="l" defTabSz="914400" rtl="0" eaLnBrk="1" fontAlgn="auto" latinLnBrk="0" hangingPunct="1">
              <a:lnSpc>
                <a:spcPct val="100000"/>
              </a:lnSpc>
              <a:spcBef>
                <a:spcPts val="0"/>
              </a:spcBef>
              <a:spcAft>
                <a:spcPts val="0"/>
              </a:spcAft>
              <a:buClrTx/>
              <a:buSzTx/>
              <a:tabLst/>
              <a:defRPr/>
            </a:pPr>
            <a:r>
              <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rPr>
              <a:t>[FAILED failed]</a:t>
            </a:r>
          </a:p>
          <a:p>
            <a:pPr marR="0" lvl="0" algn="l" defTabSz="914400" rtl="0" eaLnBrk="1" fontAlgn="auto" latinLnBrk="0" hangingPunct="1">
              <a:lnSpc>
                <a:spcPct val="100000"/>
              </a:lnSpc>
              <a:spcBef>
                <a:spcPts val="0"/>
              </a:spcBef>
              <a:spcAft>
                <a:spcPts val="0"/>
              </a:spcAft>
              <a:buClrTx/>
              <a:buSzTx/>
              <a:tabLst/>
              <a:defRPr/>
            </a:pPr>
            <a:r>
              <a:rPr lang="en-US" sz="2000" kern="1200" dirty="0">
                <a:solidFill>
                  <a:schemeClr val="bg1"/>
                </a:solidFill>
                <a:latin typeface="Calibri" panose="020F0502020204030204"/>
                <a:ea typeface="+mn-ea"/>
                <a:cs typeface="+mn-cs"/>
              </a:rPr>
              <a:t>[REPORTED reported]</a:t>
            </a:r>
            <a:endParaRPr kumimoji="0" lang="en-US" sz="200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110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err="1"/>
              <a:t>Perfoming</a:t>
            </a:r>
            <a:r>
              <a:rPr lang="en-US" dirty="0"/>
              <a:t> CRUD</a:t>
            </a:r>
          </a:p>
        </p:txBody>
      </p:sp>
      <p:sp>
        <p:nvSpPr>
          <p:cNvPr id="3" name="TextBox 2">
            <a:extLst>
              <a:ext uri="{FF2B5EF4-FFF2-40B4-BE49-F238E27FC236}">
                <a16:creationId xmlns:a16="http://schemas.microsoft.com/office/drawing/2014/main" id="{1E0FD00C-3057-3B4D-C8C2-475D7D3B593E}"/>
              </a:ext>
            </a:extLst>
          </p:cNvPr>
          <p:cNvSpPr txBox="1"/>
          <p:nvPr/>
        </p:nvSpPr>
        <p:spPr>
          <a:xfrm>
            <a:off x="219624" y="1124744"/>
            <a:ext cx="11059363" cy="37856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MODIFY ENTITIES OF </a:t>
            </a:r>
            <a:r>
              <a:rPr kumimoji="0" lang="en-US" b="0" i="0" u="none" strike="noStrike" kern="1200" cap="none" spc="0" normalizeH="0" baseline="0" noProof="0" dirty="0" err="1">
                <a:ln>
                  <a:noFill/>
                </a:ln>
                <a:solidFill>
                  <a:schemeClr val="bg1"/>
                </a:solidFill>
                <a:effectLst/>
                <a:uLnTx/>
                <a:uFillTx/>
                <a:latin typeface="Calibri" panose="020F0502020204030204"/>
                <a:ea typeface="+mn-ea"/>
                <a:cs typeface="+mn-cs"/>
              </a:rPr>
              <a:t>EntityName</a:t>
            </a: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 As ALIAS_NAME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bg1"/>
                </a:solidFill>
                <a:latin typeface="Calibri" panose="020F0502020204030204"/>
                <a:ea typeface="+mn-ea"/>
                <a:cs typeface="+mn-cs"/>
              </a:rPr>
              <a:t>ENTITY </a:t>
            </a:r>
            <a:r>
              <a:rPr lang="en-US" kern="1200" dirty="0" err="1">
                <a:solidFill>
                  <a:schemeClr val="bg1"/>
                </a:solidFill>
                <a:latin typeface="Calibri" panose="020F0502020204030204"/>
                <a:ea typeface="+mn-ea"/>
                <a:cs typeface="+mn-cs"/>
              </a:rPr>
              <a:t>EntityName</a:t>
            </a:r>
            <a:endParaRPr lang="en-US" kern="1200" dirty="0">
              <a:solidFill>
                <a:schemeClr val="bg1"/>
              </a:solidFill>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[CREATE FROM </a:t>
            </a:r>
            <a:r>
              <a:rPr kumimoji="0" lang="en-US" b="0" i="0" u="none" strike="noStrike" kern="1200" cap="none" spc="0" normalizeH="0" baseline="0" noProof="0" dirty="0" err="1">
                <a:ln>
                  <a:noFill/>
                </a:ln>
                <a:solidFill>
                  <a:schemeClr val="bg1"/>
                </a:solidFill>
                <a:effectLst/>
                <a:uLnTx/>
                <a:uFillTx/>
                <a:latin typeface="Calibri" panose="020F0502020204030204"/>
                <a:ea typeface="+mn-ea"/>
                <a:cs typeface="+mn-cs"/>
              </a:rPr>
              <a:t>it_instance_c</a:t>
            </a: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a:t>
            </a:r>
          </a:p>
          <a:p>
            <a:pPr>
              <a:buClrTx/>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[UPDATE FROM </a:t>
            </a:r>
            <a:r>
              <a:rPr kumimoji="0" lang="en-US" b="0" i="0" u="none" strike="noStrike" kern="1200" cap="none" spc="0" normalizeH="0" baseline="0" noProof="0" dirty="0" err="1">
                <a:ln>
                  <a:noFill/>
                </a:ln>
                <a:solidFill>
                  <a:schemeClr val="bg1"/>
                </a:solidFill>
                <a:effectLst/>
                <a:uLnTx/>
                <a:uFillTx/>
                <a:latin typeface="Calibri" panose="020F0502020204030204"/>
                <a:ea typeface="+mn-ea"/>
                <a:cs typeface="+mn-cs"/>
              </a:rPr>
              <a:t>it_instance_u</a:t>
            </a: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a:t>
            </a:r>
          </a:p>
          <a:p>
            <a:pPr>
              <a:buClrTx/>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[DELETE FROM </a:t>
            </a:r>
            <a:r>
              <a:rPr kumimoji="0" lang="en-US" b="0" i="0" u="none" strike="noStrike" kern="1200" cap="none" spc="0" normalizeH="0" baseline="0" noProof="0" dirty="0" err="1">
                <a:ln>
                  <a:noFill/>
                </a:ln>
                <a:solidFill>
                  <a:schemeClr val="bg1"/>
                </a:solidFill>
                <a:effectLst/>
                <a:uLnTx/>
                <a:uFillTx/>
                <a:latin typeface="Calibri" panose="020F0502020204030204"/>
                <a:ea typeface="+mn-ea"/>
                <a:cs typeface="+mn-cs"/>
              </a:rPr>
              <a:t>it_instance_d</a:t>
            </a: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[CREATED BY \_</a:t>
            </a:r>
            <a:r>
              <a:rPr kumimoji="0" lang="en-US" b="0" i="0" u="none" strike="noStrike" kern="1200" cap="none" spc="0" normalizeH="0" baseline="0" noProof="0" dirty="0" err="1">
                <a:ln>
                  <a:noFill/>
                </a:ln>
                <a:solidFill>
                  <a:schemeClr val="bg1"/>
                </a:solidFill>
                <a:effectLst/>
                <a:uLnTx/>
                <a:uFillTx/>
                <a:latin typeface="Calibri" panose="020F0502020204030204"/>
                <a:ea typeface="+mn-ea"/>
                <a:cs typeface="+mn-cs"/>
              </a:rPr>
              <a:t>AssociationName</a:t>
            </a: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 FROM </a:t>
            </a:r>
            <a:r>
              <a:rPr kumimoji="0" lang="en-US" b="0" i="0" u="none" strike="noStrike" kern="1200" cap="none" spc="0" normalizeH="0" baseline="0" noProof="0" dirty="0" err="1">
                <a:ln>
                  <a:noFill/>
                </a:ln>
                <a:solidFill>
                  <a:schemeClr val="bg1"/>
                </a:solidFill>
                <a:effectLst/>
                <a:uLnTx/>
                <a:uFillTx/>
                <a:latin typeface="Calibri" panose="020F0502020204030204"/>
                <a:ea typeface="+mn-ea"/>
                <a:cs typeface="+mn-cs"/>
              </a:rPr>
              <a:t>it_instance_cba</a:t>
            </a: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bg1"/>
                </a:solidFill>
                <a:latin typeface="Calibri" panose="020F0502020204030204"/>
                <a:ea typeface="+mn-ea"/>
                <a:cs typeface="+mn-cs"/>
              </a:rPr>
              <a:t>[RESULT </a:t>
            </a:r>
            <a:r>
              <a:rPr lang="en-US" kern="1200" dirty="0" err="1">
                <a:solidFill>
                  <a:schemeClr val="bg1"/>
                </a:solidFill>
                <a:latin typeface="Calibri" panose="020F0502020204030204"/>
                <a:ea typeface="+mn-ea"/>
                <a:cs typeface="+mn-cs"/>
              </a:rPr>
              <a:t>et_result_tab</a:t>
            </a:r>
            <a:r>
              <a:rPr lang="en-US" kern="1200" dirty="0">
                <a:solidFill>
                  <a:schemeClr val="bg1"/>
                </a:solidFill>
                <a:latin typeface="Calibri" panose="020F0502020204030204"/>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[FAILED failed]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kern="1200" dirty="0">
                <a:solidFill>
                  <a:schemeClr val="bg1"/>
                </a:solidFill>
                <a:latin typeface="Calibri" panose="020F0502020204030204"/>
                <a:ea typeface="+mn-ea"/>
                <a:cs typeface="+mn-cs"/>
              </a:rPr>
              <a:t>[REPORTED reported]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schemeClr val="bg1"/>
                </a:solidFill>
                <a:effectLst/>
                <a:uLnTx/>
                <a:uFillTx/>
                <a:latin typeface="Calibri" panose="020F0502020204030204"/>
                <a:ea typeface="+mn-ea"/>
                <a:cs typeface="+mn-cs"/>
              </a:rPr>
              <a:t>[MAPPED mapped]</a:t>
            </a:r>
          </a:p>
        </p:txBody>
      </p:sp>
    </p:spTree>
    <p:extLst>
      <p:ext uri="{BB962C8B-B14F-4D97-AF65-F5344CB8AC3E}">
        <p14:creationId xmlns:p14="http://schemas.microsoft.com/office/powerpoint/2010/main" val="1021446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Introduction to Managed Scenario</a:t>
            </a:r>
          </a:p>
        </p:txBody>
      </p:sp>
      <p:sp>
        <p:nvSpPr>
          <p:cNvPr id="3" name="TextBox 2">
            <a:extLst>
              <a:ext uri="{FF2B5EF4-FFF2-40B4-BE49-F238E27FC236}">
                <a16:creationId xmlns:a16="http://schemas.microsoft.com/office/drawing/2014/main" id="{B66899E0-798F-0335-C324-8037ECD98ABF}"/>
              </a:ext>
            </a:extLst>
          </p:cNvPr>
          <p:cNvSpPr txBox="1"/>
          <p:nvPr/>
        </p:nvSpPr>
        <p:spPr>
          <a:xfrm>
            <a:off x="261763" y="1124744"/>
            <a:ext cx="10969943" cy="409342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Let us consider we have been given a green-field implementation requirement and asked to develop a new application from scratch with our own customization. So what are all the steps involved?</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kern="1200" dirty="0">
              <a:solidFill>
                <a:schemeClr val="bg1"/>
              </a:solidFill>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Just think of a practice example where you are a infra </a:t>
            </a:r>
            <a:r>
              <a:rPr lang="en-US" sz="2000" kern="1200" dirty="0">
                <a:solidFill>
                  <a:schemeClr val="bg1"/>
                </a:solidFill>
                <a:latin typeface="Calibri" panose="020F0502020204030204"/>
                <a:ea typeface="+mn-ea"/>
                <a:cs typeface="+mn-cs"/>
              </a:rPr>
              <a:t>engineer and your company got contract to construct villa. We will include in the villa things like pool, exercise, yoga, storage, garden, jogging track. We will then start selecting vendors, materials, collectibles, order more many steps. Similarly in RAP when we have no functionality in past, we need to develop everything from scratch we can use the managed implementation.</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2000" kern="1200" dirty="0">
              <a:solidFill>
                <a:schemeClr val="bg1"/>
              </a:solidFill>
              <a:latin typeface="Calibri" panose="020F0502020204030204"/>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In the managed scenario</a:t>
            </a:r>
            <a:r>
              <a:rPr lang="en-US" sz="2000" kern="1200" dirty="0">
                <a:solidFill>
                  <a:schemeClr val="bg1"/>
                </a:solidFill>
                <a:latin typeface="Calibri" panose="020F0502020204030204"/>
                <a:ea typeface="+mn-ea"/>
                <a:cs typeface="+mn-cs"/>
              </a:rPr>
              <a:t>, the implementations of behavior elements like CREATE/UPDATE/DELETE are managed by the RAP framework itself. However, to implement the complex logic, business specific validations, determinations, custom actions (e.g. submit, approval, rejection </a:t>
            </a:r>
            <a:r>
              <a:rPr lang="en-US" sz="2000" kern="1200" dirty="0" err="1">
                <a:solidFill>
                  <a:schemeClr val="bg1"/>
                </a:solidFill>
                <a:latin typeface="Calibri" panose="020F0502020204030204"/>
                <a:ea typeface="+mn-ea"/>
                <a:cs typeface="+mn-cs"/>
              </a:rPr>
              <a:t>etc</a:t>
            </a:r>
            <a:r>
              <a:rPr lang="en-US" sz="2000" kern="1200" dirty="0">
                <a:solidFill>
                  <a:schemeClr val="bg1"/>
                </a:solidFill>
                <a:latin typeface="Calibri" panose="020F0502020204030204"/>
                <a:ea typeface="+mn-ea"/>
                <a:cs typeface="+mn-cs"/>
              </a:rPr>
              <a:t>) on the entity we need to take care.</a:t>
            </a:r>
            <a:endParaRPr kumimoji="0" lang="en-US"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155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69A4-C44A-E50D-C6AE-C5A543EB776F}"/>
              </a:ext>
            </a:extLst>
          </p:cNvPr>
          <p:cNvSpPr>
            <a:spLocks noGrp="1"/>
          </p:cNvSpPr>
          <p:nvPr>
            <p:ph type="title"/>
          </p:nvPr>
        </p:nvSpPr>
        <p:spPr/>
        <p:txBody>
          <a:bodyPr/>
          <a:lstStyle/>
          <a:p>
            <a:r>
              <a:rPr lang="en-US" dirty="0"/>
              <a:t>Use Case</a:t>
            </a:r>
          </a:p>
        </p:txBody>
      </p:sp>
      <p:sp>
        <p:nvSpPr>
          <p:cNvPr id="3" name="TextBox 2">
            <a:extLst>
              <a:ext uri="{FF2B5EF4-FFF2-40B4-BE49-F238E27FC236}">
                <a16:creationId xmlns:a16="http://schemas.microsoft.com/office/drawing/2014/main" id="{D5944FF0-27B5-DDDE-1D83-31311965D76B}"/>
              </a:ext>
            </a:extLst>
          </p:cNvPr>
          <p:cNvSpPr txBox="1"/>
          <p:nvPr/>
        </p:nvSpPr>
        <p:spPr>
          <a:xfrm>
            <a:off x="189756" y="908720"/>
            <a:ext cx="11474767"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rPr>
              <a:t>Suppose you are working with an aviation client who’s duty is to manage all flights, customers, and agencies for travel. We have taken the BTP subscription this year and want to develop a complete travel management app from scratch.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bg1"/>
                </a:solidFill>
                <a:latin typeface="Calibri" panose="020F0502020204030204"/>
                <a:ea typeface="+mn-ea"/>
                <a:cs typeface="+mn-cs"/>
              </a:rPr>
              <a:t>There are 2 user persona’s in our app – 1. Processor   2. Approver</a:t>
            </a:r>
            <a:endParaRPr kumimoji="0" lang="en-US" sz="2000" b="0" i="0" u="none" strike="noStrike" kern="1200" cap="none" spc="0" normalizeH="0" baseline="0" noProof="0" dirty="0">
              <a:ln>
                <a:noFill/>
              </a:ln>
              <a:solidFill>
                <a:schemeClr val="bg1"/>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C174C74E-7E4F-71C5-F3FB-2C05F74C7425}"/>
              </a:ext>
            </a:extLst>
          </p:cNvPr>
          <p:cNvSpPr/>
          <p:nvPr/>
        </p:nvSpPr>
        <p:spPr>
          <a:xfrm>
            <a:off x="822861" y="2604186"/>
            <a:ext cx="3543360" cy="15130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MakeMyTrip.com</a:t>
            </a:r>
          </a:p>
          <a:p>
            <a:pPr algn="ctr"/>
            <a:r>
              <a:rPr lang="en-US" sz="1800" dirty="0">
                <a:solidFill>
                  <a:schemeClr val="bg1"/>
                </a:solidFill>
              </a:rPr>
              <a:t>Creating new travel request and book multiple bookings</a:t>
            </a:r>
          </a:p>
          <a:p>
            <a:pPr algn="ctr"/>
            <a:r>
              <a:rPr lang="en-US" sz="1800" dirty="0">
                <a:solidFill>
                  <a:schemeClr val="bg1"/>
                </a:solidFill>
              </a:rPr>
              <a:t>Source </a:t>
            </a:r>
            <a:r>
              <a:rPr lang="en-US" sz="1800" dirty="0">
                <a:solidFill>
                  <a:schemeClr val="bg1"/>
                </a:solidFill>
                <a:sym typeface="Wingdings" panose="05000000000000000000" pitchFamily="2" charset="2"/>
              </a:rPr>
              <a:t> destination, details</a:t>
            </a:r>
            <a:endParaRPr lang="en-US" sz="1800" dirty="0">
              <a:solidFill>
                <a:schemeClr val="bg1"/>
              </a:solidFill>
            </a:endParaRPr>
          </a:p>
        </p:txBody>
      </p:sp>
      <p:sp>
        <p:nvSpPr>
          <p:cNvPr id="6" name="Rectangle 5">
            <a:extLst>
              <a:ext uri="{FF2B5EF4-FFF2-40B4-BE49-F238E27FC236}">
                <a16:creationId xmlns:a16="http://schemas.microsoft.com/office/drawing/2014/main" id="{B984C03E-D816-85D3-B05B-545B37DEC2BB}"/>
              </a:ext>
            </a:extLst>
          </p:cNvPr>
          <p:cNvSpPr/>
          <p:nvPr/>
        </p:nvSpPr>
        <p:spPr>
          <a:xfrm>
            <a:off x="5950396" y="2599323"/>
            <a:ext cx="5613275" cy="15167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Review the travel itinerary and after check, approves the travel request</a:t>
            </a:r>
          </a:p>
          <a:p>
            <a:pPr algn="ctr"/>
            <a:r>
              <a:rPr lang="en-US" sz="1800" dirty="0">
                <a:solidFill>
                  <a:schemeClr val="bg1"/>
                </a:solidFill>
              </a:rPr>
              <a:t>ONLY BOOKING FEE can be changed</a:t>
            </a:r>
          </a:p>
        </p:txBody>
      </p:sp>
      <p:pic>
        <p:nvPicPr>
          <p:cNvPr id="7" name="Picture 4" descr="Transparent Customer Icon Png - Remarketing Icons, Png Download ,  Transparent Png Image - PNGitem">
            <a:extLst>
              <a:ext uri="{FF2B5EF4-FFF2-40B4-BE49-F238E27FC236}">
                <a16:creationId xmlns:a16="http://schemas.microsoft.com/office/drawing/2014/main" id="{3D25AAB4-35A9-B466-6A1B-FAD6F800CC1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2273" y="4763140"/>
            <a:ext cx="1286128" cy="99298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CF03978-22DC-C670-E45C-2C622A412B7E}"/>
              </a:ext>
            </a:extLst>
          </p:cNvPr>
          <p:cNvSpPr txBox="1"/>
          <p:nvPr/>
        </p:nvSpPr>
        <p:spPr>
          <a:xfrm>
            <a:off x="1732273" y="4253814"/>
            <a:ext cx="2118272" cy="369332"/>
          </a:xfrm>
          <a:prstGeom prst="rect">
            <a:avLst/>
          </a:prstGeom>
          <a:noFill/>
        </p:spPr>
        <p:txBody>
          <a:bodyPr wrap="square" rtlCol="0">
            <a:spAutoFit/>
          </a:bodyPr>
          <a:lstStyle/>
          <a:p>
            <a:r>
              <a:rPr lang="en-US" sz="1800" b="1" dirty="0">
                <a:solidFill>
                  <a:schemeClr val="bg1"/>
                </a:solidFill>
              </a:rPr>
              <a:t>Processor</a:t>
            </a:r>
          </a:p>
        </p:txBody>
      </p:sp>
      <p:sp>
        <p:nvSpPr>
          <p:cNvPr id="9" name="TextBox 8">
            <a:extLst>
              <a:ext uri="{FF2B5EF4-FFF2-40B4-BE49-F238E27FC236}">
                <a16:creationId xmlns:a16="http://schemas.microsoft.com/office/drawing/2014/main" id="{D6589CEF-0231-8386-A4FE-26AD605E66B2}"/>
              </a:ext>
            </a:extLst>
          </p:cNvPr>
          <p:cNvSpPr txBox="1"/>
          <p:nvPr/>
        </p:nvSpPr>
        <p:spPr>
          <a:xfrm>
            <a:off x="8501864" y="4258677"/>
            <a:ext cx="2118272" cy="369332"/>
          </a:xfrm>
          <a:prstGeom prst="rect">
            <a:avLst/>
          </a:prstGeom>
          <a:noFill/>
        </p:spPr>
        <p:txBody>
          <a:bodyPr wrap="square" rtlCol="0">
            <a:spAutoFit/>
          </a:bodyPr>
          <a:lstStyle/>
          <a:p>
            <a:r>
              <a:rPr lang="en-US" sz="1800" b="1" dirty="0">
                <a:solidFill>
                  <a:schemeClr val="bg1"/>
                </a:solidFill>
              </a:rPr>
              <a:t>Approver</a:t>
            </a:r>
          </a:p>
        </p:txBody>
      </p:sp>
      <p:pic>
        <p:nvPicPr>
          <p:cNvPr id="10" name="Picture 6" descr="Approve - Free user icons">
            <a:extLst>
              <a:ext uri="{FF2B5EF4-FFF2-40B4-BE49-F238E27FC236}">
                <a16:creationId xmlns:a16="http://schemas.microsoft.com/office/drawing/2014/main" id="{C747FE17-C67A-E2D4-A1FD-8F1E712EA0C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32075" y="4623146"/>
            <a:ext cx="1618231" cy="1216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653789"/>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6826</TotalTime>
  <Words>1142</Words>
  <Application>Microsoft Office PowerPoint</Application>
  <PresentationFormat>Custom</PresentationFormat>
  <Paragraphs>138</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Amasis MT Pro Black</vt:lpstr>
      <vt:lpstr>Arial</vt:lpstr>
      <vt:lpstr>Arial Black</vt:lpstr>
      <vt:lpstr>Biome</vt:lpstr>
      <vt:lpstr>Calibri</vt:lpstr>
      <vt:lpstr>Cooper Black</vt:lpstr>
      <vt:lpstr>Segoe UI</vt:lpstr>
      <vt:lpstr>Segoe UI Light</vt:lpstr>
      <vt:lpstr>Office Theme</vt:lpstr>
      <vt:lpstr>SAP BTP Architect Training</vt:lpstr>
      <vt:lpstr>PowerPoint Presentation</vt:lpstr>
      <vt:lpstr>Agenda – Day 8</vt:lpstr>
      <vt:lpstr>Working with EML</vt:lpstr>
      <vt:lpstr>Rules of EML</vt:lpstr>
      <vt:lpstr>EML Syntax</vt:lpstr>
      <vt:lpstr>Perfoming CRUD</vt:lpstr>
      <vt:lpstr>Introduction to Managed Scenario</vt:lpstr>
      <vt:lpstr>Use Case</vt:lpstr>
      <vt:lpstr>Development Flow</vt:lpstr>
      <vt:lpstr>Business Object</vt:lpstr>
      <vt:lpstr>Draft Capability</vt:lpstr>
      <vt:lpstr>RAP Extensibility</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286</cp:revision>
  <dcterms:created xsi:type="dcterms:W3CDTF">2013-09-12T13:05:01Z</dcterms:created>
  <dcterms:modified xsi:type="dcterms:W3CDTF">2023-08-01T09:11:18Z</dcterms:modified>
</cp:coreProperties>
</file>