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48"/>
  </p:notesMasterIdLst>
  <p:sldIdLst>
    <p:sldId id="276" r:id="rId3"/>
    <p:sldId id="351" r:id="rId4"/>
    <p:sldId id="333" r:id="rId5"/>
    <p:sldId id="334" r:id="rId6"/>
    <p:sldId id="335" r:id="rId7"/>
    <p:sldId id="336" r:id="rId8"/>
    <p:sldId id="337" r:id="rId9"/>
    <p:sldId id="338" r:id="rId10"/>
    <p:sldId id="353" r:id="rId11"/>
    <p:sldId id="354" r:id="rId12"/>
    <p:sldId id="355" r:id="rId13"/>
    <p:sldId id="356" r:id="rId14"/>
    <p:sldId id="362" r:id="rId15"/>
    <p:sldId id="386" r:id="rId16"/>
    <p:sldId id="389" r:id="rId17"/>
    <p:sldId id="361" r:id="rId18"/>
    <p:sldId id="363" r:id="rId19"/>
    <p:sldId id="388" r:id="rId20"/>
    <p:sldId id="364" r:id="rId21"/>
    <p:sldId id="366" r:id="rId22"/>
    <p:sldId id="365" r:id="rId23"/>
    <p:sldId id="367" r:id="rId24"/>
    <p:sldId id="368" r:id="rId25"/>
    <p:sldId id="370" r:id="rId26"/>
    <p:sldId id="487" r:id="rId27"/>
    <p:sldId id="488" r:id="rId28"/>
    <p:sldId id="489" r:id="rId29"/>
    <p:sldId id="371" r:id="rId30"/>
    <p:sldId id="372" r:id="rId31"/>
    <p:sldId id="373" r:id="rId32"/>
    <p:sldId id="492" r:id="rId33"/>
    <p:sldId id="490" r:id="rId34"/>
    <p:sldId id="491" r:id="rId35"/>
    <p:sldId id="493" r:id="rId36"/>
    <p:sldId id="379" r:id="rId37"/>
    <p:sldId id="495" r:id="rId38"/>
    <p:sldId id="380" r:id="rId39"/>
    <p:sldId id="381" r:id="rId40"/>
    <p:sldId id="507" r:id="rId41"/>
    <p:sldId id="508" r:id="rId42"/>
    <p:sldId id="509" r:id="rId43"/>
    <p:sldId id="4748" r:id="rId44"/>
    <p:sldId id="282" r:id="rId45"/>
    <p:sldId id="280" r:id="rId46"/>
    <p:sldId id="4711" r:id="rId4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F8CEC-A1BA-4618-89C5-53BE6DFFB712}">
          <p14:sldIdLst>
            <p14:sldId id="276"/>
          </p14:sldIdLst>
        </p14:section>
        <p14:section name="API Management" id="{3CD27B66-4492-4CDF-B18E-AD5904C9FDB1}">
          <p14:sldIdLst>
            <p14:sldId id="351"/>
            <p14:sldId id="333"/>
            <p14:sldId id="334"/>
            <p14:sldId id="335"/>
            <p14:sldId id="336"/>
            <p14:sldId id="337"/>
            <p14:sldId id="338"/>
            <p14:sldId id="353"/>
            <p14:sldId id="354"/>
            <p14:sldId id="355"/>
            <p14:sldId id="356"/>
          </p14:sldIdLst>
        </p14:section>
        <p14:section name="Custom UI Integration" id="{0D9A7F8D-6714-4410-957A-F47344301063}">
          <p14:sldIdLst>
            <p14:sldId id="362"/>
            <p14:sldId id="386"/>
            <p14:sldId id="389"/>
            <p14:sldId id="361"/>
            <p14:sldId id="363"/>
            <p14:sldId id="388"/>
            <p14:sldId id="364"/>
            <p14:sldId id="366"/>
            <p14:sldId id="365"/>
            <p14:sldId id="367"/>
            <p14:sldId id="368"/>
            <p14:sldId id="370"/>
          </p14:sldIdLst>
        </p14:section>
        <p14:section name="Build Workzone Integration" id="{413F27DB-F6F1-4757-A921-2E7841EBAE46}">
          <p14:sldIdLst>
            <p14:sldId id="487"/>
            <p14:sldId id="488"/>
            <p14:sldId id="489"/>
          </p14:sldIdLst>
        </p14:section>
        <p14:section name="Rule Service" id="{5E00B2C5-72A5-49B3-B3FA-72B52F9FC598}">
          <p14:sldIdLst>
            <p14:sldId id="371"/>
            <p14:sldId id="372"/>
            <p14:sldId id="373"/>
            <p14:sldId id="492"/>
            <p14:sldId id="490"/>
            <p14:sldId id="491"/>
            <p14:sldId id="493"/>
          </p14:sldIdLst>
        </p14:section>
        <p14:section name="Source Code Mangement" id="{85D5CE33-437F-4D95-8372-62BA33C1D7EE}">
          <p14:sldIdLst>
            <p14:sldId id="379"/>
            <p14:sldId id="495"/>
            <p14:sldId id="380"/>
            <p14:sldId id="381"/>
            <p14:sldId id="507"/>
            <p14:sldId id="508"/>
            <p14:sldId id="509"/>
            <p14:sldId id="4748"/>
          </p14:sldIdLst>
        </p14:section>
        <p14:section name="Closure" id="{5E9E43A3-E96A-4B59-A39D-4FEF392DEE55}">
          <p14:sldIdLst>
            <p14:sldId id="282"/>
            <p14:sldId id="280"/>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2308" autoAdjust="0"/>
  </p:normalViewPr>
  <p:slideViewPr>
    <p:cSldViewPr>
      <p:cViewPr varScale="1">
        <p:scale>
          <a:sx n="102" d="100"/>
          <a:sy n="102" d="100"/>
        </p:scale>
        <p:origin x="616" y="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08T05:53:34.502"/>
    </inkml:context>
    <inkml:brush xml:id="br0">
      <inkml:brushProperty name="width" value="0.05292" units="cm"/>
      <inkml:brushProperty name="height" value="0.05292" units="cm"/>
      <inkml:brushProperty name="color" value="#FF0000"/>
    </inkml:brush>
  </inkml:definitions>
  <inkml:trace contextRef="#ctx0" brushRef="#br0">29738 14287 0,'-18'0'47,"18"-17"-47,-17 17 15,-1 0 1,-17-18-1,-18 18 1,35 0-16,-35 0 16,-70 18-1,-18-1 1,70 19 0,-52 52-1,17 18 1,35 35 15,1 0-15,52-35-1,18 35 1,35 0 0,36-35-1,-1-53 1,72 17-1,69-34 1,54-19 0,-89-34-1,89-19 1,-71-17 0,-71-35-1,-52-35 16,-36 17-15,-53-159 0,-35 124-1,-35-35 1,-53 70 0,35 53-1,-70 18 1,35 17-1,17 36 1,54-1 0,-18 19-1,35-1 1</inkml:trace>
  <inkml:trace contextRef="#ctx0" brushRef="#br0" timeOffset="870.02">29209 14834 0,'0'0'16,"0"-17"-16,17-1 15,1 18 1,-18 18 15,0-1-31,0 36 16,-18 18-1,36-18 1,17 0 0,36-18-1,-18-35 16,-18 0-15,-17-18-16,17-35 16,-17 0-1,-18-17 1,-18 17 0,0 88 15,36 18-16,17 0 1,-17-35 0,-1-1-16,54-17 15,-36-17 1,1-36 0,-36-18-1,-18 18 16,-17 0-15,-1 18 0,1 35-1,17 0-15</inkml:trace>
  <inkml:trace contextRef="#ctx0" brushRef="#br0" timeOffset="1218.58">29914 14605 0,'0'0'0,"0"-18"0,0 1 0,-17-19 16,-1 36-1,-17 18 1,-1 53 15,19 17-15,34 35-1,1-35 1,0-52-16,-1 34 16,1 36-1,-18-35 1,-18-54-1,-17 1 1,17-36-16</inkml:trace>
  <inkml:trace contextRef="#ctx0" brushRef="#br0" timeOffset="1369.34">29720 14887 0,'0'0'0,"18"0"0,17 0 31,-17 0-31,35 0 16,17 0-1,-17 0 1</inkml:trace>
  <inkml:trace contextRef="#ctx0" brushRef="#br0" timeOffset="4674.02">26686 12823 0,'18'0'62,"0"0"-30,17 0-17,-17 0 1,17 0-1,0 0 1,-17 0-16,52 0 16,36 0-1,18-17 1,-54 17 0,71 0 15,-17 0-16,35 0 1,-54 0 0,54 17-1,0-17 1,-18 18 0,-35-18-1,35 18 1,18-18-1,-89 0 1,54 0 0,-54 0-1,54 0 1,-18 0 0,-18 0 15,-53 0-31,18 17 31,-18-17-15,36 0-1,-36 18 1,-17-18-16,-1 0 16,19 0-1,-36 18 63,17-18-31,-17 17-31,0 1-16,0 0 15,0-1 1,0 54 0,0-1-1,0-17 1,0-35-16,0 52 16,18 1-1,-18-36 1,0-17-16,0 70 15,0-17 1,17-18 0,-17 35 15,0-53-31,0 0 16,0 36 15,0-18-16,0-18 1,0 0 0,0 1-1,0-19 1,18 36 0,-18-35-1,0 35 1,0-18-1,0 18 1,0-35 0,0-1-1,0 1 1,0-1 15,0 1 32,0 0-48,0-36 32,-18 0-31</inkml:trace>
  <inkml:trace contextRef="#ctx0" brushRef="#br0" timeOffset="5001.1">29350 14058 0,'0'0'0,"-18"0"15,1 0 1,34 18 15,1-18-15,17 17-1,-17 1-15,-1-18 16,19 18 0,-19-1-1,1-17 1</inkml:trace>
  <inkml:trace contextRef="#ctx0" brushRef="#br0" timeOffset="5353.92">29667 14058 0,'18'0'16,"0"0"15,-36 0-16,0 18 1,-17-1 0,0 1-1,-18 17 1,18 1 0,-1-19-1,19 1 16,-1 0-15,18-36 0</inkml:trace>
  <inkml:trace contextRef="#ctx0" brushRef="#br0" timeOffset="10404.44">30796 14076 0,'18'0'16,"-18"-18"-1,0 36 16,0 17-15,0 18 0,17 0-1,1 0 1,-18-36 0,18-17-16</inkml:trace>
  <inkml:trace contextRef="#ctx0" brushRef="#br0" timeOffset="10821.61">30814 13917 0,'0'0'0,"-18"0"0,1 0 0,-1 18 15,-53 17 1,36 18 0,-35 35-1,34 0 1,36-17 0,18-36-16,35 36 15,35 35 1,71-89-1,-18-34 1,-71-19 0,1-87-1,-53-18 17,-71 0-17,-53 52 1,35 54-1,1 35-15</inkml:trace>
  <inkml:trace contextRef="#ctx0" brushRef="#br0" timeOffset="12088.34">30161 9525 0,'18'0'0,"-18"-18"16,0 1 15,0-1-15,0 0 0,17 18-1,1-17 1,17-1-1,36 1 1,-36 17 0,-17 17-16,17 1 15,-35 35 1,-53 35 0,0-18-1,-35 1 1,18-18-1,52-18 1,36-35 15,52-17-15,54-1 0,-1 0-1,-17 18 1,-71 0-1,-17 0 1,-36 0-16</inkml:trace>
  <inkml:trace contextRef="#ctx0" brushRef="#br0" timeOffset="12604.8">30443 9331 0,'0'0'0,"0"-18"0,-17-17 0,-36 0 32,-18 17-17,1 36 1,-36 17-1,18 36 1,17 34 0,54-34-1,-1-18-15,0 35 16,36 53 0,52-35-1,72-18 1,-37-52-1,72-36 1,-1-53 0,-35-36 15,-105-16-15,-19-72-1,-87 18 1,34 124-16,-52-35 15,-35 34 1,-1 54 0,89-18-1,0 18-15</inkml:trace>
  <inkml:trace contextRef="#ctx0" brushRef="#br0" timeOffset="15039.6">25928 14605 0,'0'0'0,"0"-18"16,0 1-1,18-1 1,-1-17 0,19 17-1,-1 1 1,18 17-1,-36 0 1,1 35 0,-18-18 15,0 1-31,-18 35 16,1-35-1,-1 17 1,1-35-1,17 18 1,0-36 15,35 18-15,-18-18 0,1 18-16,0 0 15,17 36 1,-35-1-1,0 0 1,-18-35 0,-17 35-1,-18-17 1,0-18 0,18-18-1,17 1-15</inkml:trace>
  <inkml:trace contextRef="#ctx0" brushRef="#br0" timeOffset="15606.16">26052 14305 0,'0'0'0,"0"-18"0,-18 18 15,-35 18 1,-18 17 0,18 54-1,18-36 1,0 52-1,35 1 1,18-35 0,-1 17-1,54-18 1,17-34 0,18-36-1,-36 0 1,19-53-1,-19-18 1,-70-17 15,0 18-15,-18 17-16,-17-36 16,-35-16-1,-19 34 1,19 36-1,35 17 1,17 18-16,-17 18 16,17-1-1</inkml:trace>
  <inkml:trace contextRef="#ctx0" brushRef="#br0" timeOffset="22860.79">23388 14517 0,'0'0'0,"0"-18"16,0 36 47,0-1-48,18 1-15,-1 35 31,1-35-31,17-1 16,-17-17 0,35 0-1,-18-17 1,-17-1 0,-18 0-16,17-17 31,-17 0-31,0 0 31,0 17-15,-17 18-1,17 18-15,0-1 16,0 1-16,17 17 16,1 36-1,0-18 1,-1-18-1,19 0 1,-36-17 0</inkml:trace>
  <inkml:trace contextRef="#ctx0" brushRef="#br0" timeOffset="23478.12">23494 14235 0,'0'0'15,"-35"-18"1,-18 18 0,0 35-1,18-17 1,-18 52 0,17 19-1,36 34 16,36-35-15,17 18 0,35-35-1,0-1 1,-17-52 0,34-1-1,-16-34 1,-19-54-1,-35-35 1,-35 18 0,0 53-16,-35-71 15,-35-35 1,-19 53 0,36 70 15,18 1-31,0 17 15,-36 0 1,36 17 0,17 1-16</inkml:trace>
  <inkml:trace contextRef="#ctx0" brushRef="#br0" timeOffset="34257.86">23847 11818 0,'17'0'31,"1"0"-15,70-18 0,-53 18-16,18 0 15,89-17-15,122-1 32,-17 0-17,-71 1 1,-52-1-1,-89 18 1,-17 0-16,-36 0 63</inkml:trace>
  <inkml:trace contextRef="#ctx0" brushRef="#br0" timeOffset="34697.28">23935 11906 0,'18'0'15,"-1"0"-15,36 0 16,0 0-16,53 0 15,141-17 1,0-1 0,-89 0 15,-87 18-31,35-17 16,-36-1-1,-34 18 1,-54 0-1,0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668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https://help.sap.com/docs/WORKFLOW/f85276c5069a429fa37d1cd352785c25/a24a9482314344f780e48f3195597cb2.html</a:t>
            </a:r>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425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/sap/</a:t>
            </a:r>
            <a:r>
              <a:rPr lang="en-IN" dirty="0" err="1"/>
              <a:t>opu</a:t>
            </a:r>
            <a:r>
              <a:rPr lang="en-IN" dirty="0"/>
              <a:t>/</a:t>
            </a:r>
            <a:r>
              <a:rPr lang="en-IN" dirty="0" err="1"/>
              <a:t>odata</a:t>
            </a:r>
            <a:r>
              <a:rPr lang="en-IN" dirty="0"/>
              <a:t>/sap/EPM_REF_APPS_SHOP_SRV/Products('${context.id}')?$format=</a:t>
            </a:r>
            <a:r>
              <a:rPr lang="en-IN" dirty="0" err="1"/>
              <a:t>json</a:t>
            </a:r>
            <a:endParaRPr lang="en-IN" dirty="0"/>
          </a:p>
          <a:p>
            <a:endParaRPr lang="en-IN" dirty="0"/>
          </a:p>
          <a:p>
            <a:r>
              <a:rPr lang="en-IN" dirty="0"/>
              <a:t>$.</a:t>
            </a:r>
            <a:r>
              <a:rPr lang="en-IN" dirty="0" err="1"/>
              <a:t>context.val</a:t>
            </a:r>
            <a:r>
              <a:rPr lang="en-IN" dirty="0"/>
              <a:t> = </a:t>
            </a:r>
            <a:r>
              <a:rPr lang="en-IN" dirty="0" err="1"/>
              <a:t>parseInt</a:t>
            </a:r>
            <a:r>
              <a:rPr lang="en-IN" dirty="0"/>
              <a:t>($.</a:t>
            </a:r>
            <a:r>
              <a:rPr lang="en-IN" dirty="0" err="1"/>
              <a:t>context.response.d.Price</a:t>
            </a:r>
            <a:r>
              <a:rPr lang="en-IN" dirty="0"/>
              <a:t>);</a:t>
            </a:r>
          </a:p>
          <a:p>
            <a:r>
              <a:rPr lang="en-IN" dirty="0"/>
              <a:t>if(</a:t>
            </a:r>
            <a:r>
              <a:rPr lang="en-IN" dirty="0" err="1"/>
              <a:t>parseInt</a:t>
            </a:r>
            <a:r>
              <a:rPr lang="en-IN" dirty="0"/>
              <a:t>($.</a:t>
            </a:r>
            <a:r>
              <a:rPr lang="en-IN" dirty="0" err="1"/>
              <a:t>context.response.d.Price</a:t>
            </a:r>
            <a:r>
              <a:rPr lang="en-IN" dirty="0"/>
              <a:t>) &gt; 100){</a:t>
            </a:r>
          </a:p>
          <a:p>
            <a:r>
              <a:rPr lang="en-IN" dirty="0"/>
              <a:t>    $.</a:t>
            </a:r>
            <a:r>
              <a:rPr lang="en-IN" dirty="0" err="1"/>
              <a:t>context.status</a:t>
            </a:r>
            <a:r>
              <a:rPr lang="en-IN" dirty="0"/>
              <a:t> = true;</a:t>
            </a:r>
          </a:p>
          <a:p>
            <a:r>
              <a:rPr lang="en-IN" dirty="0"/>
              <a:t>}else{</a:t>
            </a:r>
          </a:p>
          <a:p>
            <a:r>
              <a:rPr lang="en-IN" dirty="0"/>
              <a:t>    $.</a:t>
            </a:r>
            <a:r>
              <a:rPr lang="en-IN" dirty="0" err="1"/>
              <a:t>context.status</a:t>
            </a:r>
            <a:r>
              <a:rPr lang="en-IN" dirty="0"/>
              <a:t> = false;</a:t>
            </a:r>
          </a:p>
          <a:p>
            <a:r>
              <a:rPr lang="en-IN" dirty="0"/>
              <a:t>}</a:t>
            </a:r>
          </a:p>
          <a:p>
            <a:endParaRPr lang="en-IN" dirty="0"/>
          </a:p>
          <a:p>
            <a:endParaRPr lang="en-IN" dirty="0"/>
          </a:p>
          <a:p>
            <a:r>
              <a:rPr lang="en-IN" dirty="0"/>
              <a:t>var lastUserTask1 = $.usertasks.usertask1.last;</a:t>
            </a:r>
          </a:p>
          <a:p>
            <a:r>
              <a:rPr lang="en-IN" dirty="0"/>
              <a:t>$.</a:t>
            </a:r>
            <a:r>
              <a:rPr lang="en-IN" dirty="0" err="1"/>
              <a:t>context.subject</a:t>
            </a:r>
            <a:r>
              <a:rPr lang="en-IN" dirty="0"/>
              <a:t> = lastUserTask1.subject;</a:t>
            </a:r>
          </a:p>
          <a:p>
            <a:r>
              <a:rPr lang="en-IN" dirty="0"/>
              <a:t>$.</a:t>
            </a:r>
            <a:r>
              <a:rPr lang="en-IN" dirty="0" err="1"/>
              <a:t>context.processor</a:t>
            </a:r>
            <a:r>
              <a:rPr lang="en-IN" dirty="0"/>
              <a:t> = lastUserTask1.processor;</a:t>
            </a:r>
          </a:p>
          <a:p>
            <a:r>
              <a:rPr lang="en-IN" dirty="0"/>
              <a:t>$.</a:t>
            </a:r>
            <a:r>
              <a:rPr lang="en-IN" dirty="0" err="1"/>
              <a:t>context.doneOn</a:t>
            </a:r>
            <a:r>
              <a:rPr lang="en-IN" dirty="0"/>
              <a:t> = lastUserTask1.completedAt;</a:t>
            </a:r>
          </a:p>
          <a:p>
            <a:r>
              <a:rPr lang="en-IN" dirty="0"/>
              <a:t>$.</a:t>
            </a:r>
            <a:r>
              <a:rPr lang="en-IN" dirty="0" err="1"/>
              <a:t>context.status</a:t>
            </a:r>
            <a:r>
              <a:rPr lang="en-IN" dirty="0"/>
              <a:t> = lastUserTask1.decision;</a:t>
            </a:r>
          </a:p>
          <a:p>
            <a:endParaRPr lang="en-IN" dirty="0"/>
          </a:p>
          <a:p>
            <a:endParaRPr lang="en-IN" dirty="0"/>
          </a:p>
          <a:p>
            <a:r>
              <a:rPr lang="en-IN" dirty="0"/>
              <a:t>${</a:t>
            </a:r>
            <a:r>
              <a:rPr lang="en-IN" dirty="0" err="1"/>
              <a:t>context.status</a:t>
            </a:r>
            <a:r>
              <a:rPr lang="en-IN" dirty="0"/>
              <a:t> == true}</a:t>
            </a:r>
          </a:p>
          <a:p>
            <a:endParaRPr lang="en-IN" dirty="0"/>
          </a:p>
          <a:p>
            <a:r>
              <a:rPr lang="en-IN" dirty="0"/>
              <a:t>${</a:t>
            </a:r>
            <a:r>
              <a:rPr lang="en-IN" dirty="0" err="1"/>
              <a:t>context.status</a:t>
            </a:r>
            <a:r>
              <a:rPr lang="en-IN" dirty="0"/>
              <a:t> == "approve"}</a:t>
            </a:r>
          </a:p>
          <a:p>
            <a:endParaRPr lang="en-IN" dirty="0"/>
          </a:p>
          <a:p>
            <a:r>
              <a:rPr lang="en-IN" dirty="0"/>
              <a:t>{</a:t>
            </a:r>
          </a:p>
          <a:p>
            <a:r>
              <a:rPr lang="en-IN" dirty="0"/>
              <a:t>  "id": "HT-1000",</a:t>
            </a:r>
          </a:p>
          <a:p>
            <a:r>
              <a:rPr lang="en-IN" dirty="0"/>
              <a:t>  "response": ""</a:t>
            </a:r>
          </a:p>
          <a:p>
            <a:r>
              <a:rPr lang="en-IN" dirty="0"/>
              <a:t>}</a:t>
            </a:r>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584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4013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7729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29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072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77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8023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3730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027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171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5487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086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9121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9364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344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8461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672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870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6701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724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1505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9656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9507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188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5710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3196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38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3238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28058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5820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59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6452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336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3262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45</a:t>
            </a:fld>
            <a:endParaRPr lang="en-US"/>
          </a:p>
        </p:txBody>
      </p:sp>
    </p:spTree>
    <p:extLst>
      <p:ext uri="{BB962C8B-B14F-4D97-AF65-F5344CB8AC3E}">
        <p14:creationId xmlns:p14="http://schemas.microsoft.com/office/powerpoint/2010/main" val="59834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4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368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360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999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063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49317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196752"/>
            <a:ext cx="6709107" cy="2630856"/>
          </a:xfrm>
        </p:spPr>
        <p:txBody>
          <a:bodyPr anchor="b">
            <a:noAutofit/>
          </a:bodyPr>
          <a:lstStyle>
            <a:lvl1pPr algn="l">
              <a:lnSpc>
                <a:spcPct val="80000"/>
              </a:lnSpc>
              <a:defRPr lang="en-US" sz="8000"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837828" y="4062733"/>
            <a:ext cx="3717394" cy="542148"/>
          </a:xfrm>
        </p:spPr>
        <p:txBody>
          <a:bodyPr anchor="ctr">
            <a:noAutofit/>
          </a:bodyPr>
          <a:lstStyle>
            <a:lvl1pPr marL="0" indent="0" algn="l">
              <a:buNone/>
              <a:defRPr lang="en-US" sz="32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lvl1pPr>
              <a:defRPr sz="1400" b="0" spc="600">
                <a:solidFill>
                  <a:schemeClr val="bg1"/>
                </a:solidFill>
              </a:defRPr>
            </a:lvl1pPr>
          </a:lstStyle>
          <a:p>
            <a:r>
              <a:rPr lang="en-US"/>
              <a:t>www.anubhavtrainings.com</a:t>
            </a:r>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Freeform: Shape 6">
            <a:extLst>
              <a:ext uri="{FF2B5EF4-FFF2-40B4-BE49-F238E27FC236}">
                <a16:creationId xmlns:a16="http://schemas.microsoft.com/office/drawing/2014/main" id="{2C369122-C5C2-4E58-B71B-F56D23431547}"/>
              </a:ext>
            </a:extLst>
          </p:cNvPr>
          <p:cNvSpPr/>
          <p:nvPr userDrawn="1"/>
        </p:nvSpPr>
        <p:spPr>
          <a:xfrm>
            <a:off x="6078525" y="0"/>
            <a:ext cx="6110300" cy="6858000"/>
          </a:xfrm>
          <a:custGeom>
            <a:avLst/>
            <a:gdLst>
              <a:gd name="connsiteX0" fmla="*/ 2955409 w 6110300"/>
              <a:gd name="connsiteY0" fmla="*/ 0 h 6858000"/>
              <a:gd name="connsiteX1" fmla="*/ 6110300 w 6110300"/>
              <a:gd name="connsiteY1" fmla="*/ 0 h 6858000"/>
              <a:gd name="connsiteX2" fmla="*/ 6110300 w 6110300"/>
              <a:gd name="connsiteY2" fmla="*/ 6858000 h 6858000"/>
              <a:gd name="connsiteX3" fmla="*/ 0 w 6110300"/>
              <a:gd name="connsiteY3" fmla="*/ 6858000 h 6858000"/>
              <a:gd name="connsiteX4" fmla="*/ 2955409 w 61103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300" h="6858000">
                <a:moveTo>
                  <a:pt x="2955409" y="0"/>
                </a:moveTo>
                <a:lnTo>
                  <a:pt x="6110300" y="0"/>
                </a:lnTo>
                <a:lnTo>
                  <a:pt x="6110300" y="6858000"/>
                </a:lnTo>
                <a:lnTo>
                  <a:pt x="0" y="6858000"/>
                </a:lnTo>
                <a:lnTo>
                  <a:pt x="2955409" y="0"/>
                </a:lnTo>
                <a:close/>
              </a:path>
            </a:pathLst>
          </a:custGeom>
          <a:solidFill>
            <a:schemeClr val="accent1"/>
          </a:solidFill>
          <a:ln>
            <a:noFill/>
          </a:ln>
          <a:effectLst>
            <a:outerShdw blurRad="774700" dist="1333500" dir="9960000" algn="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Rectangle 7">
            <a:extLst>
              <a:ext uri="{FF2B5EF4-FFF2-40B4-BE49-F238E27FC236}">
                <a16:creationId xmlns:a16="http://schemas.microsoft.com/office/drawing/2014/main" id="{F9E08094-AB37-4641-A537-98111BC92E75}"/>
              </a:ext>
            </a:extLst>
          </p:cNvPr>
          <p:cNvSpPr/>
          <p:nvPr userDrawn="1"/>
        </p:nvSpPr>
        <p:spPr>
          <a:xfrm>
            <a:off x="694324" y="3965561"/>
            <a:ext cx="3976865" cy="7200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F6A6AAE6-53E8-4513-9596-01024FBE2825}"/>
              </a:ext>
            </a:extLst>
          </p:cNvPr>
          <p:cNvGrpSpPr/>
          <p:nvPr/>
        </p:nvGrpSpPr>
        <p:grpSpPr>
          <a:xfrm>
            <a:off x="10777674" y="5899549"/>
            <a:ext cx="1063507" cy="566564"/>
            <a:chOff x="10558908" y="5956906"/>
            <a:chExt cx="1063507" cy="566564"/>
          </a:xfrm>
          <a:solidFill>
            <a:schemeClr val="bg1"/>
          </a:solidFill>
        </p:grpSpPr>
        <p:sp>
          <p:nvSpPr>
            <p:cNvPr id="83" name="Oval 82">
              <a:extLst>
                <a:ext uri="{FF2B5EF4-FFF2-40B4-BE49-F238E27FC236}">
                  <a16:creationId xmlns:a16="http://schemas.microsoft.com/office/drawing/2014/main" id="{81AF9DBC-D08E-4AE1-81A3-9391E5BC385B}"/>
                </a:ext>
              </a:extLst>
            </p:cNvPr>
            <p:cNvSpPr/>
            <p:nvPr userDrawn="1"/>
          </p:nvSpPr>
          <p:spPr>
            <a:xfrm>
              <a:off x="10558908"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6A083FA5-3751-47B2-A9E2-C6A18A520232}"/>
                </a:ext>
              </a:extLst>
            </p:cNvPr>
            <p:cNvSpPr/>
            <p:nvPr userDrawn="1"/>
          </p:nvSpPr>
          <p:spPr>
            <a:xfrm>
              <a:off x="10806047"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45EE2437-E6AC-4A3D-9A8C-7D7CD600A827}"/>
                </a:ext>
              </a:extLst>
            </p:cNvPr>
            <p:cNvSpPr/>
            <p:nvPr userDrawn="1"/>
          </p:nvSpPr>
          <p:spPr>
            <a:xfrm>
              <a:off x="11053186"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C2277324-770A-4209-8FEF-623077E9F454}"/>
                </a:ext>
              </a:extLst>
            </p:cNvPr>
            <p:cNvSpPr/>
            <p:nvPr userDrawn="1"/>
          </p:nvSpPr>
          <p:spPr>
            <a:xfrm>
              <a:off x="11300325"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F3B8C4C0-DFD0-482D-BAE1-9344303D87E7}"/>
                </a:ext>
              </a:extLst>
            </p:cNvPr>
            <p:cNvSpPr/>
            <p:nvPr userDrawn="1"/>
          </p:nvSpPr>
          <p:spPr>
            <a:xfrm>
              <a:off x="11547464"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F8E29858-9BA6-4FB8-85DB-7732CD87B665}"/>
                </a:ext>
              </a:extLst>
            </p:cNvPr>
            <p:cNvSpPr/>
            <p:nvPr userDrawn="1"/>
          </p:nvSpPr>
          <p:spPr>
            <a:xfrm>
              <a:off x="10558908"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A71AE871-1F4D-44D1-A8EA-35D36E44C9E1}"/>
                </a:ext>
              </a:extLst>
            </p:cNvPr>
            <p:cNvSpPr/>
            <p:nvPr userDrawn="1"/>
          </p:nvSpPr>
          <p:spPr>
            <a:xfrm>
              <a:off x="10806047"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9AD931EB-0564-49ED-A2A1-44635016B99D}"/>
                </a:ext>
              </a:extLst>
            </p:cNvPr>
            <p:cNvSpPr/>
            <p:nvPr userDrawn="1"/>
          </p:nvSpPr>
          <p:spPr>
            <a:xfrm>
              <a:off x="11053186"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3379B7B7-25D0-4005-BE30-0C11A103C96F}"/>
                </a:ext>
              </a:extLst>
            </p:cNvPr>
            <p:cNvSpPr/>
            <p:nvPr userDrawn="1"/>
          </p:nvSpPr>
          <p:spPr>
            <a:xfrm>
              <a:off x="11300325"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BC3AAA0E-8A9B-4857-B895-3ACB3971791C}"/>
                </a:ext>
              </a:extLst>
            </p:cNvPr>
            <p:cNvSpPr/>
            <p:nvPr userDrawn="1"/>
          </p:nvSpPr>
          <p:spPr>
            <a:xfrm>
              <a:off x="11547464"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DCF933E0-3C81-456F-9D23-21C778532693}"/>
                </a:ext>
              </a:extLst>
            </p:cNvPr>
            <p:cNvSpPr/>
            <p:nvPr userDrawn="1"/>
          </p:nvSpPr>
          <p:spPr>
            <a:xfrm>
              <a:off x="10558908"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BB0C6A49-ECDF-464E-A2B9-5811A68A32CC}"/>
                </a:ext>
              </a:extLst>
            </p:cNvPr>
            <p:cNvSpPr/>
            <p:nvPr userDrawn="1"/>
          </p:nvSpPr>
          <p:spPr>
            <a:xfrm>
              <a:off x="10806047"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6DB78137-B3A3-4DCD-B39E-AF532F7C8C09}"/>
                </a:ext>
              </a:extLst>
            </p:cNvPr>
            <p:cNvSpPr/>
            <p:nvPr userDrawn="1"/>
          </p:nvSpPr>
          <p:spPr>
            <a:xfrm>
              <a:off x="11053186"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154EA3D6-8416-4542-BE0F-14BA9E49BE52}"/>
                </a:ext>
              </a:extLst>
            </p:cNvPr>
            <p:cNvSpPr/>
            <p:nvPr userDrawn="1"/>
          </p:nvSpPr>
          <p:spPr>
            <a:xfrm>
              <a:off x="11300325"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427A5054-272B-4158-83E3-D5D399085EA5}"/>
                </a:ext>
              </a:extLst>
            </p:cNvPr>
            <p:cNvSpPr/>
            <p:nvPr userDrawn="1"/>
          </p:nvSpPr>
          <p:spPr>
            <a:xfrm>
              <a:off x="11547464"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E65FC0AD-3612-47AD-AB66-EF2948AB9208}"/>
              </a:ext>
            </a:extLst>
          </p:cNvPr>
          <p:cNvGrpSpPr/>
          <p:nvPr/>
        </p:nvGrpSpPr>
        <p:grpSpPr>
          <a:xfrm rot="16200000">
            <a:off x="5240094" y="1159276"/>
            <a:ext cx="1063507" cy="74951"/>
            <a:chOff x="10582602" y="2656477"/>
            <a:chExt cx="1063507" cy="74951"/>
          </a:xfrm>
          <a:solidFill>
            <a:schemeClr val="bg1">
              <a:alpha val="30000"/>
            </a:schemeClr>
          </a:solidFill>
        </p:grpSpPr>
        <p:sp>
          <p:nvSpPr>
            <p:cNvPr id="78" name="Oval 77">
              <a:extLst>
                <a:ext uri="{FF2B5EF4-FFF2-40B4-BE49-F238E27FC236}">
                  <a16:creationId xmlns:a16="http://schemas.microsoft.com/office/drawing/2014/main" id="{5C1471AD-F9CE-476C-9B1D-12FAE2468943}"/>
                </a:ext>
              </a:extLst>
            </p:cNvPr>
            <p:cNvSpPr/>
            <p:nvPr userDrawn="1"/>
          </p:nvSpPr>
          <p:spPr>
            <a:xfrm>
              <a:off x="10582602"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55E84590-EFDB-4BCF-8F1A-8A23664BE2CF}"/>
                </a:ext>
              </a:extLst>
            </p:cNvPr>
            <p:cNvSpPr/>
            <p:nvPr userDrawn="1"/>
          </p:nvSpPr>
          <p:spPr>
            <a:xfrm>
              <a:off x="10829741"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51E1CCBD-392A-417E-8064-FA8B5D267AC8}"/>
                </a:ext>
              </a:extLst>
            </p:cNvPr>
            <p:cNvSpPr/>
            <p:nvPr userDrawn="1"/>
          </p:nvSpPr>
          <p:spPr>
            <a:xfrm>
              <a:off x="11076880"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05436CB6-D134-4A18-A115-EB82B6063F83}"/>
                </a:ext>
              </a:extLst>
            </p:cNvPr>
            <p:cNvSpPr/>
            <p:nvPr userDrawn="1"/>
          </p:nvSpPr>
          <p:spPr>
            <a:xfrm>
              <a:off x="11324019"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7146F164-5878-4D92-A462-3B4D303E8FA1}"/>
                </a:ext>
              </a:extLst>
            </p:cNvPr>
            <p:cNvSpPr/>
            <p:nvPr userDrawn="1"/>
          </p:nvSpPr>
          <p:spPr>
            <a:xfrm>
              <a:off x="11571158"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a:extLst>
              <a:ext uri="{FF2B5EF4-FFF2-40B4-BE49-F238E27FC236}">
                <a16:creationId xmlns:a16="http://schemas.microsoft.com/office/drawing/2014/main" id="{51849842-6C5C-4A88-B53A-92F8ED83DCB3}"/>
              </a:ext>
            </a:extLst>
          </p:cNvPr>
          <p:cNvGrpSpPr/>
          <p:nvPr/>
        </p:nvGrpSpPr>
        <p:grpSpPr>
          <a:xfrm>
            <a:off x="306074" y="355713"/>
            <a:ext cx="1063507" cy="320757"/>
            <a:chOff x="784588" y="4982762"/>
            <a:chExt cx="1063507" cy="320757"/>
          </a:xfrm>
          <a:solidFill>
            <a:schemeClr val="bg1">
              <a:alpha val="40000"/>
            </a:schemeClr>
          </a:solidFill>
        </p:grpSpPr>
        <p:sp>
          <p:nvSpPr>
            <p:cNvPr id="66" name="Oval 65">
              <a:extLst>
                <a:ext uri="{FF2B5EF4-FFF2-40B4-BE49-F238E27FC236}">
                  <a16:creationId xmlns:a16="http://schemas.microsoft.com/office/drawing/2014/main" id="{45348C22-9A49-4C2F-A5B6-3C3B675D8A77}"/>
                </a:ext>
              </a:extLst>
            </p:cNvPr>
            <p:cNvSpPr/>
            <p:nvPr userDrawn="1"/>
          </p:nvSpPr>
          <p:spPr>
            <a:xfrm>
              <a:off x="784588"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F3932BA2-9769-40FA-A0C8-8310642A9B5C}"/>
                </a:ext>
              </a:extLst>
            </p:cNvPr>
            <p:cNvSpPr/>
            <p:nvPr userDrawn="1"/>
          </p:nvSpPr>
          <p:spPr>
            <a:xfrm>
              <a:off x="1031727"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487892B9-9C18-4AEB-B4FF-DE1804B31013}"/>
                </a:ext>
              </a:extLst>
            </p:cNvPr>
            <p:cNvSpPr/>
            <p:nvPr userDrawn="1"/>
          </p:nvSpPr>
          <p:spPr>
            <a:xfrm>
              <a:off x="1278866"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9B6338C9-62BC-410B-AB74-EC3F66C37B27}"/>
                </a:ext>
              </a:extLst>
            </p:cNvPr>
            <p:cNvSpPr/>
            <p:nvPr userDrawn="1"/>
          </p:nvSpPr>
          <p:spPr>
            <a:xfrm>
              <a:off x="1526005"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145C3FD5-10BB-4D9A-8DBE-EA03F20EAAB9}"/>
                </a:ext>
              </a:extLst>
            </p:cNvPr>
            <p:cNvSpPr/>
            <p:nvPr userDrawn="1"/>
          </p:nvSpPr>
          <p:spPr>
            <a:xfrm>
              <a:off x="1773144"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69E3767C-B5A7-416B-90E8-990D6F15CF96}"/>
                </a:ext>
              </a:extLst>
            </p:cNvPr>
            <p:cNvSpPr/>
            <p:nvPr userDrawn="1"/>
          </p:nvSpPr>
          <p:spPr>
            <a:xfrm>
              <a:off x="784588"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8B3CF57-6653-45CD-AFA6-F6F4FB656A7C}"/>
                </a:ext>
              </a:extLst>
            </p:cNvPr>
            <p:cNvSpPr/>
            <p:nvPr userDrawn="1"/>
          </p:nvSpPr>
          <p:spPr>
            <a:xfrm>
              <a:off x="1031727"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3C2D8F32-263A-4E4B-AC48-C343FD8D144A}"/>
                </a:ext>
              </a:extLst>
            </p:cNvPr>
            <p:cNvSpPr/>
            <p:nvPr userDrawn="1"/>
          </p:nvSpPr>
          <p:spPr>
            <a:xfrm>
              <a:off x="1278866"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1B91210-5913-4203-B274-3E4420876F33}"/>
                </a:ext>
              </a:extLst>
            </p:cNvPr>
            <p:cNvSpPr/>
            <p:nvPr userDrawn="1"/>
          </p:nvSpPr>
          <p:spPr>
            <a:xfrm>
              <a:off x="1526005"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62D2B72D-EEEA-4852-96E9-6147475B6B38}"/>
                </a:ext>
              </a:extLst>
            </p:cNvPr>
            <p:cNvSpPr/>
            <p:nvPr userDrawn="1"/>
          </p:nvSpPr>
          <p:spPr>
            <a:xfrm>
              <a:off x="1773144"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2548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5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Yellow">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526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in Yellow">
    <p:bg>
      <p:bgPr>
        <a:solidFill>
          <a:schemeClr val="accent1"/>
        </a:solidFill>
        <a:effectLst/>
      </p:bgPr>
    </p:bg>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100" b="0" spc="600" baseline="0">
                <a:solidFill>
                  <a:schemeClr val="bg1"/>
                </a:solidFill>
              </a:defRPr>
            </a:lvl1pPr>
          </a:lstStyle>
          <a:p>
            <a:r>
              <a:rPr lang="en-US"/>
              <a:t>www.anubhavtrainings.com</a:t>
            </a:r>
            <a:endParaRPr lang="en-US" sz="105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41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35758" y="6356351"/>
            <a:ext cx="2844059"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693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sp>
        <p:nvSpPr>
          <p:cNvPr id="5" name="Rectangle 4">
            <a:extLst>
              <a:ext uri="{FF2B5EF4-FFF2-40B4-BE49-F238E27FC236}">
                <a16:creationId xmlns:a16="http://schemas.microsoft.com/office/drawing/2014/main" id="{391307CD-1999-41F4-9289-B6BD2E225402}"/>
              </a:ext>
            </a:extLst>
          </p:cNvPr>
          <p:cNvSpPr/>
          <p:nvPr userDrawn="1"/>
        </p:nvSpPr>
        <p:spPr>
          <a:xfrm>
            <a:off x="8326660" y="0"/>
            <a:ext cx="3862165" cy="3284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5590355"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3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0"/>
            <a:ext cx="35021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1581020"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563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CEO">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1027289"/>
            <a:ext cx="10990955" cy="4803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7" name="Picture Placeholder 8">
            <a:extLst>
              <a:ext uri="{FF2B5EF4-FFF2-40B4-BE49-F238E27FC236}">
                <a16:creationId xmlns:a16="http://schemas.microsoft.com/office/drawing/2014/main" id="{C88E5976-482D-4CB9-829A-6E6FDAD3EC5B}"/>
              </a:ext>
            </a:extLst>
          </p:cNvPr>
          <p:cNvSpPr>
            <a:spLocks noGrp="1"/>
          </p:cNvSpPr>
          <p:nvPr>
            <p:ph type="pic" sz="quarter" idx="13"/>
          </p:nvPr>
        </p:nvSpPr>
        <p:spPr>
          <a:xfrm>
            <a:off x="7591793" y="1977611"/>
            <a:ext cx="2465368" cy="2902778"/>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8" name="Straight Connector 7">
            <a:extLst>
              <a:ext uri="{FF2B5EF4-FFF2-40B4-BE49-F238E27FC236}">
                <a16:creationId xmlns:a16="http://schemas.microsoft.com/office/drawing/2014/main" id="{AE83695F-BA7B-48D2-90C3-CD0F22F9339A}"/>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5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9" name="Rectangle 8">
            <a:extLst>
              <a:ext uri="{FF2B5EF4-FFF2-40B4-BE49-F238E27FC236}">
                <a16:creationId xmlns:a16="http://schemas.microsoft.com/office/drawing/2014/main" id="{6C45143D-7CB5-4E74-8121-32B8BE028819}"/>
              </a:ext>
            </a:extLst>
          </p:cNvPr>
          <p:cNvSpPr/>
          <p:nvPr userDrawn="1"/>
        </p:nvSpPr>
        <p:spPr>
          <a:xfrm>
            <a:off x="2" y="1"/>
            <a:ext cx="10270874" cy="5661247"/>
          </a:xfrm>
          <a:prstGeom prst="rect">
            <a:avLst/>
          </a:prstGeom>
          <a:solidFill>
            <a:schemeClr val="accent2"/>
          </a:solidFill>
          <a:ln>
            <a:noFill/>
          </a:ln>
          <a:effectLst>
            <a:outerShdw blurRad="774700" dist="647700" dir="318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1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3ABB38C3-AB48-4A39-95B8-47A9D0F38945}"/>
              </a:ext>
            </a:extLst>
          </p:cNvPr>
          <p:cNvSpPr>
            <a:spLocks noGrp="1"/>
          </p:cNvSpPr>
          <p:nvPr>
            <p:ph type="pic" sz="quarter" idx="14"/>
          </p:nvPr>
        </p:nvSpPr>
        <p:spPr>
          <a:xfrm>
            <a:off x="609440" y="0"/>
            <a:ext cx="4824536" cy="4509120"/>
          </a:xfrm>
          <a:custGeom>
            <a:avLst/>
            <a:gdLst>
              <a:gd name="connsiteX0" fmla="*/ 0 w 4824536"/>
              <a:gd name="connsiteY0" fmla="*/ 0 h 4509120"/>
              <a:gd name="connsiteX1" fmla="*/ 4824536 w 4824536"/>
              <a:gd name="connsiteY1" fmla="*/ 0 h 4509120"/>
              <a:gd name="connsiteX2" fmla="*/ 4824536 w 4824536"/>
              <a:gd name="connsiteY2" fmla="*/ 4509120 h 4509120"/>
              <a:gd name="connsiteX3" fmla="*/ 0 w 4824536"/>
              <a:gd name="connsiteY3" fmla="*/ 4509120 h 4509120"/>
            </a:gdLst>
            <a:ahLst/>
            <a:cxnLst>
              <a:cxn ang="0">
                <a:pos x="connsiteX0" y="connsiteY0"/>
              </a:cxn>
              <a:cxn ang="0">
                <a:pos x="connsiteX1" y="connsiteY1"/>
              </a:cxn>
              <a:cxn ang="0">
                <a:pos x="connsiteX2" y="connsiteY2"/>
              </a:cxn>
              <a:cxn ang="0">
                <a:pos x="connsiteX3" y="connsiteY3"/>
              </a:cxn>
            </a:cxnLst>
            <a:rect l="l" t="t" r="r" b="b"/>
            <a:pathLst>
              <a:path w="4824536" h="4509120">
                <a:moveTo>
                  <a:pt x="0" y="0"/>
                </a:moveTo>
                <a:lnTo>
                  <a:pt x="4824536" y="0"/>
                </a:lnTo>
                <a:lnTo>
                  <a:pt x="4824536" y="4509120"/>
                </a:lnTo>
                <a:lnTo>
                  <a:pt x="0" y="4509120"/>
                </a:lnTo>
                <a:close/>
              </a:path>
            </a:pathLst>
          </a:custGeom>
          <a:solidFill>
            <a:schemeClr val="accent2"/>
          </a:solidFill>
          <a:effectLst>
            <a:outerShdw blurRad="774700" dist="647700" dir="9960000" algn="tr" rotWithShape="0">
              <a:prstClr val="black">
                <a:alpha val="32000"/>
              </a:prstClr>
            </a:outerShdw>
          </a:effectLst>
        </p:spPr>
        <p:txBody>
          <a:bodyPr wrap="square" anchor="ctr">
            <a:noAutofit/>
          </a:bodyPr>
          <a:lstStyle>
            <a:lvl1pPr marL="0" indent="0" algn="ctr">
              <a:buNone/>
              <a:defRPr>
                <a:solidFill>
                  <a:schemeClr val="bg1"/>
                </a:solidFill>
              </a:defRPr>
            </a:lvl1pPr>
          </a:lstStyle>
          <a:p>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93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55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0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A352EE8-DDB9-609E-E82B-558092254E75}"/>
              </a:ext>
            </a:extLst>
          </p:cNvPr>
          <p:cNvSpPr/>
          <p:nvPr userDrawn="1"/>
        </p:nvSpPr>
        <p:spPr>
          <a:xfrm>
            <a:off x="-2330524"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6EBADFA8-DAE7-4752-9135-6AA18BD7F7CF}"/>
              </a:ext>
            </a:extLst>
          </p:cNvPr>
          <p:cNvSpPr/>
          <p:nvPr userDrawn="1"/>
        </p:nvSpPr>
        <p:spPr>
          <a:xfrm>
            <a:off x="-1" y="0"/>
            <a:ext cx="1557909" cy="1409738"/>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Parallelogram 15">
            <a:extLst>
              <a:ext uri="{FF2B5EF4-FFF2-40B4-BE49-F238E27FC236}">
                <a16:creationId xmlns:a16="http://schemas.microsoft.com/office/drawing/2014/main" id="{F61FC2AC-69EA-2C8B-044D-8FC43746D878}"/>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ooter Placeholder 3">
            <a:extLst>
              <a:ext uri="{FF2B5EF4-FFF2-40B4-BE49-F238E27FC236}">
                <a16:creationId xmlns:a16="http://schemas.microsoft.com/office/drawing/2014/main" id="{72C7E573-9F77-4679-4116-1852C2E18F8F}"/>
              </a:ext>
            </a:extLst>
          </p:cNvPr>
          <p:cNvSpPr>
            <a:spLocks noGrp="1"/>
          </p:cNvSpPr>
          <p:nvPr>
            <p:ph type="ftr" sz="quarter" idx="11"/>
          </p:nvPr>
        </p:nvSpPr>
        <p:spPr>
          <a:xfrm>
            <a:off x="8110636" y="6233120"/>
            <a:ext cx="2677919" cy="365125"/>
          </a:xfrm>
        </p:spPr>
        <p:txBody>
          <a:bodyPr/>
          <a:lstStyle>
            <a:lvl1pPr algn="r">
              <a:defRPr/>
            </a:lvl1pPr>
          </a:lstStyle>
          <a:p>
            <a:r>
              <a:rPr lang="en-US"/>
              <a:t>www.anubhavtrainings.com</a:t>
            </a:r>
            <a:endParaRPr lang="en-US" dirty="0"/>
          </a:p>
        </p:txBody>
      </p:sp>
      <p:sp>
        <p:nvSpPr>
          <p:cNvPr id="19" name="Slide Number Placeholder 4">
            <a:extLst>
              <a:ext uri="{FF2B5EF4-FFF2-40B4-BE49-F238E27FC236}">
                <a16:creationId xmlns:a16="http://schemas.microsoft.com/office/drawing/2014/main" id="{FEB558E2-FA1A-456D-8735-2D19A0EEF031}"/>
              </a:ext>
            </a:extLst>
          </p:cNvPr>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20" name="Title 1">
            <a:extLst>
              <a:ext uri="{FF2B5EF4-FFF2-40B4-BE49-F238E27FC236}">
                <a16:creationId xmlns:a16="http://schemas.microsoft.com/office/drawing/2014/main" id="{2334E38C-AEC6-6E58-3888-18FAE6D53D9A}"/>
              </a:ext>
            </a:extLst>
          </p:cNvPr>
          <p:cNvSpPr>
            <a:spLocks noGrp="1"/>
          </p:cNvSpPr>
          <p:nvPr>
            <p:ph type="title"/>
          </p:nvPr>
        </p:nvSpPr>
        <p:spPr>
          <a:xfrm>
            <a:off x="1867036" y="655752"/>
            <a:ext cx="9411951" cy="685016"/>
          </a:xfrm>
        </p:spPr>
        <p:txBody>
          <a:bodyPr anchor="b">
            <a:noAutofit/>
          </a:bodyPr>
          <a:lstStyle>
            <a:lvl1pPr>
              <a:defRPr sz="4000" b="1">
                <a:solidFill>
                  <a:schemeClr val="accent2"/>
                </a:solidFill>
                <a:latin typeface="+mn-lt"/>
              </a:defRPr>
            </a:lvl1pPr>
          </a:lstStyle>
          <a:p>
            <a:r>
              <a:rPr lang="en-US" dirty="0"/>
              <a:t>Click to edit</a:t>
            </a:r>
          </a:p>
        </p:txBody>
      </p:sp>
    </p:spTree>
    <p:extLst>
      <p:ext uri="{BB962C8B-B14F-4D97-AF65-F5344CB8AC3E}">
        <p14:creationId xmlns:p14="http://schemas.microsoft.com/office/powerpoint/2010/main" val="3723040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9DDCA27-5BCB-03DC-D6FE-AC92938CFFF4}"/>
              </a:ext>
            </a:extLst>
          </p:cNvPr>
          <p:cNvSpPr/>
          <p:nvPr userDrawn="1"/>
        </p:nvSpPr>
        <p:spPr>
          <a:xfrm>
            <a:off x="262293"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6096000" y="1124744"/>
            <a:ext cx="4318892" cy="1296144"/>
          </a:xfrm>
        </p:spPr>
        <p:txBody>
          <a:bodyPr anchor="b">
            <a:noAutofit/>
          </a:bodyPr>
          <a:lstStyle>
            <a:lvl1pPr>
              <a:defRPr sz="4000" b="1">
                <a:solidFill>
                  <a:schemeClr val="accent2"/>
                </a:solidFill>
                <a:latin typeface="+mn-lt"/>
              </a:defRPr>
            </a:lvl1pPr>
          </a:lstStyle>
          <a:p>
            <a:r>
              <a:rPr lang="en-US" dirty="0"/>
              <a:t>Click to edit</a:t>
            </a:r>
          </a:p>
        </p:txBody>
      </p:sp>
      <p:sp>
        <p:nvSpPr>
          <p:cNvPr id="10" name="Parallelogram 9">
            <a:extLst>
              <a:ext uri="{FF2B5EF4-FFF2-40B4-BE49-F238E27FC236}">
                <a16:creationId xmlns:a16="http://schemas.microsoft.com/office/drawing/2014/main" id="{B492B5D2-FE12-5037-C770-7FECB72D4AC4}"/>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p:cNvSpPr>
            <a:spLocks noGrp="1"/>
          </p:cNvSpPr>
          <p:nvPr>
            <p:ph type="ftr" sz="quarter" idx="11"/>
          </p:nvPr>
        </p:nvSpPr>
        <p:spPr>
          <a:xfrm>
            <a:off x="8110636" y="6233120"/>
            <a:ext cx="2677919" cy="365125"/>
          </a:xfrm>
        </p:spPr>
        <p:txBody>
          <a:bodyPr/>
          <a:lstStyle>
            <a:lvl1pPr algn="r">
              <a:defRPr/>
            </a:lvl1pPr>
          </a:lstStyle>
          <a:p>
            <a:endParaRPr lang="en-US" dirty="0"/>
          </a:p>
        </p:txBody>
      </p:sp>
      <p:sp>
        <p:nvSpPr>
          <p:cNvPr id="5" name="Slide Number Placeholder 4"/>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13" name="Text Placeholder 12">
            <a:extLst>
              <a:ext uri="{FF2B5EF4-FFF2-40B4-BE49-F238E27FC236}">
                <a16:creationId xmlns:a16="http://schemas.microsoft.com/office/drawing/2014/main" id="{29B73E21-667B-E804-E262-F5EFCBB83F51}"/>
              </a:ext>
            </a:extLst>
          </p:cNvPr>
          <p:cNvSpPr>
            <a:spLocks noGrp="1"/>
          </p:cNvSpPr>
          <p:nvPr>
            <p:ph type="body" sz="quarter" idx="13"/>
          </p:nvPr>
        </p:nvSpPr>
        <p:spPr>
          <a:xfrm>
            <a:off x="6094413" y="2529840"/>
            <a:ext cx="4329112" cy="3459480"/>
          </a:xfrm>
        </p:spPr>
        <p:txBody>
          <a:bodyPr>
            <a:normAutofit/>
          </a:bodyPr>
          <a:lstStyle>
            <a:lvl1pPr marL="457120" indent="-457120">
              <a:buFont typeface="Wingdings" panose="05000000000000000000" pitchFamily="2" charset="2"/>
              <a:buChar char="Ø"/>
              <a:defRPr sz="2400">
                <a:solidFill>
                  <a:schemeClr val="tx1">
                    <a:lumMod val="65000"/>
                    <a:lumOff val="35000"/>
                  </a:schemeClr>
                </a:solidFill>
                <a:latin typeface="+mn-lt"/>
              </a:defRPr>
            </a:lvl1pPr>
          </a:lstStyle>
          <a:p>
            <a:pPr lvl="0"/>
            <a:r>
              <a:rPr lang="en-US" dirty="0"/>
              <a:t>Click to edit</a:t>
            </a:r>
            <a:endParaRPr lang="en-IN" dirty="0"/>
          </a:p>
        </p:txBody>
      </p:sp>
      <p:sp>
        <p:nvSpPr>
          <p:cNvPr id="17" name="Picture Placeholder 16">
            <a:extLst>
              <a:ext uri="{FF2B5EF4-FFF2-40B4-BE49-F238E27FC236}">
                <a16:creationId xmlns:a16="http://schemas.microsoft.com/office/drawing/2014/main" id="{3367D9FB-CAC8-00C6-5140-05364826A4F6}"/>
              </a:ext>
            </a:extLst>
          </p:cNvPr>
          <p:cNvSpPr>
            <a:spLocks noGrp="1"/>
          </p:cNvSpPr>
          <p:nvPr>
            <p:ph type="pic" sz="quarter" idx="14"/>
          </p:nvPr>
        </p:nvSpPr>
        <p:spPr>
          <a:xfrm>
            <a:off x="0" y="476671"/>
            <a:ext cx="5103233" cy="5904656"/>
          </a:xfrm>
          <a:custGeom>
            <a:avLst/>
            <a:gdLst>
              <a:gd name="connsiteX0" fmla="*/ 0 w 5103233"/>
              <a:gd name="connsiteY0" fmla="*/ 0 h 5904656"/>
              <a:gd name="connsiteX1" fmla="*/ 5103233 w 5103233"/>
              <a:gd name="connsiteY1" fmla="*/ 0 h 5904656"/>
              <a:gd name="connsiteX2" fmla="*/ 2644948 w 5103233"/>
              <a:gd name="connsiteY2" fmla="*/ 5904656 h 5904656"/>
              <a:gd name="connsiteX3" fmla="*/ 0 w 5103233"/>
              <a:gd name="connsiteY3" fmla="*/ 5904656 h 5904656"/>
            </a:gdLst>
            <a:ahLst/>
            <a:cxnLst>
              <a:cxn ang="0">
                <a:pos x="connsiteX0" y="connsiteY0"/>
              </a:cxn>
              <a:cxn ang="0">
                <a:pos x="connsiteX1" y="connsiteY1"/>
              </a:cxn>
              <a:cxn ang="0">
                <a:pos x="connsiteX2" y="connsiteY2"/>
              </a:cxn>
              <a:cxn ang="0">
                <a:pos x="connsiteX3" y="connsiteY3"/>
              </a:cxn>
            </a:cxnLst>
            <a:rect l="l" t="t" r="r" b="b"/>
            <a:pathLst>
              <a:path w="5103233" h="5904656">
                <a:moveTo>
                  <a:pt x="0" y="0"/>
                </a:moveTo>
                <a:lnTo>
                  <a:pt x="5103233" y="0"/>
                </a:lnTo>
                <a:lnTo>
                  <a:pt x="2644948" y="5904656"/>
                </a:lnTo>
                <a:lnTo>
                  <a:pt x="0" y="5904656"/>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87183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12/15/2023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4"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441" y="6126164"/>
            <a:ext cx="3859795" cy="365125"/>
          </a:xfrm>
          <a:prstGeom prst="rect">
            <a:avLst/>
          </a:prstGeom>
        </p:spPr>
        <p:txBody>
          <a:bodyPr vert="horz" lIns="0" tIns="60949" rIns="0" bIns="60949" rtlCol="0" anchor="ctr"/>
          <a:lstStyle>
            <a:lvl1pPr algn="l">
              <a:defRPr sz="1600" b="1">
                <a:solidFill>
                  <a:schemeClr val="tx1">
                    <a:tint val="75000"/>
                  </a:schemeClr>
                </a:solidFill>
              </a:defRPr>
            </a:lvl1pPr>
          </a:lstStyle>
          <a:p>
            <a:r>
              <a:rPr lang="en-US"/>
              <a:t>www.anubhavtrainings.com</a:t>
            </a:r>
            <a:endParaRPr lang="en-US" dirty="0"/>
          </a:p>
        </p:txBody>
      </p:sp>
      <p:sp>
        <p:nvSpPr>
          <p:cNvPr id="6" name="Slide Number Placeholder 5"/>
          <p:cNvSpPr>
            <a:spLocks noGrp="1"/>
          </p:cNvSpPr>
          <p:nvPr>
            <p:ph type="sldNum" sz="quarter" idx="4"/>
          </p:nvPr>
        </p:nvSpPr>
        <p:spPr>
          <a:xfrm>
            <a:off x="8735325" y="6126164"/>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75765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dt="0"/>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hyperlink" Target="https://help.sap.com/docs/WORKFLOW/f85276c5069a429fa37d1cd352785c25/a24a9482314344f780e48f3195597cb2.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s://help.sap.com/docs/WORKFLOW/e157c391253b4ecd93647bf232d18a83/9f91b1c0fac3414d9cba1015dea381f1.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hyperlink" Target="https://wordtohtml.n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anubhavtrainings.com/ui5-and-odata-train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84.png"/><Relationship Id="rId5" Type="http://schemas.openxmlformats.org/officeDocument/2006/relationships/customXml" Target="../ink/ink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3.xml"/><Relationship Id="rId5" Type="http://schemas.openxmlformats.org/officeDocument/2006/relationships/hyperlink" Target="https://help.sap.com/docs/WORKFLOW/e157c391253b4ecd93647bf232d18a83/9c4a1a63663246ef9f3ddbc3c9d1c0a2.html?q=getInboxAPI" TargetMode="External"/><Relationship Id="rId4" Type="http://schemas.openxmlformats.org/officeDocument/2006/relationships/hyperlink" Target="https://help.sap.com/docs/WORKFLOW/e157c391253b4ecd93647bf232d18a83/735e9ff312dc4b8c838093a1e245518f.html?q=getInboxAPI"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hyperlink" Target="https://api.sap.com/api/SAP_CP_Workflow_CF/resource"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hyperlink" Target="http://www.dribbble.com/" TargetMode="External"/></Relationships>
</file>

<file path=ppt/slides/_rels/slide45.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tiff"/><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image" Target="../media/image33.tiff"/><Relationship Id="rId5" Type="http://schemas.openxmlformats.org/officeDocument/2006/relationships/image" Target="../media/image32.tiff"/><Relationship Id="rId4" Type="http://schemas.openxmlformats.org/officeDocument/2006/relationships/image" Target="../media/image31.tiff"/><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hyperlink" Target="https://898789e9.authentication.eu10.hana.ondemand.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CLD500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Gateways in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24731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●Parallel gateway: </a:t>
            </a:r>
            <a:r>
              <a:rPr kumimoji="0" lang="en-US" sz="1800" b="0" i="0" u="none" strike="noStrike" kern="1200" cap="none" spc="0" normalizeH="0" baseline="0" noProof="0" dirty="0">
                <a:ln>
                  <a:noFill/>
                </a:ln>
                <a:solidFill>
                  <a:prstClr val="black"/>
                </a:solidFill>
                <a:effectLst/>
                <a:uLnTx/>
                <a:uFillTx/>
                <a:latin typeface="Segoe UI"/>
                <a:ea typeface="+mn-ea"/>
                <a:cs typeface="+mn-cs"/>
              </a:rPr>
              <a:t>Use a parallel gateway to split into multiple paths of execution or merge multiple incoming paths of execution. The functionality of the parallel gateway is based on the following incoming and outgoing sequence 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Split: All outgoing sequence flows are executed in parallel; there’s one concurrent execution for each sequence 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Join: All concurrent executions arriving at the parallel gateway wait in the gateway until an execution has arrived for each incoming sequence flow. Then the process continues past the joining gateway.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 parallel gateway works on a logical level. It doesn’t speed up the technical execution.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For example, consider a scenario where an employee approaches the travel desk to book a flight and accommodation for a business trip. With a parallel gateway, both the flight arrangement and the hotel accommodation can happen in parallel. Once the booking is successful, an e-mail notification can be sent to the employee.</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40004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Configure Email</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30832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Before you can send notification mails for mail tasks within a workflow, you must first configure a mail destination.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Refer the documentation as below for destination creation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https://help.sap.com/docs/WORKFLOW/f85276c5069a429fa37d1cd352785c25/a24a9482314344f780e48f3195597cb2.html</a:t>
            </a: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FA477EEF-2A98-3EE5-A8E7-FB5EB4ECC81D}"/>
              </a:ext>
            </a:extLst>
          </p:cNvPr>
          <p:cNvPicPr>
            <a:picLocks noChangeAspect="1"/>
          </p:cNvPicPr>
          <p:nvPr/>
        </p:nvPicPr>
        <p:blipFill>
          <a:blip r:embed="rId5"/>
          <a:stretch>
            <a:fillRect/>
          </a:stretch>
        </p:blipFill>
        <p:spPr>
          <a:xfrm>
            <a:off x="1413892" y="3082048"/>
            <a:ext cx="8775678" cy="3139312"/>
          </a:xfrm>
          <a:prstGeom prst="rect">
            <a:avLst/>
          </a:prstGeom>
        </p:spPr>
      </p:pic>
    </p:spTree>
    <p:extLst>
      <p:ext uri="{BB962C8B-B14F-4D97-AF65-F5344CB8AC3E}">
        <p14:creationId xmlns:p14="http://schemas.microsoft.com/office/powerpoint/2010/main" val="43178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dirty="0">
                <a:solidFill>
                  <a:srgbClr val="000000"/>
                </a:solidFill>
                <a:latin typeface="Arial Black" panose="020B0A04020102020204" pitchFamily="34" charset="0"/>
              </a:rPr>
              <a:t>Workflow Use Case 3</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9450258" cy="332398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Alex is a manager working in one of the top IT Company. He is being approached for every shopping cart request created by employees reporting to him. His key requirements are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Design a workflow to automate the shopping cart for products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He want an approval only if the product cost is above 100 USD</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the product cost is less than 100 USD the shopping cart should approve automatically</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 approval (or auto-approval) or rejection, an email should trigger to creator</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Alex do not take action on shopping cart request for more than 5 minutes, we should cancel the workflow</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Cheat sheet workflow expressions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https://help.sap.com/docs/WORKFLOW/e157c391253b4ecd93647bf232d18a83/9f91b1c0fac3414d9cba1015dea381f1.html</a:t>
            </a:r>
            <a:endParaRPr kumimoji="0" lang="en-IN" sz="12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2050" name="Picture 2" descr="Man manager administrator consultant avatar Vector Image">
            <a:extLst>
              <a:ext uri="{FF2B5EF4-FFF2-40B4-BE49-F238E27FC236}">
                <a16:creationId xmlns:a16="http://schemas.microsoft.com/office/drawing/2014/main" id="{8D258580-8769-18CD-0DFE-691E0E1BE6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218" t="8000" r="11483" b="18500"/>
          <a:stretch/>
        </p:blipFill>
        <p:spPr bwMode="auto">
          <a:xfrm>
            <a:off x="9406780" y="764704"/>
            <a:ext cx="260949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26E49C-DD61-E0DA-E866-4FBEB1E33BD3}"/>
              </a:ext>
            </a:extLst>
          </p:cNvPr>
          <p:cNvPicPr>
            <a:picLocks noChangeAspect="1"/>
          </p:cNvPicPr>
          <p:nvPr/>
        </p:nvPicPr>
        <p:blipFill>
          <a:blip r:embed="rId6"/>
          <a:stretch>
            <a:fillRect/>
          </a:stretch>
        </p:blipFill>
        <p:spPr>
          <a:xfrm>
            <a:off x="996509" y="4143986"/>
            <a:ext cx="9678239" cy="2286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056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deadline monitoring</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design workflow user tasks, sometimes we would like to cancel the tasks automatically if the user does not take action onto it within given time limit. We can use Boundary timer event to cancel the tasks in such cases.</a:t>
            </a:r>
          </a:p>
        </p:txBody>
      </p:sp>
      <p:pic>
        <p:nvPicPr>
          <p:cNvPr id="3" name="Picture 2">
            <a:extLst>
              <a:ext uri="{FF2B5EF4-FFF2-40B4-BE49-F238E27FC236}">
                <a16:creationId xmlns:a16="http://schemas.microsoft.com/office/drawing/2014/main" id="{081D7822-586A-25AA-1D3B-9803F11BA973}"/>
              </a:ext>
            </a:extLst>
          </p:cNvPr>
          <p:cNvPicPr>
            <a:picLocks noChangeAspect="1"/>
          </p:cNvPicPr>
          <p:nvPr/>
        </p:nvPicPr>
        <p:blipFill>
          <a:blip r:embed="rId4"/>
          <a:stretch>
            <a:fillRect/>
          </a:stretch>
        </p:blipFill>
        <p:spPr>
          <a:xfrm>
            <a:off x="1844673" y="2179280"/>
            <a:ext cx="8146486" cy="3718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439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Enhance mail body using HTML</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we would like to give special design/template to our mail body which is used in the mail task, we can configure HTML body in the workflow steps.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Here is a helpful website to design HTML body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hlinkClick r:id="rId4"/>
              </a:rPr>
              <a:t>https://wordtohtml.net/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66149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Core Concepts – UI5, Microservice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SAP UI5</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UI5 is a framework to develop responsive web applications which can run on any device, any platform and any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browser. It is SAP’s latest UI technology to build Fiori (user experience) applications.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can develop an SAP UI5 project with Business application studio. The main aspects are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Component.js – a starting file for </a:t>
            </a:r>
            <a:r>
              <a:rPr kumimoji="0" lang="en-IN" sz="1800" b="1" i="0" u="none" strike="noStrike" kern="1200" cap="none" spc="0" normalizeH="0" baseline="0" noProof="0" dirty="0">
                <a:ln>
                  <a:noFill/>
                </a:ln>
                <a:solidFill>
                  <a:prstClr val="black"/>
                </a:solidFill>
                <a:effectLst/>
                <a:uLnTx/>
                <a:uFillTx/>
                <a:latin typeface="Segoe UI"/>
                <a:ea typeface="+mn-ea"/>
                <a:cs typeface="+mn-cs"/>
              </a:rPr>
              <a:t>launching</a:t>
            </a:r>
            <a:r>
              <a:rPr kumimoji="0" lang="en-IN" sz="1800" b="0" i="0" u="none" strike="noStrike" kern="1200" cap="none" spc="0" normalizeH="0" baseline="0" noProof="0" dirty="0">
                <a:ln>
                  <a:noFill/>
                </a:ln>
                <a:solidFill>
                  <a:prstClr val="black"/>
                </a:solidFill>
                <a:effectLst/>
                <a:uLnTx/>
                <a:uFillTx/>
                <a:latin typeface="Segoe UI"/>
                <a:ea typeface="+mn-ea"/>
                <a:cs typeface="+mn-cs"/>
              </a:rPr>
              <a:t> and initializing our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View – the application </a:t>
            </a:r>
            <a:r>
              <a:rPr kumimoji="0" lang="en-IN" sz="1800" b="1" i="0" u="none" strike="noStrike" kern="1200" cap="none" spc="0" normalizeH="0" baseline="0" noProof="0" dirty="0">
                <a:ln>
                  <a:noFill/>
                </a:ln>
                <a:solidFill>
                  <a:prstClr val="black"/>
                </a:solidFill>
                <a:effectLst/>
                <a:uLnTx/>
                <a:uFillTx/>
                <a:latin typeface="Segoe UI"/>
                <a:ea typeface="+mn-ea"/>
                <a:cs typeface="+mn-cs"/>
              </a:rPr>
              <a:t>user</a:t>
            </a:r>
            <a:r>
              <a:rPr kumimoji="0" lang="en-IN" sz="1800" b="0" i="0" u="none" strike="noStrike" kern="1200" cap="none" spc="0" normalizeH="0" baseline="0" noProof="0" dirty="0">
                <a:ln>
                  <a:noFill/>
                </a:ln>
                <a:solidFill>
                  <a:prstClr val="black"/>
                </a:solidFill>
                <a:effectLst/>
                <a:uLnTx/>
                <a:uFillTx/>
                <a:latin typeface="Segoe UI"/>
                <a:ea typeface="+mn-ea"/>
                <a:cs typeface="+mn-cs"/>
              </a:rPr>
              <a:t> </a:t>
            </a:r>
            <a:r>
              <a:rPr kumimoji="0" lang="en-IN" sz="1800" b="1" i="0" u="none" strike="noStrike" kern="1200" cap="none" spc="0" normalizeH="0" baseline="0" noProof="0" dirty="0">
                <a:ln>
                  <a:noFill/>
                </a:ln>
                <a:solidFill>
                  <a:prstClr val="black"/>
                </a:solidFill>
                <a:effectLst/>
                <a:uLnTx/>
                <a:uFillTx/>
                <a:latin typeface="Segoe UI"/>
                <a:ea typeface="+mn-ea"/>
                <a:cs typeface="+mn-cs"/>
              </a:rPr>
              <a:t>interface</a:t>
            </a:r>
            <a:r>
              <a:rPr kumimoji="0" lang="en-IN" sz="1800" b="0" i="0" u="none" strike="noStrike" kern="1200" cap="none" spc="0" normalizeH="0" baseline="0" noProof="0" dirty="0">
                <a:ln>
                  <a:noFill/>
                </a:ln>
                <a:solidFill>
                  <a:prstClr val="black"/>
                </a:solidFill>
                <a:effectLst/>
                <a:uLnTx/>
                <a:uFillTx/>
                <a:latin typeface="Segoe UI"/>
                <a:ea typeface="+mn-ea"/>
                <a:cs typeface="+mn-cs"/>
              </a:rPr>
              <a:t> to display controls to the user – coded in XML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Controller – Where we write all </a:t>
            </a:r>
            <a:r>
              <a:rPr kumimoji="0" lang="en-IN" sz="1800" b="1" i="0" u="none" strike="noStrike" kern="1200" cap="none" spc="0" normalizeH="0" baseline="0" noProof="0" dirty="0">
                <a:ln>
                  <a:noFill/>
                </a:ln>
                <a:solidFill>
                  <a:prstClr val="black"/>
                </a:solidFill>
                <a:effectLst/>
                <a:uLnTx/>
                <a:uFillTx/>
                <a:latin typeface="Segoe UI"/>
                <a:ea typeface="+mn-ea"/>
                <a:cs typeface="+mn-cs"/>
              </a:rPr>
              <a:t>processing</a:t>
            </a:r>
            <a:r>
              <a:rPr kumimoji="0" lang="en-IN" sz="1800" b="0" i="0" u="none" strike="noStrike" kern="1200" cap="none" spc="0" normalizeH="0" baseline="0" noProof="0" dirty="0">
                <a:ln>
                  <a:noFill/>
                </a:ln>
                <a:solidFill>
                  <a:prstClr val="black"/>
                </a:solidFill>
                <a:effectLst/>
                <a:uLnTx/>
                <a:uFillTx/>
                <a:latin typeface="Segoe UI"/>
                <a:ea typeface="+mn-ea"/>
                <a:cs typeface="+mn-cs"/>
              </a:rPr>
              <a:t> logic</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Model – the </a:t>
            </a:r>
            <a:r>
              <a:rPr kumimoji="0" lang="en-IN" sz="1800" b="1" i="0" u="none" strike="noStrike" kern="1200" cap="none" spc="0" normalizeH="0" baseline="0" noProof="0" dirty="0">
                <a:ln>
                  <a:noFill/>
                </a:ln>
                <a:solidFill>
                  <a:prstClr val="black"/>
                </a:solidFill>
                <a:effectLst/>
                <a:uLnTx/>
                <a:uFillTx/>
                <a:latin typeface="Segoe UI"/>
                <a:ea typeface="+mn-ea"/>
                <a:cs typeface="+mn-cs"/>
              </a:rPr>
              <a:t>data</a:t>
            </a:r>
            <a:r>
              <a:rPr kumimoji="0" lang="en-IN" sz="1800" b="0" i="0" u="none" strike="noStrike" kern="1200" cap="none" spc="0" normalizeH="0" baseline="0" noProof="0" dirty="0">
                <a:ln>
                  <a:noFill/>
                </a:ln>
                <a:solidFill>
                  <a:prstClr val="black"/>
                </a:solidFill>
                <a:effectLst/>
                <a:uLnTx/>
                <a:uFillTx/>
                <a:latin typeface="Segoe UI"/>
                <a:ea typeface="+mn-ea"/>
                <a:cs typeface="+mn-cs"/>
              </a:rPr>
              <a:t> related to the application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hlinkClick r:id="rId4"/>
              </a:rPr>
              <a:t>Join us on end to end ui5 development course at Anubhav Trainings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Microservice Architecture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use SAP BTP Cloud foundry environment, all the deployed applications are realized as microservices. For example, if we create a workflow, it is one microservice at runtime. Similarly a SAP UI5 application is also created as a microservice. These micro-services consumes backing services of cloud foundry environment to run.</a:t>
            </a:r>
          </a:p>
        </p:txBody>
      </p:sp>
      <p:pic>
        <p:nvPicPr>
          <p:cNvPr id="1026" name="Picture 2" descr="UI5 Web Components">
            <a:extLst>
              <a:ext uri="{FF2B5EF4-FFF2-40B4-BE49-F238E27FC236}">
                <a16:creationId xmlns:a16="http://schemas.microsoft.com/office/drawing/2014/main" id="{061BA531-2B9A-78DA-DB97-F8D7CB992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788" y="2132856"/>
            <a:ext cx="2165226" cy="216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Microservice? | OutSystems">
            <a:extLst>
              <a:ext uri="{FF2B5EF4-FFF2-40B4-BE49-F238E27FC236}">
                <a16:creationId xmlns:a16="http://schemas.microsoft.com/office/drawing/2014/main" id="{7DEC4055-524B-B5EF-127E-EABB3375481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6053"/>
          <a:stretch/>
        </p:blipFill>
        <p:spPr bwMode="auto">
          <a:xfrm>
            <a:off x="4222204" y="5229201"/>
            <a:ext cx="2681055"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37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1089232" cy="711081"/>
          </a:xfrm>
        </p:spPr>
        <p:txBody>
          <a:bodyPr/>
          <a:lstStyle/>
          <a:p>
            <a:r>
              <a:rPr lang="en-US" sz="3600" b="1" i="0" dirty="0">
                <a:solidFill>
                  <a:srgbClr val="000000"/>
                </a:solidFill>
                <a:effectLst/>
                <a:latin typeface="Arial Black" panose="020B0A04020102020204" pitchFamily="34" charset="0"/>
              </a:rPr>
              <a:t>Core Concepts – HTML5 Repo, App Router </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67765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HTML5 application repository enables central storage of HTML5 applications' static content on the SAP BTP, Cloud Foundry environment. This service can be consumed from the SAP BTP, Cloud Foundry Runtime. HTML5 applications consist of static content such as HTML, CSS, JavaScript, and other files, that run on a browser. HTML5 application repository allows application developers to manage the lifecycle of their HTML5 applications. In runtime, the repository enables the consuming application, typically the application router, to access HTML5 application static content in a secure and efficient manner.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BDA514F1-40A8-9CC5-B9FC-3F19ED00315B}"/>
              </a:ext>
            </a:extLst>
          </p:cNvPr>
          <p:cNvSpPr txBox="1"/>
          <p:nvPr/>
        </p:nvSpPr>
        <p:spPr>
          <a:xfrm>
            <a:off x="189756" y="3198329"/>
            <a:ext cx="6840760" cy="3108543"/>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Managed App Router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enables you to access and run HTML5 applications in a cloud environment without the need to maintain your own runtime infrastructure.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is the HTML5 applications runtime capability</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Launchpad service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To use the managed application router, you must be subscribed to one of these services.</a:t>
            </a:r>
          </a:p>
        </p:txBody>
      </p:sp>
      <p:pic>
        <p:nvPicPr>
          <p:cNvPr id="2056" name="Picture 8">
            <a:extLst>
              <a:ext uri="{FF2B5EF4-FFF2-40B4-BE49-F238E27FC236}">
                <a16:creationId xmlns:a16="http://schemas.microsoft.com/office/drawing/2014/main" id="{7598432A-3228-5F69-EF59-793E78CE7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230" y="2459316"/>
            <a:ext cx="5019675" cy="3581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6C19B28-B856-B343-5F0D-D70DAEC4B156}"/>
                  </a:ext>
                </a:extLst>
              </p14:cNvPr>
              <p14:cNvContentPartPr/>
              <p14:nvPr/>
            </p14:nvContentPartPr>
            <p14:xfrm>
              <a:off x="8362440" y="3321000"/>
              <a:ext cx="2858040" cy="2248200"/>
            </p14:xfrm>
          </p:contentPart>
        </mc:Choice>
        <mc:Fallback xmlns="">
          <p:pic>
            <p:nvPicPr>
              <p:cNvPr id="2" name="Ink 1">
                <a:extLst>
                  <a:ext uri="{FF2B5EF4-FFF2-40B4-BE49-F238E27FC236}">
                    <a16:creationId xmlns:a16="http://schemas.microsoft.com/office/drawing/2014/main" id="{E6C19B28-B856-B343-5F0D-D70DAEC4B156}"/>
                  </a:ext>
                </a:extLst>
              </p:cNvPr>
              <p:cNvPicPr/>
              <p:nvPr/>
            </p:nvPicPr>
            <p:blipFill>
              <a:blip r:embed="rId6"/>
              <a:stretch>
                <a:fillRect/>
              </a:stretch>
            </p:blipFill>
            <p:spPr>
              <a:xfrm>
                <a:off x="8353080" y="3311640"/>
                <a:ext cx="2876760" cy="2266920"/>
              </a:xfrm>
              <a:prstGeom prst="rect">
                <a:avLst/>
              </a:prstGeom>
            </p:spPr>
          </p:pic>
        </mc:Fallback>
      </mc:AlternateContent>
    </p:spTree>
    <p:extLst>
      <p:ext uri="{BB962C8B-B14F-4D97-AF65-F5344CB8AC3E}">
        <p14:creationId xmlns:p14="http://schemas.microsoft.com/office/powerpoint/2010/main" val="5231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200" b="1" i="0" dirty="0">
                <a:solidFill>
                  <a:srgbClr val="000000"/>
                </a:solidFill>
                <a:effectLst/>
                <a:latin typeface="Arial Black" panose="020B0A04020102020204" pitchFamily="34" charset="0"/>
              </a:rPr>
              <a:t>Core Concepts – Destination Service, XSUAA</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173224"/>
            <a:ext cx="11809312" cy="4493538"/>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Destination Service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Destination service REST API specification for the SAP Cloud Foundry environment.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Destination service provides a REST API that you can use to read and manage destinations and certificates on all available levels.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service is helpful for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Never ever (ever!) add sensitive information, such as passwords, to your code!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Authentication strategies vary access different destinations types and you need to implement each single one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Dev tools (like code generators) have virtually no use if they cannot access supporting information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XSUAA Service</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XSUAA is one of the most important component to deal with when developing your own applications on Cloud Foundry. It takes care to authenticate and authorize your business users and assign the right principals to your user’s session so your application can: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Identity the user by Email,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UserId</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First and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Lastname</a:t>
            </a: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Check his roles (scopes) to decide if a user is allowed to do something or prohibit is action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077" name="Picture 5" descr="uaa">
            <a:extLst>
              <a:ext uri="{FF2B5EF4-FFF2-40B4-BE49-F238E27FC236}">
                <a16:creationId xmlns:a16="http://schemas.microsoft.com/office/drawing/2014/main" id="{43FC2E9F-0412-20C6-82CA-4597DA82E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164" y="5376133"/>
            <a:ext cx="3952876" cy="136683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1BAB0D27-A473-A2C1-1978-5C66EA657F1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617" t="16007" r="27904"/>
          <a:stretch/>
        </p:blipFill>
        <p:spPr bwMode="auto">
          <a:xfrm>
            <a:off x="9334772" y="2132856"/>
            <a:ext cx="2376264" cy="18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8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custom UIs for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30832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the REST-based APIs of the workflow capability, you can access the workflow capability runtime. On top of these APIs, you can develop scenario-specific user interfaces for user tasks or workflow start UIs.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Start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SAPUI5, this option gives you a high level of control over the UI.</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Task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This option enables you to create a simple, straightforward UI using predefined elements.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B188EE24-9838-389B-861D-401DEC255C15}"/>
              </a:ext>
            </a:extLst>
          </p:cNvPr>
          <p:cNvPicPr>
            <a:picLocks noChangeAspect="1"/>
          </p:cNvPicPr>
          <p:nvPr/>
        </p:nvPicPr>
        <p:blipFill>
          <a:blip r:embed="rId4"/>
          <a:stretch>
            <a:fillRect/>
          </a:stretch>
        </p:blipFill>
        <p:spPr>
          <a:xfrm>
            <a:off x="3366215" y="3479329"/>
            <a:ext cx="5456393" cy="3200677"/>
          </a:xfrm>
          <a:prstGeom prst="rect">
            <a:avLst/>
          </a:prstGeom>
        </p:spPr>
      </p:pic>
    </p:spTree>
    <p:extLst>
      <p:ext uri="{BB962C8B-B14F-4D97-AF65-F5344CB8AC3E}">
        <p14:creationId xmlns:p14="http://schemas.microsoft.com/office/powerpoint/2010/main" val="200577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Use case scenario 4</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0369152" cy="252376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Sofia is working as a lead manager in one of the outsourcing company. She help IT companies to find right talent and send them to offshore project. She want us to design a workflow, which when started request for following candidate details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Name, Work Experience (number), Previous/Current Employer name, Skills (ABAP, UI5, BTP, S/4HANA), Country for travel, and budget (in USD)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the details are filled, a work item needs to be sent to HR specialist to review details and approve/reject the budget.</a:t>
            </a:r>
          </a:p>
        </p:txBody>
      </p:sp>
      <p:pic>
        <p:nvPicPr>
          <p:cNvPr id="1026" name="Picture 2" descr="Businesswoman Portfolio Avatar Character Icon Stock Vector (Royalty Free)  636705262 | Shutterstock">
            <a:extLst>
              <a:ext uri="{FF2B5EF4-FFF2-40B4-BE49-F238E27FC236}">
                <a16:creationId xmlns:a16="http://schemas.microsoft.com/office/drawing/2014/main" id="{C1D71D0B-DD1B-2044-75FA-3A2850BEC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555" r="32553" b="9501"/>
          <a:stretch/>
        </p:blipFill>
        <p:spPr bwMode="auto">
          <a:xfrm>
            <a:off x="10604619" y="842473"/>
            <a:ext cx="1276560" cy="356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7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513168" cy="711081"/>
          </a:xfrm>
        </p:spPr>
        <p:txBody>
          <a:bodyPr/>
          <a:lstStyle/>
          <a:p>
            <a:r>
              <a:rPr lang="en-US" sz="3600" b="1" i="0" dirty="0">
                <a:solidFill>
                  <a:srgbClr val="000000"/>
                </a:solidFill>
                <a:effectLst/>
                <a:latin typeface="Arial Black" panose="020B0A04020102020204" pitchFamily="34" charset="0"/>
              </a:rPr>
              <a:t>What is an API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API stands for Application Programming Interface, It is a end point, single point of contact for communication to data of a system and perform different kind of operations like create, read, update, delete, path, (CURDQ)</a:t>
            </a:r>
          </a:p>
        </p:txBody>
      </p:sp>
      <p:pic>
        <p:nvPicPr>
          <p:cNvPr id="2" name="Picture 2" descr="What are APIs and how do they work | Elemental">
            <a:extLst>
              <a:ext uri="{FF2B5EF4-FFF2-40B4-BE49-F238E27FC236}">
                <a16:creationId xmlns:a16="http://schemas.microsoft.com/office/drawing/2014/main" id="{303A229B-EA33-28AC-6789-7955BBAAC7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628" y="4500255"/>
            <a:ext cx="2874908" cy="233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Managed App Router</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As mentioned before, the managed app router will be responsible to communicate between our UI5 module and our workflow API. Since the app router also usage the XSUAA service, it will only allow authenticated calls to direct to our application.</a:t>
            </a:r>
          </a:p>
        </p:txBody>
      </p:sp>
      <p:sp>
        <p:nvSpPr>
          <p:cNvPr id="2" name="Rectangle 1">
            <a:extLst>
              <a:ext uri="{FF2B5EF4-FFF2-40B4-BE49-F238E27FC236}">
                <a16:creationId xmlns:a16="http://schemas.microsoft.com/office/drawing/2014/main" id="{5FC1C1DB-14A0-18F3-598C-2BF2B7EE9F47}"/>
              </a:ext>
            </a:extLst>
          </p:cNvPr>
          <p:cNvSpPr/>
          <p:nvPr/>
        </p:nvSpPr>
        <p:spPr>
          <a:xfrm>
            <a:off x="981844" y="2420888"/>
            <a:ext cx="9505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Managed App Router (usage xs-app.json)</a:t>
            </a:r>
          </a:p>
        </p:txBody>
      </p:sp>
      <p:sp>
        <p:nvSpPr>
          <p:cNvPr id="3" name="Rectangle 2">
            <a:extLst>
              <a:ext uri="{FF2B5EF4-FFF2-40B4-BE49-F238E27FC236}">
                <a16:creationId xmlns:a16="http://schemas.microsoft.com/office/drawing/2014/main" id="{0254BB82-863D-AA68-F95A-827E28704360}"/>
              </a:ext>
            </a:extLst>
          </p:cNvPr>
          <p:cNvSpPr/>
          <p:nvPr/>
        </p:nvSpPr>
        <p:spPr>
          <a:xfrm>
            <a:off x="1053852"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HTML5 Repository</a:t>
            </a:r>
          </a:p>
        </p:txBody>
      </p:sp>
      <p:sp>
        <p:nvSpPr>
          <p:cNvPr id="4" name="Cube 3">
            <a:extLst>
              <a:ext uri="{FF2B5EF4-FFF2-40B4-BE49-F238E27FC236}">
                <a16:creationId xmlns:a16="http://schemas.microsoft.com/office/drawing/2014/main" id="{9A4BF242-EECD-14D2-ECCA-9690E8338B9B}"/>
              </a:ext>
            </a:extLst>
          </p:cNvPr>
          <p:cNvSpPr/>
          <p:nvPr/>
        </p:nvSpPr>
        <p:spPr>
          <a:xfrm>
            <a:off x="1172300" y="4744506"/>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Cube 6">
            <a:extLst>
              <a:ext uri="{FF2B5EF4-FFF2-40B4-BE49-F238E27FC236}">
                <a16:creationId xmlns:a16="http://schemas.microsoft.com/office/drawing/2014/main" id="{D9E2668E-885E-B06B-A0ED-D3C0CC29058D}"/>
              </a:ext>
            </a:extLst>
          </p:cNvPr>
          <p:cNvSpPr/>
          <p:nvPr/>
        </p:nvSpPr>
        <p:spPr>
          <a:xfrm>
            <a:off x="1970923"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9" name="Cube 8">
            <a:extLst>
              <a:ext uri="{FF2B5EF4-FFF2-40B4-BE49-F238E27FC236}">
                <a16:creationId xmlns:a16="http://schemas.microsoft.com/office/drawing/2014/main" id="{72DC1DA3-2A5D-B4DB-BBC6-2EEA97899669}"/>
              </a:ext>
            </a:extLst>
          </p:cNvPr>
          <p:cNvSpPr/>
          <p:nvPr/>
        </p:nvSpPr>
        <p:spPr>
          <a:xfrm>
            <a:off x="2825297"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D8F5205C-0C6A-ABD2-FBB0-1EB4DDDBD5A7}"/>
              </a:ext>
            </a:extLst>
          </p:cNvPr>
          <p:cNvSpPr txBox="1"/>
          <p:nvPr/>
        </p:nvSpPr>
        <p:spPr>
          <a:xfrm>
            <a:off x="1629916" y="5285398"/>
            <a:ext cx="2617856"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Workflow UIs</a:t>
            </a:r>
          </a:p>
        </p:txBody>
      </p:sp>
      <p:sp>
        <p:nvSpPr>
          <p:cNvPr id="13" name="Rectangle 12">
            <a:extLst>
              <a:ext uri="{FF2B5EF4-FFF2-40B4-BE49-F238E27FC236}">
                <a16:creationId xmlns:a16="http://schemas.microsoft.com/office/drawing/2014/main" id="{762B9859-AFBF-ADD7-387D-7B40E809F331}"/>
              </a:ext>
            </a:extLst>
          </p:cNvPr>
          <p:cNvSpPr/>
          <p:nvPr/>
        </p:nvSpPr>
        <p:spPr>
          <a:xfrm>
            <a:off x="4467399"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XSUAA Service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xs-security.json</a:t>
            </a:r>
          </a:p>
        </p:txBody>
      </p:sp>
      <p:sp>
        <p:nvSpPr>
          <p:cNvPr id="16" name="TextBox 15">
            <a:extLst>
              <a:ext uri="{FF2B5EF4-FFF2-40B4-BE49-F238E27FC236}">
                <a16:creationId xmlns:a16="http://schemas.microsoft.com/office/drawing/2014/main" id="{077EE68F-FF82-FE9B-AFAE-1A8FEB32CDE7}"/>
              </a:ext>
            </a:extLst>
          </p:cNvPr>
          <p:cNvSpPr txBox="1"/>
          <p:nvPr/>
        </p:nvSpPr>
        <p:spPr>
          <a:xfrm>
            <a:off x="4467399" y="4654104"/>
            <a:ext cx="2617856"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Security and Authorization control</a:t>
            </a:r>
          </a:p>
        </p:txBody>
      </p:sp>
      <p:sp>
        <p:nvSpPr>
          <p:cNvPr id="21" name="Rectangle 20">
            <a:extLst>
              <a:ext uri="{FF2B5EF4-FFF2-40B4-BE49-F238E27FC236}">
                <a16:creationId xmlns:a16="http://schemas.microsoft.com/office/drawing/2014/main" id="{3F4AB999-6DCA-D722-5476-F6B9FFB57020}"/>
              </a:ext>
            </a:extLst>
          </p:cNvPr>
          <p:cNvSpPr/>
          <p:nvPr/>
        </p:nvSpPr>
        <p:spPr>
          <a:xfrm>
            <a:off x="7800563"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Destination Service</a:t>
            </a:r>
          </a:p>
        </p:txBody>
      </p:sp>
      <p:sp>
        <p:nvSpPr>
          <p:cNvPr id="22" name="Oval 21">
            <a:extLst>
              <a:ext uri="{FF2B5EF4-FFF2-40B4-BE49-F238E27FC236}">
                <a16:creationId xmlns:a16="http://schemas.microsoft.com/office/drawing/2014/main" id="{A67D9731-C5E9-14C8-4B58-4B077A08E57C}"/>
              </a:ext>
            </a:extLst>
          </p:cNvPr>
          <p:cNvSpPr/>
          <p:nvPr/>
        </p:nvSpPr>
        <p:spPr>
          <a:xfrm>
            <a:off x="8171587" y="5238880"/>
            <a:ext cx="1728192" cy="49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Cf </a:t>
            </a:r>
            <a:r>
              <a:rPr kumimoji="0" lang="en-US" sz="2400" b="0" i="0" u="none" strike="noStrike" kern="1200" cap="none" spc="0" normalizeH="0" baseline="0" noProof="0" dirty="0" err="1">
                <a:ln>
                  <a:noFill/>
                </a:ln>
                <a:solidFill>
                  <a:prstClr val="white"/>
                </a:solidFill>
                <a:effectLst/>
                <a:uLnTx/>
                <a:uFillTx/>
                <a:latin typeface="Segoe UI"/>
                <a:ea typeface="+mn-ea"/>
                <a:cs typeface="+mn-cs"/>
              </a:rPr>
              <a:t>dest</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3" name="Arrow: Up-Down 22">
            <a:extLst>
              <a:ext uri="{FF2B5EF4-FFF2-40B4-BE49-F238E27FC236}">
                <a16:creationId xmlns:a16="http://schemas.microsoft.com/office/drawing/2014/main" id="{A2D52778-BF5B-3E50-C948-A3E0F0418428}"/>
              </a:ext>
            </a:extLst>
          </p:cNvPr>
          <p:cNvSpPr/>
          <p:nvPr/>
        </p:nvSpPr>
        <p:spPr>
          <a:xfrm>
            <a:off x="8880683" y="4616162"/>
            <a:ext cx="288032" cy="5847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F1338B98-1834-F00C-F7D3-F25036E9C0F1}"/>
              </a:ext>
            </a:extLst>
          </p:cNvPr>
          <p:cNvSpPr txBox="1"/>
          <p:nvPr/>
        </p:nvSpPr>
        <p:spPr>
          <a:xfrm>
            <a:off x="8171587" y="5834600"/>
            <a:ext cx="2390848"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Communicate to workflow API</a:t>
            </a:r>
          </a:p>
        </p:txBody>
      </p:sp>
      <p:sp>
        <p:nvSpPr>
          <p:cNvPr id="27" name="TextBox 26">
            <a:extLst>
              <a:ext uri="{FF2B5EF4-FFF2-40B4-BE49-F238E27FC236}">
                <a16:creationId xmlns:a16="http://schemas.microsoft.com/office/drawing/2014/main" id="{F4D867AB-277A-12CE-1618-B2B2B4EE3382}"/>
              </a:ext>
            </a:extLst>
          </p:cNvPr>
          <p:cNvSpPr txBox="1"/>
          <p:nvPr/>
        </p:nvSpPr>
        <p:spPr>
          <a:xfrm>
            <a:off x="4438966" y="5200935"/>
            <a:ext cx="2303518" cy="646331"/>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This will be used to authenticate our application via </a:t>
            </a:r>
            <a:r>
              <a:rPr kumimoji="0" lang="en-US" sz="1200" b="0" i="0" u="none" strike="noStrike" kern="1200" cap="none" spc="0" normalizeH="0" baseline="0" noProof="0" dirty="0" err="1">
                <a:ln>
                  <a:noFill/>
                </a:ln>
                <a:solidFill>
                  <a:srgbClr val="3C3C3C"/>
                </a:solidFill>
                <a:effectLst/>
                <a:uLnTx/>
                <a:uFillTx/>
                <a:latin typeface="BentonSansRegular"/>
                <a:ea typeface="+mn-ea"/>
                <a:cs typeface="+mn-cs"/>
              </a:rPr>
              <a:t>xsuaa</a:t>
            </a: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 while calling Workflow APIs. </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59308BEC-12E0-60D6-E50A-F547959BF91D}"/>
              </a:ext>
            </a:extLst>
          </p:cNvPr>
          <p:cNvSpPr/>
          <p:nvPr/>
        </p:nvSpPr>
        <p:spPr>
          <a:xfrm>
            <a:off x="10414893" y="3554043"/>
            <a:ext cx="1584176"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Workflow</a:t>
            </a:r>
          </a:p>
        </p:txBody>
      </p:sp>
    </p:spTree>
    <p:extLst>
      <p:ext uri="{BB962C8B-B14F-4D97-AF65-F5344CB8AC3E}">
        <p14:creationId xmlns:p14="http://schemas.microsoft.com/office/powerpoint/2010/main" val="175512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UI5 Component – Task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we finished adding task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ui</a:t>
            </a:r>
            <a:r>
              <a:rPr kumimoji="0" lang="en-IN" sz="1800" b="0" i="0" u="none" strike="noStrike" kern="1200" cap="none" spc="0" normalizeH="0" baseline="0" noProof="0" dirty="0">
                <a:ln>
                  <a:noFill/>
                </a:ln>
                <a:solidFill>
                  <a:prstClr val="black"/>
                </a:solidFill>
                <a:effectLst/>
                <a:uLnTx/>
                <a:uFillTx/>
                <a:latin typeface="Segoe UI"/>
                <a:ea typeface="+mn-ea"/>
                <a:cs typeface="+mn-cs"/>
              </a:rPr>
              <a:t> component, a new UI5 module gets added along with configuration in mta.yaml file. The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mta</a:t>
            </a:r>
            <a:r>
              <a:rPr kumimoji="0" lang="en-IN" sz="1800" b="0" i="0" u="none" strike="noStrike" kern="1200" cap="none" spc="0" normalizeH="0" baseline="0" noProof="0" dirty="0">
                <a:ln>
                  <a:noFill/>
                </a:ln>
                <a:solidFill>
                  <a:prstClr val="black"/>
                </a:solidFill>
                <a:effectLst/>
                <a:uLnTx/>
                <a:uFillTx/>
                <a:latin typeface="Segoe UI"/>
                <a:ea typeface="+mn-ea"/>
                <a:cs typeface="+mn-cs"/>
              </a:rPr>
              <a:t> file below explains the purpose of each component and backing services added to the multi target application.</a:t>
            </a:r>
          </a:p>
        </p:txBody>
      </p:sp>
      <p:pic>
        <p:nvPicPr>
          <p:cNvPr id="3" name="Picture 2">
            <a:extLst>
              <a:ext uri="{FF2B5EF4-FFF2-40B4-BE49-F238E27FC236}">
                <a16:creationId xmlns:a16="http://schemas.microsoft.com/office/drawing/2014/main" id="{9A9A9D3D-D3B6-485A-0349-09DCC41E53F5}"/>
              </a:ext>
            </a:extLst>
          </p:cNvPr>
          <p:cNvPicPr>
            <a:picLocks noChangeAspect="1"/>
          </p:cNvPicPr>
          <p:nvPr/>
        </p:nvPicPr>
        <p:blipFill>
          <a:blip r:embed="rId4"/>
          <a:stretch>
            <a:fillRect/>
          </a:stretch>
        </p:blipFill>
        <p:spPr>
          <a:xfrm>
            <a:off x="1426757" y="2614773"/>
            <a:ext cx="9335309" cy="2994920"/>
          </a:xfrm>
          <a:prstGeom prst="rect">
            <a:avLst/>
          </a:prstGeom>
        </p:spPr>
      </p:pic>
    </p:spTree>
    <p:extLst>
      <p:ext uri="{BB962C8B-B14F-4D97-AF65-F5344CB8AC3E}">
        <p14:creationId xmlns:p14="http://schemas.microsoft.com/office/powerpoint/2010/main" val="426557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Task Model and Workflow API Integration</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98543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My Inbox passes the additional data to a custom task UI through the SAPUI5 component’s startup parameters.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task model contains data related to user tasks.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a:t>
            </a:r>
            <a:r>
              <a:rPr kumimoji="0" lang="en-US" sz="2000" b="1" i="0" u="none" strike="noStrike" kern="1200" cap="none" spc="0" normalizeH="0" baseline="0" noProof="0" dirty="0" err="1">
                <a:ln>
                  <a:noFill/>
                </a:ln>
                <a:solidFill>
                  <a:prstClr val="black"/>
                </a:solidFill>
                <a:effectLst/>
                <a:uLnTx/>
                <a:uFillTx/>
                <a:latin typeface="Segoe UI"/>
                <a:ea typeface="+mn-ea"/>
                <a:cs typeface="+mn-cs"/>
              </a:rPr>
              <a:t>taskModel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is of type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sap.ui.model.json.JSONModel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and contains the following task properties: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https://help.sap.com/docs/WORKFLOW/e157c391253b4ecd93647bf232d18a83/735e9ff312dc4b8c838093a1e245518f.html?q=getInboxAPI</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You can add task completion buttons to My Inbox, control the visibility of the footer bar or the back navigation button, and more with the </a:t>
            </a:r>
            <a:r>
              <a:rPr kumimoji="0" lang="en-US" sz="1800" b="1" i="0" u="none" strike="noStrike" kern="1200" cap="none" spc="0" normalizeH="0" baseline="0" noProof="0" dirty="0">
                <a:ln>
                  <a:noFill/>
                </a:ln>
                <a:solidFill>
                  <a:prstClr val="black"/>
                </a:solidFill>
                <a:effectLst/>
                <a:uLnTx/>
                <a:uFillTx/>
                <a:latin typeface="Segoe UI"/>
                <a:ea typeface="+mn-ea"/>
                <a:cs typeface="+mn-cs"/>
                <a:hlinkClick r:id="rId5"/>
              </a:rPr>
              <a:t>My Inbox </a:t>
            </a:r>
            <a:r>
              <a:rPr kumimoji="0" lang="en-US" sz="1400" b="0" i="0" u="none" strike="noStrike" kern="1200" cap="none" spc="0" normalizeH="0" baseline="0" noProof="0" dirty="0">
                <a:ln>
                  <a:noFill/>
                </a:ln>
                <a:solidFill>
                  <a:prstClr val="black"/>
                </a:solidFill>
                <a:effectLst/>
                <a:uLnTx/>
                <a:uFillTx/>
                <a:latin typeface="Segoe UI"/>
                <a:ea typeface="+mn-ea"/>
                <a:cs typeface="+mn-cs"/>
              </a:rPr>
              <a:t>UI Integration API.</a:t>
            </a:r>
          </a:p>
          <a:p>
            <a:pPr marL="0" marR="0" lvl="0" indent="0" algn="l" defTabSz="1218987"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b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37969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Behind the scenes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pic>
        <p:nvPicPr>
          <p:cNvPr id="3" name="Picture 2">
            <a:extLst>
              <a:ext uri="{FF2B5EF4-FFF2-40B4-BE49-F238E27FC236}">
                <a16:creationId xmlns:a16="http://schemas.microsoft.com/office/drawing/2014/main" id="{8F9F0D39-33D2-8FB8-153C-239B4951BE18}"/>
              </a:ext>
            </a:extLst>
          </p:cNvPr>
          <p:cNvPicPr>
            <a:picLocks noChangeAspect="1"/>
          </p:cNvPicPr>
          <p:nvPr/>
        </p:nvPicPr>
        <p:blipFill>
          <a:blip r:embed="rId4"/>
          <a:stretch>
            <a:fillRect/>
          </a:stretch>
        </p:blipFill>
        <p:spPr>
          <a:xfrm>
            <a:off x="405780" y="1083681"/>
            <a:ext cx="10513168" cy="5297647"/>
          </a:xfrm>
          <a:prstGeom prst="rect">
            <a:avLst/>
          </a:prstGeom>
        </p:spPr>
      </p:pic>
    </p:spTree>
    <p:extLst>
      <p:ext uri="{BB962C8B-B14F-4D97-AF65-F5344CB8AC3E}">
        <p14:creationId xmlns:p14="http://schemas.microsoft.com/office/powerpoint/2010/main" val="151620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Working with Custom Start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 user interface is needed which would allow end users to start the instances of the corresponding workflow. In addition, the users must be able to specify some arbitrary values that will be used in the contexts of the started instances.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You can either define the start UI using an HTML5 application (custom start UI).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E9F6CCB6-B989-53E6-02B8-CBE82165C2A4}"/>
              </a:ext>
            </a:extLst>
          </p:cNvPr>
          <p:cNvSpPr txBox="1"/>
          <p:nvPr/>
        </p:nvSpPr>
        <p:spPr>
          <a:xfrm>
            <a:off x="405780" y="2876278"/>
            <a:ext cx="6094428" cy="224676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crossNavigation</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"inbounds"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myworkflowapps</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semanticObject</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"action"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"open"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subTitle</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Subtitle"</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60490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Sub-flow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40120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Inside one workflow, you can execute another workflow called a referenced sub-flow. You can configure the activity that you use to call the sub-flow. The sub-flow is an external workflow definition that can be reused and is deployed independently from the main workflow.</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main workflow stores data in the workflow context. You can pass a subset of this data to the sub-flow by configuring data mapping.</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sub-flow can modify the data and then return the data back into the main workflow using data mapping. The data is copied into the sub-flow when it is started and copied back into the main workflow when the sub-flow ends.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main workflow calls the subflow and waits until the subflow ends before it continues with the next item. The workflow definition of the subflow is resolved at runtime. This means that the subflow can be deployed independently of the main workflow that is calling the subflow.</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subflow can be a workflow from the same project as the main workflow, or it can be any workflow that is deployed on the server.</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12964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Parallel Sub-flow Elements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04698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We can execute multiple instances of the referenced </a:t>
            </a:r>
            <a:r>
              <a:rPr kumimoji="0" lang="en-US" sz="1600" b="0" i="0" u="none" strike="noStrike" kern="1200" cap="none" spc="0" normalizeH="0" baseline="0" noProof="0" dirty="0">
                <a:ln>
                  <a:noFill/>
                </a:ln>
                <a:solidFill>
                  <a:prstClr val="black"/>
                </a:solidFill>
                <a:effectLst/>
                <a:uLnTx/>
                <a:uFillTx/>
                <a:latin typeface="Segoe UI"/>
                <a:ea typeface="+mn-ea"/>
                <a:cs typeface="+mn-cs"/>
              </a:rPr>
              <a:t>subflow</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in parallel, For this purpose, we need to create an array element in main workflow and pass that multi-line element to the sub workflow.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System will automatically create n number of instances of sub workflow based on number of items in the </a:t>
            </a:r>
            <a:r>
              <a:rPr kumimoji="0" lang="en-US" sz="16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json</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collection. In the input and output mappings of the </a:t>
            </a:r>
            <a:r>
              <a:rPr kumimoji="0" lang="en-US" sz="1600" b="0" i="0" u="none" strike="noStrike" kern="1200" cap="none" spc="0" normalizeH="0" baseline="0" noProof="0" dirty="0">
                <a:ln>
                  <a:noFill/>
                </a:ln>
                <a:solidFill>
                  <a:prstClr val="black"/>
                </a:solidFill>
                <a:effectLst/>
                <a:uLnTx/>
                <a:uFillTx/>
                <a:latin typeface="Segoe UI"/>
                <a:ea typeface="+mn-ea"/>
                <a:cs typeface="+mn-cs"/>
              </a:rPr>
              <a:t>subflow</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you can refer to individual items in the collection by using the </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loop.counter</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variable, for example, </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context.items</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mn-cs"/>
              </a:rPr>
              <a:t>loop.counter</a:t>
            </a:r>
            <a:r>
              <a:rPr kumimoji="0" lang="en-US" sz="16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mn-cs"/>
              </a:rPr>
              <a:t>].status}</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Optionally, We can specify a </a:t>
            </a: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Completion Condition which </a:t>
            </a: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If this condition evaluates to true while a single instance of the parallel subflow is completed, the parallel execution is considered completed as well. All other parallel instances are canceled. Output mappings for such canceled instances are skipped.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mapping is used to transfer data between the main workflow and the subflow.</a:t>
            </a:r>
            <a:endParaRPr kumimoji="0" lang="en-IN"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p:txBody>
      </p:sp>
    </p:spTree>
    <p:extLst>
      <p:ext uri="{BB962C8B-B14F-4D97-AF65-F5344CB8AC3E}">
        <p14:creationId xmlns:p14="http://schemas.microsoft.com/office/powerpoint/2010/main" val="608057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Scenario use case 5</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47732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a new employee in on-boarded to the company, we need to order multiple equipment for that employee like Mouse, Notebook, Head-phone, Keyboard, ID Card, and iPhone.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would like to create a workflow, which can receive multiple products as input and trigger previously created shopping-cart workflow to automate mass order or shopping items.</a:t>
            </a:r>
          </a:p>
        </p:txBody>
      </p:sp>
      <p:pic>
        <p:nvPicPr>
          <p:cNvPr id="2" name="Picture 1">
            <a:extLst>
              <a:ext uri="{FF2B5EF4-FFF2-40B4-BE49-F238E27FC236}">
                <a16:creationId xmlns:a16="http://schemas.microsoft.com/office/drawing/2014/main" id="{22765623-847E-444B-8A78-28171111028B}"/>
              </a:ext>
            </a:extLst>
          </p:cNvPr>
          <p:cNvPicPr>
            <a:picLocks noChangeAspect="1"/>
          </p:cNvPicPr>
          <p:nvPr/>
        </p:nvPicPr>
        <p:blipFill rotWithShape="1">
          <a:blip r:embed="rId4"/>
          <a:srcRect l="45801" t="17451" r="10810" b="12201"/>
          <a:stretch/>
        </p:blipFill>
        <p:spPr>
          <a:xfrm>
            <a:off x="7431269" y="2794923"/>
            <a:ext cx="3491263" cy="3772816"/>
          </a:xfrm>
          <a:prstGeom prst="rect">
            <a:avLst/>
          </a:prstGeom>
        </p:spPr>
      </p:pic>
    </p:spTree>
    <p:extLst>
      <p:ext uri="{BB962C8B-B14F-4D97-AF65-F5344CB8AC3E}">
        <p14:creationId xmlns:p14="http://schemas.microsoft.com/office/powerpoint/2010/main" val="414230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E01 –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0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Business Rule and Why?</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801314"/>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A </a:t>
            </a:r>
            <a:r>
              <a:rPr kumimoji="0" lang="en-US" sz="1800" b="1"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business rule</a:t>
            </a: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defines or constrains some aspect of business. Business rules are intended to assert business structure or to control or influence the behavior of the business. Business rules describe the operations, definitions and constraints that apply to an organization. Business rules can apply to people, processes, corporate behavior and computing systems in an organization, and are put in place to help the organization achieve its goals.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Effective business rules help set expectations and provide guidelines on how work will be conducted. Business rules must also be used to ensure an organization abides by local, state, and federal regulatory requirements and guidelines.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Examples of Business Rules</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decision-making hierarchy for invoice processing, where the values of specific invoices are tiered to determine which managers can approve.</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Calculations to determine bonus potential and payouts for sales personnel.</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series of required questions that if an answer is no, a specific vendor is excluded from a particular partnership opportunity.</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set of questions and answers for a guest booking a hotel room to determine availability and rates.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4163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API HUB introduction</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8158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SAP Cloud Platform API management </a:t>
            </a:r>
            <a:r>
              <a:rPr kumimoji="0" lang="en-US" sz="1600" b="1"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provides simple, scalable and secure access to digital assets through application programming interfaces</a:t>
            </a: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 (APIs) and enables developer communities to consume these. Key capabilities. Ÿ Unified standards-based API access of REST/OData or SOAP. services.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The SAP API Business Hub is </a:t>
            </a:r>
            <a:r>
              <a:rPr kumimoji="0" lang="en-US" sz="1600" b="1"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a web application hosted by SAP to discover, explore, and test SAP and partner APIs (application programming interfaces) that are required to build extensions or process integrations</a:t>
            </a: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 It also hosts Integration content, Events, CDS views, and more.</a:t>
            </a:r>
            <a:endParaRPr kumimoji="0" lang="en-IN" sz="20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endParaRPr>
          </a:p>
        </p:txBody>
      </p:sp>
      <p:pic>
        <p:nvPicPr>
          <p:cNvPr id="3" name="Picture 2">
            <a:extLst>
              <a:ext uri="{FF2B5EF4-FFF2-40B4-BE49-F238E27FC236}">
                <a16:creationId xmlns:a16="http://schemas.microsoft.com/office/drawing/2014/main" id="{C558F458-4ABE-7FD1-2BA5-0DFA56A8DC00}"/>
              </a:ext>
            </a:extLst>
          </p:cNvPr>
          <p:cNvPicPr>
            <a:picLocks noChangeAspect="1"/>
          </p:cNvPicPr>
          <p:nvPr/>
        </p:nvPicPr>
        <p:blipFill>
          <a:blip r:embed="rId4"/>
          <a:stretch>
            <a:fillRect/>
          </a:stretch>
        </p:blipFill>
        <p:spPr>
          <a:xfrm>
            <a:off x="2458008" y="3429000"/>
            <a:ext cx="7272808" cy="3001184"/>
          </a:xfrm>
          <a:prstGeom prst="rect">
            <a:avLst/>
          </a:prstGeom>
        </p:spPr>
      </p:pic>
    </p:spTree>
    <p:extLst>
      <p:ext uri="{BB962C8B-B14F-4D97-AF65-F5344CB8AC3E}">
        <p14:creationId xmlns:p14="http://schemas.microsoft.com/office/powerpoint/2010/main" val="798996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2800" b="1" dirty="0">
                <a:solidFill>
                  <a:schemeClr val="tx1">
                    <a:lumMod val="85000"/>
                    <a:lumOff val="15000"/>
                  </a:schemeClr>
                </a:solidFill>
                <a:latin typeface="Arial Black" panose="020B0A04020102020204" pitchFamily="34" charset="0"/>
              </a:rPr>
              <a:t>Why we need a Business Rule Management</a:t>
            </a: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2" name="Rectangle 1">
            <a:extLst>
              <a:ext uri="{FF2B5EF4-FFF2-40B4-BE49-F238E27FC236}">
                <a16:creationId xmlns:a16="http://schemas.microsoft.com/office/drawing/2014/main" id="{CEAC54BE-276A-79C6-92B5-56EF74E1A037}"/>
              </a:ext>
            </a:extLst>
          </p:cNvPr>
          <p:cNvSpPr/>
          <p:nvPr/>
        </p:nvSpPr>
        <p:spPr>
          <a:xfrm>
            <a:off x="477788"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application</a:t>
            </a:r>
          </a:p>
        </p:txBody>
      </p:sp>
      <p:sp>
        <p:nvSpPr>
          <p:cNvPr id="4" name="Rectangle 3">
            <a:extLst>
              <a:ext uri="{FF2B5EF4-FFF2-40B4-BE49-F238E27FC236}">
                <a16:creationId xmlns:a16="http://schemas.microsoft.com/office/drawing/2014/main" id="{A5D0C3D0-7D22-122D-45C0-10F83135C590}"/>
              </a:ext>
            </a:extLst>
          </p:cNvPr>
          <p:cNvSpPr/>
          <p:nvPr/>
        </p:nvSpPr>
        <p:spPr>
          <a:xfrm>
            <a:off x="3286100"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Credit score</a:t>
            </a:r>
          </a:p>
        </p:txBody>
      </p:sp>
      <p:sp>
        <p:nvSpPr>
          <p:cNvPr id="7" name="Rectangle 6">
            <a:extLst>
              <a:ext uri="{FF2B5EF4-FFF2-40B4-BE49-F238E27FC236}">
                <a16:creationId xmlns:a16="http://schemas.microsoft.com/office/drawing/2014/main" id="{C14EBA66-4B55-9ECD-8FFD-93E5196A9DFD}"/>
              </a:ext>
            </a:extLst>
          </p:cNvPr>
          <p:cNvSpPr/>
          <p:nvPr/>
        </p:nvSpPr>
        <p:spPr>
          <a:xfrm>
            <a:off x="6262180" y="2132856"/>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Accept/Reject</a:t>
            </a:r>
          </a:p>
        </p:txBody>
      </p:sp>
      <p:sp>
        <p:nvSpPr>
          <p:cNvPr id="9" name="Rectangle 8">
            <a:extLst>
              <a:ext uri="{FF2B5EF4-FFF2-40B4-BE49-F238E27FC236}">
                <a16:creationId xmlns:a16="http://schemas.microsoft.com/office/drawing/2014/main" id="{56542619-DF4E-80B5-95EF-195D46843B0D}"/>
              </a:ext>
            </a:extLst>
          </p:cNvPr>
          <p:cNvSpPr/>
          <p:nvPr/>
        </p:nvSpPr>
        <p:spPr>
          <a:xfrm>
            <a:off x="9298119" y="2113437"/>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Loan is disbursed</a:t>
            </a:r>
          </a:p>
        </p:txBody>
      </p:sp>
      <p:sp>
        <p:nvSpPr>
          <p:cNvPr id="10" name="Arrow: Right 9">
            <a:extLst>
              <a:ext uri="{FF2B5EF4-FFF2-40B4-BE49-F238E27FC236}">
                <a16:creationId xmlns:a16="http://schemas.microsoft.com/office/drawing/2014/main" id="{EFFE034F-96F0-797C-162B-2C8A7CFEC043}"/>
              </a:ext>
            </a:extLst>
          </p:cNvPr>
          <p:cNvSpPr/>
          <p:nvPr/>
        </p:nvSpPr>
        <p:spPr>
          <a:xfrm>
            <a:off x="2470808" y="2348880"/>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Arrow: Right 11">
            <a:extLst>
              <a:ext uri="{FF2B5EF4-FFF2-40B4-BE49-F238E27FC236}">
                <a16:creationId xmlns:a16="http://schemas.microsoft.com/office/drawing/2014/main" id="{D4251CAF-1477-7924-6EF8-8F321C363EAB}"/>
              </a:ext>
            </a:extLst>
          </p:cNvPr>
          <p:cNvSpPr/>
          <p:nvPr/>
        </p:nvSpPr>
        <p:spPr>
          <a:xfrm>
            <a:off x="5272568" y="2365465"/>
            <a:ext cx="9896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Right 13">
            <a:extLst>
              <a:ext uri="{FF2B5EF4-FFF2-40B4-BE49-F238E27FC236}">
                <a16:creationId xmlns:a16="http://schemas.microsoft.com/office/drawing/2014/main" id="{3274AAF8-F646-A1F2-A526-7F3FEE0CBB30}"/>
              </a:ext>
            </a:extLst>
          </p:cNvPr>
          <p:cNvSpPr/>
          <p:nvPr/>
        </p:nvSpPr>
        <p:spPr>
          <a:xfrm>
            <a:off x="8531082" y="2355711"/>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5657B65F-064E-0C92-2AFC-52B36FEE7D8A}"/>
              </a:ext>
            </a:extLst>
          </p:cNvPr>
          <p:cNvSpPr txBox="1"/>
          <p:nvPr/>
        </p:nvSpPr>
        <p:spPr>
          <a:xfrm>
            <a:off x="9245852" y="4235913"/>
            <a:ext cx="1872207" cy="24314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a:ea typeface="+mn-ea"/>
                <a:cs typeface="+mn-cs"/>
              </a:rPr>
              <a:t>Rules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Lifestyle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Job</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Salary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Bonus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Other loan</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Investment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PF saving</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Interest rate</a:t>
            </a:r>
          </a:p>
        </p:txBody>
      </p:sp>
      <p:sp>
        <p:nvSpPr>
          <p:cNvPr id="17" name="Rectangle 16">
            <a:extLst>
              <a:ext uri="{FF2B5EF4-FFF2-40B4-BE49-F238E27FC236}">
                <a16:creationId xmlns:a16="http://schemas.microsoft.com/office/drawing/2014/main" id="{BA639782-4624-A1C8-8675-5F0119C1CF7D}"/>
              </a:ext>
            </a:extLst>
          </p:cNvPr>
          <p:cNvSpPr/>
          <p:nvPr/>
        </p:nvSpPr>
        <p:spPr>
          <a:xfrm>
            <a:off x="6598468" y="4725144"/>
            <a:ext cx="2520280" cy="1520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BRMS</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System</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Model</a:t>
            </a:r>
          </a:p>
        </p:txBody>
      </p:sp>
      <p:cxnSp>
        <p:nvCxnSpPr>
          <p:cNvPr id="22" name="Connector: Elbow 21">
            <a:extLst>
              <a:ext uri="{FF2B5EF4-FFF2-40B4-BE49-F238E27FC236}">
                <a16:creationId xmlns:a16="http://schemas.microsoft.com/office/drawing/2014/main" id="{2DFD3F39-290F-3802-3F38-7476804D9DED}"/>
              </a:ext>
            </a:extLst>
          </p:cNvPr>
          <p:cNvCxnSpPr>
            <a:stCxn id="4" idx="2"/>
          </p:cNvCxnSpPr>
          <p:nvPr/>
        </p:nvCxnSpPr>
        <p:spPr>
          <a:xfrm rot="16200000" flipH="1">
            <a:off x="4360419" y="2919143"/>
            <a:ext cx="2160240" cy="23158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40E1C9-19BF-E36F-F449-B04BC7149F06}"/>
              </a:ext>
            </a:extLst>
          </p:cNvPr>
          <p:cNvCxnSpPr/>
          <p:nvPr/>
        </p:nvCxnSpPr>
        <p:spPr>
          <a:xfrm>
            <a:off x="909836" y="3573016"/>
            <a:ext cx="1060297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Connector: Elbow 25">
            <a:extLst>
              <a:ext uri="{FF2B5EF4-FFF2-40B4-BE49-F238E27FC236}">
                <a16:creationId xmlns:a16="http://schemas.microsoft.com/office/drawing/2014/main" id="{0041C4B8-350F-7200-EBBF-8CA58471EC6B}"/>
              </a:ext>
            </a:extLst>
          </p:cNvPr>
          <p:cNvCxnSpPr/>
          <p:nvPr/>
        </p:nvCxnSpPr>
        <p:spPr>
          <a:xfrm rot="16200000" flipV="1">
            <a:off x="3898168" y="3176972"/>
            <a:ext cx="2880321" cy="2520280"/>
          </a:xfrm>
          <a:prstGeom prst="bentConnector3">
            <a:avLst>
              <a:gd name="adj1" fmla="val 319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miley Face 27">
            <a:extLst>
              <a:ext uri="{FF2B5EF4-FFF2-40B4-BE49-F238E27FC236}">
                <a16:creationId xmlns:a16="http://schemas.microsoft.com/office/drawing/2014/main" id="{A192F762-07EE-A465-EE4D-C07EE7FAC769}"/>
              </a:ext>
            </a:extLst>
          </p:cNvPr>
          <p:cNvSpPr/>
          <p:nvPr/>
        </p:nvSpPr>
        <p:spPr>
          <a:xfrm>
            <a:off x="5662364" y="982572"/>
            <a:ext cx="720080" cy="66281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0" name="Smiley Face 29">
            <a:extLst>
              <a:ext uri="{FF2B5EF4-FFF2-40B4-BE49-F238E27FC236}">
                <a16:creationId xmlns:a16="http://schemas.microsoft.com/office/drawing/2014/main" id="{D4C33927-D76E-02DB-A8F4-6D2B1A76E71A}"/>
              </a:ext>
            </a:extLst>
          </p:cNvPr>
          <p:cNvSpPr/>
          <p:nvPr/>
        </p:nvSpPr>
        <p:spPr>
          <a:xfrm>
            <a:off x="10950010" y="4122077"/>
            <a:ext cx="720080" cy="66281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021199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SAP BTP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72" panose="020B0503030000000003" pitchFamily="34" charset="0"/>
                <a:ea typeface="+mn-ea"/>
                <a:cs typeface="+mn-cs"/>
              </a:rPr>
              <a:t>The business rules capability within the SAP Workflow Management service lets you digitize and automate decision making. It encapsulates dynamic decision logic from application logic. It also provides web-based tools to model business vocabulary and decision interfaces to integrate with SaaS applications and business services.</a:t>
            </a: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2050" name="Picture 2">
            <a:extLst>
              <a:ext uri="{FF2B5EF4-FFF2-40B4-BE49-F238E27FC236}">
                <a16:creationId xmlns:a16="http://schemas.microsoft.com/office/drawing/2014/main" id="{C6C23411-01BB-6CA9-669B-6BDAA7575C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64" y="2562667"/>
            <a:ext cx="5302325" cy="2827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16E0C-B51E-A5C2-6324-A9D3EA62E4FB}"/>
              </a:ext>
            </a:extLst>
          </p:cNvPr>
          <p:cNvSpPr txBox="1"/>
          <p:nvPr/>
        </p:nvSpPr>
        <p:spPr>
          <a:xfrm>
            <a:off x="6485902" y="2637815"/>
            <a:ext cx="5014012" cy="2677656"/>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F7275"/>
                </a:solidFill>
                <a:effectLst/>
                <a:uLnTx/>
                <a:uFillTx/>
                <a:latin typeface="72" panose="020B0503030000000003" pitchFamily="34" charset="0"/>
                <a:ea typeface="+mn-ea"/>
                <a:cs typeface="+mn-cs"/>
              </a:rPr>
              <a:t>Manage the lifecycle of business rule projects across business systems using a central repository. Deploy rule services to multiple runtime environments like SAP BTP rule runtime, SAP S/4HANA Cloud, SAP S/4HANA or SAP HANA.</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901914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Develop Rule in BTP</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From the broad workflow requirement, we have identified that each employee which is on-boarded have different level (Band) in the organization, the credit card which can be issued to the employee depends on this rule (shown in table below).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The rule subjected to change in future also, hence we need to model the rule separately out of workflow. This way we achieve a decoupling of changing business needs and avoid deploying our workflow again and again.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3" name="Table 6">
            <a:extLst>
              <a:ext uri="{FF2B5EF4-FFF2-40B4-BE49-F238E27FC236}">
                <a16:creationId xmlns:a16="http://schemas.microsoft.com/office/drawing/2014/main" id="{8D1F2D73-57BF-068F-CAA5-1976FBA84231}"/>
              </a:ext>
            </a:extLst>
          </p:cNvPr>
          <p:cNvGraphicFramePr>
            <a:graphicFrameLocks noGrp="1"/>
          </p:cNvGraphicFramePr>
          <p:nvPr/>
        </p:nvGraphicFramePr>
        <p:xfrm>
          <a:off x="422617" y="3005662"/>
          <a:ext cx="6607900" cy="1828800"/>
        </p:xfrm>
        <a:graphic>
          <a:graphicData uri="http://schemas.openxmlformats.org/drawingml/2006/table">
            <a:tbl>
              <a:tblPr firstRow="1" bandRow="1">
                <a:tableStyleId>{5C22544A-7EE6-4342-B048-85BDC9FD1C3A}</a:tableStyleId>
              </a:tblPr>
              <a:tblGrid>
                <a:gridCol w="3303950">
                  <a:extLst>
                    <a:ext uri="{9D8B030D-6E8A-4147-A177-3AD203B41FA5}">
                      <a16:colId xmlns:a16="http://schemas.microsoft.com/office/drawing/2014/main" val="197969576"/>
                    </a:ext>
                  </a:extLst>
                </a:gridCol>
                <a:gridCol w="3303950">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spTree>
    <p:extLst>
      <p:ext uri="{BB962C8B-B14F-4D97-AF65-F5344CB8AC3E}">
        <p14:creationId xmlns:p14="http://schemas.microsoft.com/office/powerpoint/2010/main" val="530658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Test Rule execution using APIHUB</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58587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 Services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https://&lt;REPOSITORY_URL&gt;/rules-service/rest/v1/projects/&lt;projectid&gt;/ruleservices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 Business Rule from POSTMAN (POST)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https://&lt;RUNTIME URL&gt;/rules-service/rest/v2/</a:t>
            </a:r>
            <a:r>
              <a:rPr kumimoji="0" lang="en-US" sz="1800" b="1" i="0" u="none" strike="noStrike" kern="1200" cap="none" spc="0" normalizeH="0" baseline="0" noProof="0" dirty="0" err="1">
                <a:ln>
                  <a:noFill/>
                </a:ln>
                <a:solidFill>
                  <a:srgbClr val="A31515"/>
                </a:solidFill>
                <a:effectLst/>
                <a:uLnTx/>
                <a:uFillTx/>
                <a:latin typeface="IBMPlexMono,  Courier New"/>
                <a:ea typeface="+mn-ea"/>
                <a:cs typeface="+mn-cs"/>
              </a:rPr>
              <a:t>workingset</a:t>
            </a: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err="1">
                <a:ln>
                  <a:noFill/>
                </a:ln>
                <a:solidFill>
                  <a:srgbClr val="A31515"/>
                </a:solidFill>
                <a:effectLst/>
                <a:uLnTx/>
                <a:uFillTx/>
                <a:latin typeface="IBMPlexMono,  Courier New"/>
                <a:ea typeface="+mn-ea"/>
                <a:cs typeface="+mn-cs"/>
              </a:rPr>
              <a:t>RuleServiceId</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"Vocabulary"</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"Level"</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“&lt;value&gt;"</a:t>
            </a:r>
            <a:endParaRPr kumimoji="0" lang="en-US" sz="1400" b="0" i="0" u="none" strike="noStrike" kern="1200" cap="none" spc="0" normalizeH="0" baseline="0" noProof="0" dirty="0">
              <a:ln>
                <a:noFill/>
              </a:ln>
              <a:solidFill>
                <a:srgbClr val="000000"/>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2062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E02 – </a:t>
            </a:r>
            <a:r>
              <a:rPr lang="en-US" sz="2000" b="1" i="0" dirty="0">
                <a:solidFill>
                  <a:srgbClr val="000000"/>
                </a:solidFill>
                <a:effectLst/>
                <a:latin typeface="Arial Black" panose="020B0A04020102020204" pitchFamily="34" charset="0"/>
              </a:rPr>
              <a:t>Consume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94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Challenges sharing Projects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41632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As of now one developer is sharing project code with another developers using zip file, if we have a development team of 20 developer, we will have 20 zip files coming in email box, how easy it is for someone to merge these zip files to have a final ready code for customer?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Last night I was working and I slept with stable code, this morning I had fight with my girlfriend and I come to office. I made n number of changes to my code and destabilized it. Is there any way today to rollback your changes to last stable state? Basically, today as of now, there is no version control.</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Many developers are working in different shifts and making changes to the source code, it is nightmare for someone to be available 24X7 to sync their changes. In fact, at times, there will be same line of code changed by more than 2 developers in their own environment.</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When a developer does mistake which cause unstable code, we don’t know whom to blame.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 developer like Anubhav comfortable with VS Code but another developer Amelie is more comfortable with BAS, how can we easily switch development tools while developing Workflow apps.</a:t>
            </a:r>
          </a:p>
        </p:txBody>
      </p:sp>
      <p:sp>
        <p:nvSpPr>
          <p:cNvPr id="3" name="TextBox 2">
            <a:extLst>
              <a:ext uri="{FF2B5EF4-FFF2-40B4-BE49-F238E27FC236}">
                <a16:creationId xmlns:a16="http://schemas.microsoft.com/office/drawing/2014/main" id="{F0700437-1DE8-3C14-D81A-A96B511A7E56}"/>
              </a:ext>
            </a:extLst>
          </p:cNvPr>
          <p:cNvSpPr txBox="1"/>
          <p:nvPr/>
        </p:nvSpPr>
        <p:spPr>
          <a:xfrm>
            <a:off x="1826907" y="4918632"/>
            <a:ext cx="8195734" cy="646331"/>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Git and git hub</a:t>
            </a:r>
          </a:p>
        </p:txBody>
      </p:sp>
    </p:spTree>
    <p:extLst>
      <p:ext uri="{BB962C8B-B14F-4D97-AF65-F5344CB8AC3E}">
        <p14:creationId xmlns:p14="http://schemas.microsoft.com/office/powerpoint/2010/main" val="18186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8" name="Title 7">
            <a:extLst>
              <a:ext uri="{FF2B5EF4-FFF2-40B4-BE49-F238E27FC236}">
                <a16:creationId xmlns:a16="http://schemas.microsoft.com/office/drawing/2014/main" id="{CAA5D2E9-16F2-18E7-4862-EF2DE174722F}"/>
              </a:ext>
            </a:extLst>
          </p:cNvPr>
          <p:cNvSpPr>
            <a:spLocks noGrp="1"/>
          </p:cNvSpPr>
          <p:nvPr>
            <p:ph type="title"/>
          </p:nvPr>
        </p:nvSpPr>
        <p:spPr>
          <a:xfrm>
            <a:off x="66652" y="894"/>
            <a:ext cx="9287142" cy="701517"/>
          </a:xfrm>
        </p:spPr>
        <p:txBody>
          <a:bodyPr/>
          <a:lstStyle/>
          <a:p>
            <a:r>
              <a:rPr lang="en-US" dirty="0">
                <a:latin typeface="Cooper Black" panose="0208090404030B020404" pitchFamily="18" charset="0"/>
                <a:cs typeface="Times New Roman" panose="02020603050405020304" pitchFamily="18" charset="0"/>
              </a:rPr>
              <a:t>Git HUB</a:t>
            </a:r>
            <a:endParaRPr lang="en-IN" dirty="0">
              <a:latin typeface="Cooper Black" panose="0208090404030B0204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50F32A4-B3E3-DE18-B2DA-A690F329576A}"/>
              </a:ext>
            </a:extLst>
          </p:cNvPr>
          <p:cNvSpPr txBox="1"/>
          <p:nvPr/>
        </p:nvSpPr>
        <p:spPr>
          <a:xfrm>
            <a:off x="9162973" y="6412402"/>
            <a:ext cx="3943009" cy="317908"/>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rPr>
              <a:t>www.anubhavtrainings.com</a:t>
            </a:r>
            <a:endParaRPr kumimoji="0" lang="en-IN"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endParaRPr>
          </a:p>
        </p:txBody>
      </p:sp>
      <p:pic>
        <p:nvPicPr>
          <p:cNvPr id="44" name="Picture 43">
            <a:extLst>
              <a:ext uri="{FF2B5EF4-FFF2-40B4-BE49-F238E27FC236}">
                <a16:creationId xmlns:a16="http://schemas.microsoft.com/office/drawing/2014/main" id="{57375BAC-87F4-9307-E4CE-69096CCF92FA}"/>
              </a:ext>
            </a:extLst>
          </p:cNvPr>
          <p:cNvPicPr>
            <a:picLocks noChangeAspect="1"/>
          </p:cNvPicPr>
          <p:nvPr/>
        </p:nvPicPr>
        <p:blipFill>
          <a:blip r:embed="rId3"/>
          <a:stretch>
            <a:fillRect/>
          </a:stretch>
        </p:blipFill>
        <p:spPr>
          <a:xfrm>
            <a:off x="11013595" y="134040"/>
            <a:ext cx="954947" cy="943206"/>
          </a:xfrm>
          <a:prstGeom prst="rect">
            <a:avLst/>
          </a:prstGeom>
        </p:spPr>
      </p:pic>
      <p:sp>
        <p:nvSpPr>
          <p:cNvPr id="4" name="TextBox 3">
            <a:extLst>
              <a:ext uri="{FF2B5EF4-FFF2-40B4-BE49-F238E27FC236}">
                <a16:creationId xmlns:a16="http://schemas.microsoft.com/office/drawing/2014/main" id="{69CF2B7F-1294-48A0-F4F1-82351F540BB1}"/>
              </a:ext>
            </a:extLst>
          </p:cNvPr>
          <p:cNvSpPr txBox="1"/>
          <p:nvPr/>
        </p:nvSpPr>
        <p:spPr>
          <a:xfrm>
            <a:off x="66652" y="961080"/>
            <a:ext cx="11520698"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Git HUB is worlds largest code repository on the internet. It stores trillions of projects of any technology.</a:t>
            </a:r>
          </a:p>
        </p:txBody>
      </p:sp>
      <p:sp>
        <p:nvSpPr>
          <p:cNvPr id="2" name="Smiley Face 1">
            <a:extLst>
              <a:ext uri="{FF2B5EF4-FFF2-40B4-BE49-F238E27FC236}">
                <a16:creationId xmlns:a16="http://schemas.microsoft.com/office/drawing/2014/main" id="{ED04AF68-5FAB-1639-B93E-B21AC0BA33AB}"/>
              </a:ext>
            </a:extLst>
          </p:cNvPr>
          <p:cNvSpPr/>
          <p:nvPr/>
        </p:nvSpPr>
        <p:spPr>
          <a:xfrm>
            <a:off x="2898231" y="1276228"/>
            <a:ext cx="641042" cy="64332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7FA92E01-CE4B-710F-E6BE-EB940EBA74B4}"/>
              </a:ext>
            </a:extLst>
          </p:cNvPr>
          <p:cNvSpPr/>
          <p:nvPr/>
        </p:nvSpPr>
        <p:spPr>
          <a:xfrm>
            <a:off x="692746" y="2465745"/>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Project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VS Code</a:t>
            </a:r>
          </a:p>
        </p:txBody>
      </p:sp>
      <p:sp>
        <p:nvSpPr>
          <p:cNvPr id="5" name="Rectangle 4">
            <a:extLst>
              <a:ext uri="{FF2B5EF4-FFF2-40B4-BE49-F238E27FC236}">
                <a16:creationId xmlns:a16="http://schemas.microsoft.com/office/drawing/2014/main" id="{4C8EC962-7BEB-CD52-D5D9-39B9F862CB4A}"/>
              </a:ext>
            </a:extLst>
          </p:cNvPr>
          <p:cNvSpPr/>
          <p:nvPr/>
        </p:nvSpPr>
        <p:spPr>
          <a:xfrm>
            <a:off x="225718" y="3213492"/>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sp>
        <p:nvSpPr>
          <p:cNvPr id="6" name="Thought Bubble: Cloud 5">
            <a:extLst>
              <a:ext uri="{FF2B5EF4-FFF2-40B4-BE49-F238E27FC236}">
                <a16:creationId xmlns:a16="http://schemas.microsoft.com/office/drawing/2014/main" id="{CD133A3C-75F9-822C-04C4-F8375FC9BCEC}"/>
              </a:ext>
            </a:extLst>
          </p:cNvPr>
          <p:cNvSpPr/>
          <p:nvPr/>
        </p:nvSpPr>
        <p:spPr>
          <a:xfrm>
            <a:off x="4207401" y="5643867"/>
            <a:ext cx="3512188" cy="973666"/>
          </a:xfrm>
          <a:prstGeom prst="cloudCallout">
            <a:avLst>
              <a:gd name="adj1" fmla="val -17748"/>
              <a:gd name="adj2" fmla="val 48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Remote Repository</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egoe UI"/>
                <a:ea typeface="+mn-ea"/>
                <a:cs typeface="+mn-cs"/>
              </a:rPr>
              <a:t>gitHUB</a:t>
            </a: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Connector: Elbow 8">
            <a:extLst>
              <a:ext uri="{FF2B5EF4-FFF2-40B4-BE49-F238E27FC236}">
                <a16:creationId xmlns:a16="http://schemas.microsoft.com/office/drawing/2014/main" id="{8BA7884A-D6DA-49B1-9BE5-9CBDF907861A}"/>
              </a:ext>
            </a:extLst>
          </p:cNvPr>
          <p:cNvCxnSpPr>
            <a:cxnSpLocks/>
            <a:stCxn id="5" idx="3"/>
            <a:endCxn id="6" idx="0"/>
          </p:cNvCxnSpPr>
          <p:nvPr/>
        </p:nvCxnSpPr>
        <p:spPr>
          <a:xfrm>
            <a:off x="2970460" y="3458961"/>
            <a:ext cx="1247836" cy="26717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D07A993-8181-DAB6-F1F5-BB89480778BE}"/>
              </a:ext>
            </a:extLst>
          </p:cNvPr>
          <p:cNvCxnSpPr>
            <a:stCxn id="2" idx="4"/>
            <a:endCxn id="3" idx="0"/>
          </p:cNvCxnSpPr>
          <p:nvPr/>
        </p:nvCxnSpPr>
        <p:spPr>
          <a:xfrm rot="5400000">
            <a:off x="2091824" y="1338816"/>
            <a:ext cx="546190" cy="17076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907DDD-BC78-425F-5721-9968673AFFB9}"/>
              </a:ext>
            </a:extLst>
          </p:cNvPr>
          <p:cNvSpPr txBox="1"/>
          <p:nvPr/>
        </p:nvSpPr>
        <p:spPr>
          <a:xfrm>
            <a:off x="1399457" y="1382293"/>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Anubhav</a:t>
            </a:r>
          </a:p>
        </p:txBody>
      </p:sp>
      <p:sp>
        <p:nvSpPr>
          <p:cNvPr id="15" name="TextBox 14">
            <a:extLst>
              <a:ext uri="{FF2B5EF4-FFF2-40B4-BE49-F238E27FC236}">
                <a16:creationId xmlns:a16="http://schemas.microsoft.com/office/drawing/2014/main" id="{6D567FBD-5F10-B23D-008B-7B92764EBB2D}"/>
              </a:ext>
            </a:extLst>
          </p:cNvPr>
          <p:cNvSpPr txBox="1"/>
          <p:nvPr/>
        </p:nvSpPr>
        <p:spPr>
          <a:xfrm>
            <a:off x="9565970" y="1380309"/>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Amile</a:t>
            </a:r>
          </a:p>
        </p:txBody>
      </p:sp>
      <p:sp>
        <p:nvSpPr>
          <p:cNvPr id="17" name="Smiley Face 16">
            <a:extLst>
              <a:ext uri="{FF2B5EF4-FFF2-40B4-BE49-F238E27FC236}">
                <a16:creationId xmlns:a16="http://schemas.microsoft.com/office/drawing/2014/main" id="{C025380D-D485-972A-8F63-795998CF3BB4}"/>
              </a:ext>
            </a:extLst>
          </p:cNvPr>
          <p:cNvSpPr/>
          <p:nvPr/>
        </p:nvSpPr>
        <p:spPr>
          <a:xfrm>
            <a:off x="8842452" y="1276228"/>
            <a:ext cx="641042" cy="643327"/>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8088D863-466B-C4E3-A5FE-58728CD1DF47}"/>
              </a:ext>
            </a:extLst>
          </p:cNvPr>
          <p:cNvSpPr/>
          <p:nvPr/>
        </p:nvSpPr>
        <p:spPr>
          <a:xfrm>
            <a:off x="8344634" y="2219737"/>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BAS</a:t>
            </a:r>
          </a:p>
        </p:txBody>
      </p:sp>
      <p:sp>
        <p:nvSpPr>
          <p:cNvPr id="21" name="TextBox 20">
            <a:extLst>
              <a:ext uri="{FF2B5EF4-FFF2-40B4-BE49-F238E27FC236}">
                <a16:creationId xmlns:a16="http://schemas.microsoft.com/office/drawing/2014/main" id="{38FB0FBD-B6C5-A54C-CA2E-1C9F50C5C995}"/>
              </a:ext>
            </a:extLst>
          </p:cNvPr>
          <p:cNvSpPr txBox="1"/>
          <p:nvPr/>
        </p:nvSpPr>
        <p:spPr>
          <a:xfrm>
            <a:off x="8231053" y="3550046"/>
            <a:ext cx="3943009" cy="1733295"/>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First when a developer need project of already created git repository </a:t>
            </a:r>
            <a:r>
              <a:rPr kumimoji="0" lang="en-US" sz="1333" b="1" i="0" u="none" strike="noStrike" kern="1200" cap="none" spc="0" normalizeH="0" baseline="0" noProof="0" dirty="0">
                <a:ln>
                  <a:noFill/>
                </a:ln>
                <a:solidFill>
                  <a:prstClr val="black"/>
                </a:solidFill>
                <a:effectLst/>
                <a:uLnTx/>
                <a:uFillTx/>
                <a:latin typeface="Segoe UI"/>
                <a:ea typeface="+mn-ea"/>
                <a:cs typeface="+mn-cs"/>
              </a:rPr>
              <a:t>git clone URL </a:t>
            </a:r>
            <a:r>
              <a:rPr kumimoji="0" lang="en-US" sz="1333" b="0" i="0" u="none" strike="noStrike" kern="1200" cap="none" spc="0" normalizeH="0" baseline="0" noProof="0" dirty="0">
                <a:ln>
                  <a:noFill/>
                </a:ln>
                <a:solidFill>
                  <a:prstClr val="black"/>
                </a:solidFill>
                <a:effectLst/>
                <a:uLnTx/>
                <a:uFillTx/>
                <a:latin typeface="Segoe UI"/>
                <a:ea typeface="+mn-ea"/>
                <a:cs typeface="+mn-cs"/>
              </a:rPr>
              <a:t>this will create a local copy of project along with local repository</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Stage change 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Commit this change locally git commit –m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Push change to remote git push</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endParaRPr kumimoji="0" lang="en-US" sz="1333" b="1"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3" name="Connector: Elbow 22">
            <a:extLst>
              <a:ext uri="{FF2B5EF4-FFF2-40B4-BE49-F238E27FC236}">
                <a16:creationId xmlns:a16="http://schemas.microsoft.com/office/drawing/2014/main" id="{A85D6513-CA65-5442-66FF-6B345777E452}"/>
              </a:ext>
            </a:extLst>
          </p:cNvPr>
          <p:cNvCxnSpPr>
            <a:stCxn id="6" idx="3"/>
            <a:endCxn id="19" idx="1"/>
          </p:cNvCxnSpPr>
          <p:nvPr/>
        </p:nvCxnSpPr>
        <p:spPr>
          <a:xfrm rot="5400000" flipH="1" flipV="1">
            <a:off x="5578938" y="2933845"/>
            <a:ext cx="3150251" cy="2381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3515B6-275A-8941-4A2D-FC192046583D}"/>
              </a:ext>
            </a:extLst>
          </p:cNvPr>
          <p:cNvSpPr txBox="1"/>
          <p:nvPr/>
        </p:nvSpPr>
        <p:spPr>
          <a:xfrm>
            <a:off x="5986067" y="2192651"/>
            <a:ext cx="202244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clone</a:t>
            </a:r>
          </a:p>
        </p:txBody>
      </p:sp>
      <p:sp>
        <p:nvSpPr>
          <p:cNvPr id="26" name="Rectangle 25">
            <a:extLst>
              <a:ext uri="{FF2B5EF4-FFF2-40B4-BE49-F238E27FC236}">
                <a16:creationId xmlns:a16="http://schemas.microsoft.com/office/drawing/2014/main" id="{30EDEC9A-30E5-F05A-D290-11A2B15F20BD}"/>
              </a:ext>
            </a:extLst>
          </p:cNvPr>
          <p:cNvSpPr/>
          <p:nvPr/>
        </p:nvSpPr>
        <p:spPr>
          <a:xfrm>
            <a:off x="8035594" y="2947105"/>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cxnSp>
        <p:nvCxnSpPr>
          <p:cNvPr id="28" name="Connector: Elbow 27">
            <a:extLst>
              <a:ext uri="{FF2B5EF4-FFF2-40B4-BE49-F238E27FC236}">
                <a16:creationId xmlns:a16="http://schemas.microsoft.com/office/drawing/2014/main" id="{2A692886-23D6-767D-C10B-66D5858218EE}"/>
              </a:ext>
            </a:extLst>
          </p:cNvPr>
          <p:cNvCxnSpPr/>
          <p:nvPr/>
        </p:nvCxnSpPr>
        <p:spPr>
          <a:xfrm rot="5400000">
            <a:off x="6016442" y="3315674"/>
            <a:ext cx="2848574" cy="1807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4746DF-4B94-CABE-AEFF-24762E4488E6}"/>
              </a:ext>
            </a:extLst>
          </p:cNvPr>
          <p:cNvCxnSpPr>
            <a:endCxn id="3" idx="3"/>
          </p:cNvCxnSpPr>
          <p:nvPr/>
        </p:nvCxnSpPr>
        <p:spPr>
          <a:xfrm rot="16200000" flipV="1">
            <a:off x="2198503" y="2926213"/>
            <a:ext cx="2974976" cy="27131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8ECB710-03B3-8F92-17C2-A3C389689350}"/>
              </a:ext>
            </a:extLst>
          </p:cNvPr>
          <p:cNvSpPr txBox="1"/>
          <p:nvPr/>
        </p:nvSpPr>
        <p:spPr>
          <a:xfrm>
            <a:off x="2970460" y="2435884"/>
            <a:ext cx="199349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pull</a:t>
            </a:r>
          </a:p>
        </p:txBody>
      </p:sp>
      <p:sp>
        <p:nvSpPr>
          <p:cNvPr id="10" name="TextBox 9">
            <a:extLst>
              <a:ext uri="{FF2B5EF4-FFF2-40B4-BE49-F238E27FC236}">
                <a16:creationId xmlns:a16="http://schemas.microsoft.com/office/drawing/2014/main" id="{DD51BA26-3089-B07F-3495-835A9D863521}"/>
              </a:ext>
            </a:extLst>
          </p:cNvPr>
          <p:cNvSpPr txBox="1"/>
          <p:nvPr/>
        </p:nvSpPr>
        <p:spPr>
          <a:xfrm>
            <a:off x="66652" y="3881777"/>
            <a:ext cx="4034470" cy="2062103"/>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Initialize local git repo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init</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Avoid tracking </a:t>
            </a:r>
            <a:r>
              <a:rPr kumimoji="0" lang="en-US" sz="800" b="0" i="0" u="none" strike="noStrike" kern="1200" cap="none" spc="0" normalizeH="0" baseline="0" noProof="0" dirty="0" err="1">
                <a:ln>
                  <a:noFill/>
                </a:ln>
                <a:solidFill>
                  <a:prstClr val="black"/>
                </a:solidFill>
                <a:effectLst/>
                <a:uLnTx/>
                <a:uFillTx/>
                <a:latin typeface="Segoe UI"/>
                <a:ea typeface="+mn-ea"/>
                <a:cs typeface="+mn-cs"/>
              </a:rPr>
              <a:t>node_modules</a:t>
            </a:r>
            <a:r>
              <a:rPr kumimoji="0" lang="en-US" sz="800" b="0" i="0" u="none" strike="noStrike" kern="1200" cap="none" spc="0" normalizeH="0" baseline="0" noProof="0" dirty="0">
                <a:ln>
                  <a:noFill/>
                </a:ln>
                <a:solidFill>
                  <a:prstClr val="black"/>
                </a:solidFill>
                <a:effectLst/>
                <a:uLnTx/>
                <a:uFillTx/>
                <a:latin typeface="Segoe UI"/>
                <a:ea typeface="+mn-ea"/>
                <a:cs typeface="+mn-cs"/>
              </a:rPr>
              <a:t> – create a file </a:t>
            </a:r>
            <a:r>
              <a:rPr kumimoji="0" lang="en-US" sz="800" b="1" i="0" u="none" strike="noStrike" kern="1200" cap="none" spc="0" normalizeH="0" baseline="0" noProof="0" dirty="0">
                <a:ln>
                  <a:noFill/>
                </a:ln>
                <a:solidFill>
                  <a:prstClr val="black"/>
                </a:solidFill>
                <a:effectLst/>
                <a:uLnTx/>
                <a:uFillTx/>
                <a:latin typeface="Segoe UI"/>
                <a:ea typeface="+mn-ea"/>
                <a:cs typeface="+mn-cs"/>
              </a:rPr>
              <a:t>.</a:t>
            </a:r>
            <a:r>
              <a:rPr kumimoji="0" lang="en-US" sz="800" b="1" i="0" u="none" strike="noStrike" kern="1200" cap="none" spc="0" normalizeH="0" baseline="0" noProof="0" dirty="0" err="1">
                <a:ln>
                  <a:noFill/>
                </a:ln>
                <a:solidFill>
                  <a:prstClr val="black"/>
                </a:solidFill>
                <a:effectLst/>
                <a:uLnTx/>
                <a:uFillTx/>
                <a:latin typeface="Segoe UI"/>
                <a:ea typeface="+mn-ea"/>
                <a:cs typeface="+mn-cs"/>
              </a:rPr>
              <a:t>gitignore</a:t>
            </a:r>
            <a:r>
              <a:rPr kumimoji="0" lang="en-US" sz="800" b="1" i="0" u="none" strike="noStrike" kern="1200" cap="none" spc="0" normalizeH="0" baseline="0" noProof="0" dirty="0">
                <a:ln>
                  <a:noFill/>
                </a:ln>
                <a:solidFill>
                  <a:prstClr val="black"/>
                </a:solidFill>
                <a:effectLst/>
                <a:uLnTx/>
                <a:uFillTx/>
                <a:latin typeface="Segoe UI"/>
                <a:ea typeface="+mn-ea"/>
                <a:cs typeface="+mn-cs"/>
              </a:rPr>
              <a:t> </a:t>
            </a:r>
            <a:r>
              <a:rPr kumimoji="0" lang="en-US" sz="800" b="0" i="0" u="none" strike="noStrike" kern="1200" cap="none" spc="0" normalizeH="0" baseline="0" noProof="0" dirty="0">
                <a:ln>
                  <a:noFill/>
                </a:ln>
                <a:solidFill>
                  <a:prstClr val="black"/>
                </a:solidFill>
                <a:effectLst/>
                <a:uLnTx/>
                <a:uFillTx/>
                <a:latin typeface="Segoe UI"/>
                <a:ea typeface="+mn-ea"/>
                <a:cs typeface="+mn-cs"/>
              </a:rPr>
              <a:t>and add entry for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node_modules</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We need to tell git which are all files I want to track now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Now all files are added for tracking, We can create first stable version in git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commit -m “message”</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To go back to last stable state we can use the </a:t>
            </a:r>
            <a:r>
              <a:rPr kumimoji="0" lang="en-US" sz="800" b="1" i="0" u="none" strike="noStrike" kern="1200" cap="none" spc="0" normalizeH="0" baseline="0" noProof="0" dirty="0">
                <a:ln>
                  <a:noFill/>
                </a:ln>
                <a:solidFill>
                  <a:prstClr val="black"/>
                </a:solidFill>
                <a:effectLst/>
                <a:uLnTx/>
                <a:uFillTx/>
                <a:latin typeface="Segoe UI"/>
                <a:ea typeface="+mn-ea"/>
                <a:cs typeface="+mn-cs"/>
              </a:rPr>
              <a:t>git reset --hard</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Create a free git account on internet, we can now create a new git repo</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 developer must create PAT token to perform work with git Developer Settings &gt; PAT Token</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*What is the remote branch name</a:t>
            </a:r>
          </a:p>
          <a:p>
            <a:pPr marL="1218987" marR="0" lvl="2"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branch -M master</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*Address of remote repository</a:t>
            </a: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remote add origin &lt;URL&gt;</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Push the code to remote repo from local repo</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push -u origin master</a:t>
            </a:r>
          </a:p>
        </p:txBody>
      </p:sp>
      <p:sp>
        <p:nvSpPr>
          <p:cNvPr id="14" name="Freeform: Shape 13">
            <a:extLst>
              <a:ext uri="{FF2B5EF4-FFF2-40B4-BE49-F238E27FC236}">
                <a16:creationId xmlns:a16="http://schemas.microsoft.com/office/drawing/2014/main" id="{D4FFD506-B976-46EE-BD98-B119840CB64A}"/>
              </a:ext>
            </a:extLst>
          </p:cNvPr>
          <p:cNvSpPr/>
          <p:nvPr/>
        </p:nvSpPr>
        <p:spPr>
          <a:xfrm>
            <a:off x="-1" y="0"/>
            <a:ext cx="1993020" cy="961079"/>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3">
            <a:extLst>
              <a:ext uri="{FF2B5EF4-FFF2-40B4-BE49-F238E27FC236}">
                <a16:creationId xmlns:a16="http://schemas.microsoft.com/office/drawing/2014/main" id="{46513F15-3B07-91C5-8F30-C1573F5A172C}"/>
              </a:ext>
            </a:extLst>
          </p:cNvPr>
          <p:cNvSpPr txBox="1">
            <a:spLocks/>
          </p:cNvSpPr>
          <p:nvPr/>
        </p:nvSpPr>
        <p:spPr>
          <a:xfrm>
            <a:off x="411183" y="79425"/>
            <a:ext cx="10369152"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bg1"/>
                </a:solidFill>
                <a:latin typeface="+mn-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Black" panose="020B0A04020102020204" pitchFamily="34" charset="0"/>
                <a:ea typeface="+mj-ea"/>
                <a:cs typeface="+mj-cs"/>
              </a:rPr>
              <a:t>Git HUB</a:t>
            </a:r>
            <a:endParaRPr kumimoji="0" lang="en-US" sz="3600" b="1" i="0" u="none" strike="noStrike" kern="1200" cap="none" spc="0" normalizeH="0" baseline="0" noProof="0" dirty="0">
              <a:ln>
                <a:noFill/>
              </a:ln>
              <a:solidFill>
                <a:prstClr val="black">
                  <a:lumMod val="85000"/>
                  <a:lumOff val="15000"/>
                </a:prstClr>
              </a:solidFill>
              <a:effectLst/>
              <a:uLnTx/>
              <a:uFillTx/>
              <a:latin typeface="Arial Black" panose="020B0A04020102020204" pitchFamily="34" charset="0"/>
              <a:ea typeface="+mj-ea"/>
              <a:cs typeface="+mj-cs"/>
            </a:endParaRPr>
          </a:p>
        </p:txBody>
      </p:sp>
    </p:spTree>
    <p:extLst>
      <p:ext uri="{BB962C8B-B14F-4D97-AF65-F5344CB8AC3E}">
        <p14:creationId xmlns:p14="http://schemas.microsoft.com/office/powerpoint/2010/main" val="346501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CI/CD</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3" name="TextBox 2">
            <a:extLst>
              <a:ext uri="{FF2B5EF4-FFF2-40B4-BE49-F238E27FC236}">
                <a16:creationId xmlns:a16="http://schemas.microsoft.com/office/drawing/2014/main" id="{FF88CE36-DC47-7E50-334D-9B9B819DD028}"/>
              </a:ext>
            </a:extLst>
          </p:cNvPr>
          <p:cNvSpPr txBox="1"/>
          <p:nvPr/>
        </p:nvSpPr>
        <p:spPr>
          <a:xfrm>
            <a:off x="117748" y="1092385"/>
            <a:ext cx="11953328" cy="2308324"/>
          </a:xfrm>
          <a:prstGeom prst="rect">
            <a:avLst/>
          </a:prstGeom>
          <a:noFill/>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integration (CI)</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a:t>
            </a: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delivery (CD)</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concept expands on the one of continuous integration. It adds the aspect that any change that has successfully passed the tests is immediately ready to be deployed to production, both from a technical and a qualitative point of view.</a:t>
            </a:r>
          </a:p>
        </p:txBody>
      </p:sp>
      <p:pic>
        <p:nvPicPr>
          <p:cNvPr id="1026" name="Picture 2">
            <a:extLst>
              <a:ext uri="{FF2B5EF4-FFF2-40B4-BE49-F238E27FC236}">
                <a16:creationId xmlns:a16="http://schemas.microsoft.com/office/drawing/2014/main" id="{C9CF0FA2-D4FB-D67D-31D4-5E3F4D658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212" y="3222045"/>
            <a:ext cx="3205285" cy="3641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0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BTP CI/CD Management</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pic>
        <p:nvPicPr>
          <p:cNvPr id="2050" name="Picture 2">
            <a:extLst>
              <a:ext uri="{FF2B5EF4-FFF2-40B4-BE49-F238E27FC236}">
                <a16:creationId xmlns:a16="http://schemas.microsoft.com/office/drawing/2014/main" id="{B652C18E-D212-8D31-C196-211A3768D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52" y="1628800"/>
            <a:ext cx="111156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5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203731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513168" cy="711081"/>
          </a:xfrm>
        </p:spPr>
        <p:txBody>
          <a:bodyPr/>
          <a:lstStyle/>
          <a:p>
            <a:r>
              <a:rPr lang="en-US" sz="3600" b="1" i="0" dirty="0">
                <a:solidFill>
                  <a:srgbClr val="000000"/>
                </a:solidFill>
                <a:effectLst/>
                <a:latin typeface="Arial Black" panose="020B0A04020102020204" pitchFamily="34" charset="0"/>
              </a:rPr>
              <a:t>Build Process Automation API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15443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The workflow API documentation helps us understanding the end points and sample payload to integrate cloud workflows with third-party and native SAP solutions. </a:t>
            </a:r>
            <a:r>
              <a:rPr kumimoji="0" lang="en-US" sz="1800" b="0" i="0" u="none" strike="noStrike" kern="1200" cap="none" spc="0" normalizeH="0" baseline="0" noProof="0" dirty="0">
                <a:ln>
                  <a:noFill/>
                </a:ln>
                <a:solidFill>
                  <a:prstClr val="black"/>
                </a:solidFill>
                <a:effectLst/>
                <a:uLnTx/>
                <a:uFillTx/>
                <a:latin typeface="Segoe UI"/>
                <a:ea typeface="+mn-ea"/>
                <a:cs typeface="+mn-cs"/>
              </a:rPr>
              <a:t>It describes the different aspects that the API covers, such as: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User Task Instances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Workflow Definitions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Workflow Instances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Forms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5122" name="Picture 2" descr="Workflow API summary">
            <a:hlinkClick r:id="rId4"/>
            <a:extLst>
              <a:ext uri="{FF2B5EF4-FFF2-40B4-BE49-F238E27FC236}">
                <a16:creationId xmlns:a16="http://schemas.microsoft.com/office/drawing/2014/main" id="{89BCE2DD-9287-F02B-1B5D-ECE84055D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527" y="1925735"/>
            <a:ext cx="7416824" cy="450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824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37498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746141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709608" cy="711081"/>
          </a:xfrm>
        </p:spPr>
        <p:txBody>
          <a:bodyPr/>
          <a:lstStyle/>
          <a:p>
            <a:r>
              <a:rPr lang="en-US" sz="3200" b="0" i="0" dirty="0">
                <a:solidFill>
                  <a:srgbClr val="000000"/>
                </a:solidFill>
                <a:effectLst/>
                <a:latin typeface="Cooper Black" panose="0208090404030B020404" pitchFamily="18" charset="0"/>
              </a:rPr>
              <a:t>Title</a:t>
            </a:r>
            <a:endParaRPr lang="en-US" sz="3200" b="0" dirty="0">
              <a:solidFill>
                <a:schemeClr val="tx1">
                  <a:lumMod val="85000"/>
                  <a:lumOff val="15000"/>
                </a:schemeClr>
              </a:solidFill>
              <a:latin typeface="Cooper Black" panose="0208090404030B020404" pitchFamily="18"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38554"/>
          </a:xfrm>
          <a:prstGeom prst="rect">
            <a:avLst/>
          </a:prstGeom>
          <a:noFill/>
        </p:spPr>
        <p:txBody>
          <a:bodyPr wrap="square" rtlCol="0">
            <a:spAutoFit/>
          </a:bodyPr>
          <a:lstStyle/>
          <a:p>
            <a:pPr marR="0" lvl="0" algn="l" defTabSz="1218987" rtl="0" eaLnBrk="1" fontAlgn="auto" latinLnBrk="0" hangingPunct="1">
              <a:lnSpc>
                <a:spcPct val="100000"/>
              </a:lnSpc>
              <a:spcBef>
                <a:spcPts val="0"/>
              </a:spcBef>
              <a:spcAft>
                <a:spcPts val="0"/>
              </a:spcAft>
              <a:buClrTx/>
              <a:buSzTx/>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3181966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25949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60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8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1449272" cy="711081"/>
          </a:xfrm>
        </p:spPr>
        <p:txBody>
          <a:bodyPr/>
          <a:lstStyle/>
          <a:p>
            <a:r>
              <a:rPr lang="en-US" sz="3200" b="1" i="0" dirty="0">
                <a:solidFill>
                  <a:srgbClr val="000000"/>
                </a:solidFill>
                <a:effectLst/>
                <a:latin typeface="Arial Black" panose="020B0A04020102020204" pitchFamily="34" charset="0"/>
              </a:rPr>
              <a:t>Start workflow instance from API HUB Sandbox</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We will first explore the service key generated out of our workflow deployment and then use properties here.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Specify the following values, noting that the Starting URL selection should reflect the value of the </a:t>
            </a:r>
            <a:r>
              <a:rPr kumimoji="0" lang="en-US" sz="1800" b="0" i="0" u="none" strike="noStrike" kern="1200" cap="none" spc="0" normalizeH="0" baseline="0" noProof="0" dirty="0" err="1">
                <a:ln>
                  <a:noFill/>
                </a:ln>
                <a:solidFill>
                  <a:prstClr val="black"/>
                </a:solidFill>
                <a:effectLst/>
                <a:uLnTx/>
                <a:uFillTx/>
                <a:latin typeface="Segoe UI"/>
                <a:ea typeface="+mn-ea"/>
                <a:cs typeface="+mn-cs"/>
              </a:rPr>
              <a:t>endpoints.workflow_rest_url</a:t>
            </a:r>
            <a:r>
              <a:rPr kumimoji="0" lang="en-US" sz="1800" b="0" i="0" u="none" strike="noStrike" kern="1200" cap="none" spc="0" normalizeH="0" baseline="0" noProof="0" dirty="0">
                <a:ln>
                  <a:noFill/>
                </a:ln>
                <a:solidFill>
                  <a:prstClr val="black"/>
                </a:solidFill>
                <a:effectLst/>
                <a:uLnTx/>
                <a:uFillTx/>
                <a:latin typeface="Segoe UI"/>
                <a:ea typeface="+mn-ea"/>
                <a:cs typeface="+mn-cs"/>
              </a:rPr>
              <a:t> property, including the particular region:</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8" name="Table 7">
            <a:extLst>
              <a:ext uri="{FF2B5EF4-FFF2-40B4-BE49-F238E27FC236}">
                <a16:creationId xmlns:a16="http://schemas.microsoft.com/office/drawing/2014/main" id="{CD6A32AF-F471-62D5-F4F9-2B124196A0C7}"/>
              </a:ext>
            </a:extLst>
          </p:cNvPr>
          <p:cNvGraphicFramePr>
            <a:graphicFrameLocks noGrp="1"/>
          </p:cNvGraphicFramePr>
          <p:nvPr/>
        </p:nvGraphicFramePr>
        <p:xfrm>
          <a:off x="621804" y="2165581"/>
          <a:ext cx="5757780" cy="3326636"/>
        </p:xfrm>
        <a:graphic>
          <a:graphicData uri="http://schemas.openxmlformats.org/drawingml/2006/table">
            <a:tbl>
              <a:tblPr>
                <a:tableStyleId>{69C7853C-536D-4A76-A0AE-DD22124D55A5}</a:tableStyleId>
              </a:tblPr>
              <a:tblGrid>
                <a:gridCol w="2878890">
                  <a:extLst>
                    <a:ext uri="{9D8B030D-6E8A-4147-A177-3AD203B41FA5}">
                      <a16:colId xmlns:a16="http://schemas.microsoft.com/office/drawing/2014/main" val="51325287"/>
                    </a:ext>
                  </a:extLst>
                </a:gridCol>
                <a:gridCol w="2878890">
                  <a:extLst>
                    <a:ext uri="{9D8B030D-6E8A-4147-A177-3AD203B41FA5}">
                      <a16:colId xmlns:a16="http://schemas.microsoft.com/office/drawing/2014/main" val="2198111012"/>
                    </a:ext>
                  </a:extLst>
                </a:gridCol>
              </a:tblGrid>
              <a:tr h="207871">
                <a:tc>
                  <a:txBody>
                    <a:bodyPr/>
                    <a:lstStyle/>
                    <a:p>
                      <a:r>
                        <a:rPr lang="en-US" sz="1100" b="1" dirty="0">
                          <a:effectLst/>
                        </a:rPr>
                        <a:t>Property</a:t>
                      </a:r>
                    </a:p>
                  </a:txBody>
                  <a:tcPr marL="70176" marR="70176" marT="32389" marB="32389" anchor="ctr">
                    <a:solidFill>
                      <a:schemeClr val="bg2"/>
                    </a:solidFill>
                  </a:tcPr>
                </a:tc>
                <a:tc>
                  <a:txBody>
                    <a:bodyPr/>
                    <a:lstStyle/>
                    <a:p>
                      <a:r>
                        <a:rPr lang="en-US" sz="1100" b="1" dirty="0">
                          <a:effectLst/>
                        </a:rPr>
                        <a:t>Value</a:t>
                      </a:r>
                    </a:p>
                  </a:txBody>
                  <a:tcPr marL="70176" marR="70176" marT="32389" marB="32389" anchor="ctr">
                    <a:solidFill>
                      <a:schemeClr val="bg2"/>
                    </a:solidFill>
                  </a:tcPr>
                </a:tc>
                <a:extLst>
                  <a:ext uri="{0D108BD9-81ED-4DB2-BD59-A6C34878D82A}">
                    <a16:rowId xmlns:a16="http://schemas.microsoft.com/office/drawing/2014/main" val="3918196302"/>
                  </a:ext>
                </a:extLst>
              </a:tr>
              <a:tr h="374168">
                <a:tc>
                  <a:txBody>
                    <a:bodyPr/>
                    <a:lstStyle/>
                    <a:p>
                      <a:r>
                        <a:rPr lang="en-US" sz="1100">
                          <a:effectLst/>
                        </a:rPr>
                        <a:t>Starting URL</a:t>
                      </a:r>
                    </a:p>
                  </a:txBody>
                  <a:tcPr marL="70176" marR="70176" marT="32389" marB="32389" anchor="ctr"/>
                </a:tc>
                <a:tc>
                  <a:txBody>
                    <a:bodyPr/>
                    <a:lstStyle/>
                    <a:p>
                      <a:r>
                        <a:rPr lang="en-US" sz="1100" dirty="0">
                          <a:effectLst/>
                        </a:rPr>
                        <a:t>the value of </a:t>
                      </a:r>
                      <a:r>
                        <a:rPr lang="en-US" sz="1100" dirty="0" err="1">
                          <a:effectLst/>
                        </a:rPr>
                        <a:t>endpoints.workflow_rest_url</a:t>
                      </a:r>
                      <a:endParaRPr lang="en-US" sz="1100" dirty="0">
                        <a:effectLst/>
                      </a:endParaRPr>
                    </a:p>
                  </a:txBody>
                  <a:tcPr marL="70176" marR="70176" marT="32389" marB="32389" anchor="ctr"/>
                </a:tc>
                <a:extLst>
                  <a:ext uri="{0D108BD9-81ED-4DB2-BD59-A6C34878D82A}">
                    <a16:rowId xmlns:a16="http://schemas.microsoft.com/office/drawing/2014/main" val="397148125"/>
                  </a:ext>
                </a:extLst>
              </a:tr>
              <a:tr h="207871">
                <a:tc>
                  <a:txBody>
                    <a:bodyPr/>
                    <a:lstStyle/>
                    <a:p>
                      <a:r>
                        <a:rPr lang="en-US" sz="1100">
                          <a:effectLst/>
                        </a:rPr>
                        <a:t>Display Name for Environments</a:t>
                      </a:r>
                    </a:p>
                  </a:txBody>
                  <a:tcPr marL="70176" marR="70176" marT="32389" marB="32389" anchor="ctr"/>
                </a:tc>
                <a:tc>
                  <a:txBody>
                    <a:bodyPr/>
                    <a:lstStyle/>
                    <a:p>
                      <a:r>
                        <a:rPr lang="en-US" sz="1100" dirty="0" err="1">
                          <a:effectLst/>
                        </a:rPr>
                        <a:t>AnubhavAPISandbox</a:t>
                      </a:r>
                      <a:endParaRPr lang="en-US" sz="1100" dirty="0">
                        <a:effectLst/>
                      </a:endParaRPr>
                    </a:p>
                  </a:txBody>
                  <a:tcPr marL="70176" marR="70176" marT="32389" marB="32389" anchor="ctr"/>
                </a:tc>
                <a:extLst>
                  <a:ext uri="{0D108BD9-81ED-4DB2-BD59-A6C34878D82A}">
                    <a16:rowId xmlns:a16="http://schemas.microsoft.com/office/drawing/2014/main" val="824251727"/>
                  </a:ext>
                </a:extLst>
              </a:tr>
              <a:tr h="207871">
                <a:tc>
                  <a:txBody>
                    <a:bodyPr/>
                    <a:lstStyle/>
                    <a:p>
                      <a:r>
                        <a:rPr lang="en-US" sz="1100">
                          <a:effectLst/>
                        </a:rPr>
                        <a:t>OAuth 2.0 Client Id</a:t>
                      </a:r>
                    </a:p>
                  </a:txBody>
                  <a:tcPr marL="70176" marR="70176" marT="32389" marB="32389" anchor="ctr"/>
                </a:tc>
                <a:tc>
                  <a:txBody>
                    <a:bodyPr/>
                    <a:lstStyle/>
                    <a:p>
                      <a:r>
                        <a:rPr lang="en-US" sz="1100" dirty="0">
                          <a:effectLst/>
                        </a:rPr>
                        <a:t>the value of </a:t>
                      </a:r>
                      <a:r>
                        <a:rPr lang="en-US" sz="1100" dirty="0" err="1">
                          <a:effectLst/>
                        </a:rPr>
                        <a:t>uaa.clientid</a:t>
                      </a:r>
                      <a:endParaRPr lang="en-US" sz="1100" dirty="0">
                        <a:effectLst/>
                      </a:endParaRPr>
                    </a:p>
                  </a:txBody>
                  <a:tcPr marL="70176" marR="70176" marT="32389" marB="32389" anchor="ctr"/>
                </a:tc>
                <a:extLst>
                  <a:ext uri="{0D108BD9-81ED-4DB2-BD59-A6C34878D82A}">
                    <a16:rowId xmlns:a16="http://schemas.microsoft.com/office/drawing/2014/main" val="232690588"/>
                  </a:ext>
                </a:extLst>
              </a:tr>
              <a:tr h="207871">
                <a:tc>
                  <a:txBody>
                    <a:bodyPr/>
                    <a:lstStyle/>
                    <a:p>
                      <a:r>
                        <a:rPr lang="en-US" sz="1100">
                          <a:effectLst/>
                        </a:rPr>
                        <a:t>OAuth 2.0 Secret</a:t>
                      </a:r>
                    </a:p>
                  </a:txBody>
                  <a:tcPr marL="70176" marR="70176" marT="32389" marB="32389" anchor="ctr"/>
                </a:tc>
                <a:tc>
                  <a:txBody>
                    <a:bodyPr/>
                    <a:lstStyle/>
                    <a:p>
                      <a:r>
                        <a:rPr lang="en-US" sz="1100" dirty="0">
                          <a:effectLst/>
                        </a:rPr>
                        <a:t>the value of </a:t>
                      </a:r>
                      <a:r>
                        <a:rPr lang="en-US" sz="1100" dirty="0" err="1">
                          <a:effectLst/>
                        </a:rPr>
                        <a:t>uaa.clientsecret</a:t>
                      </a:r>
                      <a:endParaRPr lang="en-US" sz="1100" dirty="0">
                        <a:effectLst/>
                      </a:endParaRPr>
                    </a:p>
                  </a:txBody>
                  <a:tcPr marL="70176" marR="70176" marT="32389" marB="32389" anchor="ctr"/>
                </a:tc>
                <a:extLst>
                  <a:ext uri="{0D108BD9-81ED-4DB2-BD59-A6C34878D82A}">
                    <a16:rowId xmlns:a16="http://schemas.microsoft.com/office/drawing/2014/main" val="4092166207"/>
                  </a:ext>
                </a:extLst>
              </a:tr>
              <a:tr h="540465">
                <a:tc>
                  <a:txBody>
                    <a:bodyPr/>
                    <a:lstStyle/>
                    <a:p>
                      <a:r>
                        <a:rPr lang="en-US" sz="1100">
                          <a:effectLst/>
                        </a:rPr>
                        <a:t>consumersubdomain</a:t>
                      </a:r>
                    </a:p>
                  </a:txBody>
                  <a:tcPr marL="70176" marR="70176" marT="32389" marB="32389" anchor="ctr"/>
                </a:tc>
                <a:tc>
                  <a:txBody>
                    <a:bodyPr/>
                    <a:lstStyle/>
                    <a:p>
                      <a:r>
                        <a:rPr lang="en-US" sz="1100" dirty="0">
                          <a:effectLst/>
                        </a:rPr>
                        <a:t>the most significant hostname part of the fully qualified domain name value of uaa.url</a:t>
                      </a:r>
                    </a:p>
                  </a:txBody>
                  <a:tcPr marL="70176" marR="70176" marT="32389" marB="32389" anchor="ctr"/>
                </a:tc>
                <a:extLst>
                  <a:ext uri="{0D108BD9-81ED-4DB2-BD59-A6C34878D82A}">
                    <a16:rowId xmlns:a16="http://schemas.microsoft.com/office/drawing/2014/main" val="4197902185"/>
                  </a:ext>
                </a:extLst>
              </a:tr>
              <a:tr h="540465">
                <a:tc>
                  <a:txBody>
                    <a:bodyPr/>
                    <a:lstStyle/>
                    <a:p>
                      <a:r>
                        <a:rPr lang="en-US" sz="1100">
                          <a:effectLst/>
                        </a:rPr>
                        <a:t>landscapehost</a:t>
                      </a:r>
                    </a:p>
                  </a:txBody>
                  <a:tcPr marL="70176" marR="70176" marT="32389" marB="32389" anchor="ctr"/>
                </a:tc>
                <a:tc>
                  <a:txBody>
                    <a:bodyPr/>
                    <a:lstStyle/>
                    <a:p>
                      <a:r>
                        <a:rPr lang="en-US" sz="1100" dirty="0">
                          <a:effectLst/>
                        </a:rPr>
                        <a:t>the rest of the fully qualified domain name value of uaa.url, excluding the 'authentication' part</a:t>
                      </a:r>
                    </a:p>
                  </a:txBody>
                  <a:tcPr marL="70176" marR="70176" marT="32389" marB="32389" anchor="ctr"/>
                </a:tc>
                <a:extLst>
                  <a:ext uri="{0D108BD9-81ED-4DB2-BD59-A6C34878D82A}">
                    <a16:rowId xmlns:a16="http://schemas.microsoft.com/office/drawing/2014/main" val="3804509868"/>
                  </a:ext>
                </a:extLst>
              </a:tr>
              <a:tr h="540465">
                <a:tc>
                  <a:txBody>
                    <a:bodyPr/>
                    <a:lstStyle/>
                    <a:p>
                      <a:r>
                        <a:rPr lang="en-US" sz="1100">
                          <a:effectLst/>
                        </a:rPr>
                        <a:t>Apply this environment to all APIs in this package that are not yet configured</a:t>
                      </a:r>
                    </a:p>
                  </a:txBody>
                  <a:tcPr marL="70176" marR="70176" marT="32389" marB="32389" anchor="ctr"/>
                </a:tc>
                <a:tc>
                  <a:txBody>
                    <a:bodyPr/>
                    <a:lstStyle/>
                    <a:p>
                      <a:r>
                        <a:rPr lang="en-US" sz="1100" dirty="0">
                          <a:effectLst/>
                        </a:rPr>
                        <a:t>checked</a:t>
                      </a:r>
                    </a:p>
                  </a:txBody>
                  <a:tcPr marL="70176" marR="70176" marT="32389" marB="32389" anchor="ctr"/>
                </a:tc>
                <a:extLst>
                  <a:ext uri="{0D108BD9-81ED-4DB2-BD59-A6C34878D82A}">
                    <a16:rowId xmlns:a16="http://schemas.microsoft.com/office/drawing/2014/main" val="3884177767"/>
                  </a:ext>
                </a:extLst>
              </a:tr>
              <a:tr h="374168">
                <a:tc>
                  <a:txBody>
                    <a:bodyPr/>
                    <a:lstStyle/>
                    <a:p>
                      <a:r>
                        <a:rPr lang="en-US" sz="1100">
                          <a:effectLst/>
                        </a:rPr>
                        <a:t>Save this environment for future sessions</a:t>
                      </a:r>
                    </a:p>
                  </a:txBody>
                  <a:tcPr marL="70176" marR="70176" marT="32389" marB="32389" anchor="ctr"/>
                </a:tc>
                <a:tc>
                  <a:txBody>
                    <a:bodyPr/>
                    <a:lstStyle/>
                    <a:p>
                      <a:r>
                        <a:rPr lang="en-US" sz="1100" dirty="0">
                          <a:effectLst/>
                        </a:rPr>
                        <a:t>selected</a:t>
                      </a:r>
                    </a:p>
                  </a:txBody>
                  <a:tcPr marL="70176" marR="70176" marT="32389" marB="32389" anchor="ctr"/>
                </a:tc>
                <a:extLst>
                  <a:ext uri="{0D108BD9-81ED-4DB2-BD59-A6C34878D82A}">
                    <a16:rowId xmlns:a16="http://schemas.microsoft.com/office/drawing/2014/main" val="1161461929"/>
                  </a:ext>
                </a:extLst>
              </a:tr>
            </a:tbl>
          </a:graphicData>
        </a:graphic>
      </p:graphicFrame>
      <p:sp>
        <p:nvSpPr>
          <p:cNvPr id="9" name="Rectangle 4">
            <a:extLst>
              <a:ext uri="{FF2B5EF4-FFF2-40B4-BE49-F238E27FC236}">
                <a16:creationId xmlns:a16="http://schemas.microsoft.com/office/drawing/2014/main" id="{B15AEE8C-A1C2-ECF6-C896-F749C45E5D9F}"/>
              </a:ext>
            </a:extLst>
          </p:cNvPr>
          <p:cNvSpPr>
            <a:spLocks noChangeArrowheads="1"/>
          </p:cNvSpPr>
          <p:nvPr/>
        </p:nvSpPr>
        <p:spPr bwMode="auto">
          <a:xfrm>
            <a:off x="2208213" y="113823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3" name="TextBox 12">
            <a:extLst>
              <a:ext uri="{FF2B5EF4-FFF2-40B4-BE49-F238E27FC236}">
                <a16:creationId xmlns:a16="http://schemas.microsoft.com/office/drawing/2014/main" id="{E50E0338-F49C-5B70-39A1-EDF397A0A0D5}"/>
              </a:ext>
            </a:extLst>
          </p:cNvPr>
          <p:cNvSpPr txBox="1"/>
          <p:nvPr/>
        </p:nvSpPr>
        <p:spPr>
          <a:xfrm>
            <a:off x="6598468" y="2164630"/>
            <a:ext cx="5112568" cy="2893100"/>
          </a:xfrm>
          <a:prstGeom prst="rect">
            <a:avLst/>
          </a:prstGeom>
          <a:solidFill>
            <a:schemeClr val="accent2">
              <a:lumMod val="40000"/>
              <a:lumOff val="60000"/>
            </a:schemeClr>
          </a:solidFill>
          <a:ln>
            <a:solidFill>
              <a:schemeClr val="bg2">
                <a:lumMod val="25000"/>
              </a:schemeClr>
            </a:solid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mn-cs"/>
              </a:rPr>
              <a:t>the value of uaa.url is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hlinkClick r:id="rId4"/>
              </a:rPr>
              <a:t>https://757589e9.authentication.eu10.hana.ondemand.com</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value of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consumersubdomain</a:t>
            </a:r>
            <a:r>
              <a:rPr kumimoji="0" lang="en-US" sz="1400" b="0" i="0" u="none" strike="noStrike" kern="1200" cap="none" spc="0" normalizeH="0" baseline="0" noProof="0" dirty="0">
                <a:ln>
                  <a:noFill/>
                </a:ln>
                <a:solidFill>
                  <a:prstClr val="black"/>
                </a:solidFill>
                <a:effectLst/>
                <a:uLnTx/>
                <a:uFillTx/>
                <a:latin typeface="Segoe UI"/>
                <a:ea typeface="+mn-ea"/>
                <a:cs typeface="+mn-cs"/>
              </a:rPr>
              <a:t>" should be </a:t>
            </a:r>
            <a:r>
              <a:rPr kumimoji="0" lang="en-US" sz="1400" b="1" i="0" u="none" strike="noStrike" kern="1200" cap="none" spc="0" normalizeH="0" baseline="0" noProof="0" dirty="0">
                <a:ln>
                  <a:noFill/>
                </a:ln>
                <a:solidFill>
                  <a:prstClr val="black"/>
                </a:solidFill>
                <a:effectLst/>
                <a:uLnTx/>
                <a:uFillTx/>
                <a:latin typeface="Segoe UI"/>
                <a:ea typeface="+mn-ea"/>
                <a:cs typeface="+mn-cs"/>
              </a:rPr>
              <a:t>898789e9trial</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value of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landscapehost</a:t>
            </a:r>
            <a:r>
              <a:rPr kumimoji="0" lang="en-US" sz="1400" b="0" i="0" u="none" strike="noStrike" kern="1200" cap="none" spc="0" normalizeH="0" baseline="0" noProof="0" dirty="0">
                <a:ln>
                  <a:noFill/>
                </a:ln>
                <a:solidFill>
                  <a:prstClr val="black"/>
                </a:solidFill>
                <a:effectLst/>
                <a:uLnTx/>
                <a:uFillTx/>
                <a:latin typeface="Segoe UI"/>
                <a:ea typeface="+mn-ea"/>
                <a:cs typeface="+mn-cs"/>
              </a:rPr>
              <a:t>" should be </a:t>
            </a:r>
            <a:r>
              <a:rPr kumimoji="0" lang="en-US" sz="1400" b="1" i="0" u="none" strike="noStrike" kern="1200" cap="none" spc="0" normalizeH="0" baseline="0" noProof="0" dirty="0">
                <a:ln>
                  <a:noFill/>
                </a:ln>
                <a:solidFill>
                  <a:prstClr val="black"/>
                </a:solidFill>
                <a:effectLst/>
                <a:uLnTx/>
                <a:uFillTx/>
                <a:latin typeface="Segoe UI"/>
                <a:ea typeface="+mn-ea"/>
                <a:cs typeface="+mn-cs"/>
              </a:rPr>
              <a:t>eu10.hana.ondemand.com</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resulting "Token URL" should be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 https://757589e9trial.authentication.eu10.hana.ondemand.com/oauth/token</a:t>
            </a:r>
          </a:p>
        </p:txBody>
      </p:sp>
    </p:spTree>
    <p:extLst>
      <p:ext uri="{BB962C8B-B14F-4D97-AF65-F5344CB8AC3E}">
        <p14:creationId xmlns:p14="http://schemas.microsoft.com/office/powerpoint/2010/main" val="1835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253334" y="108795"/>
            <a:ext cx="11881320" cy="711081"/>
          </a:xfrm>
        </p:spPr>
        <p:txBody>
          <a:bodyPr/>
          <a:lstStyle/>
          <a:p>
            <a:r>
              <a:rPr lang="en-US" sz="3200" b="1" i="0" dirty="0">
                <a:solidFill>
                  <a:srgbClr val="000000"/>
                </a:solidFill>
                <a:effectLst/>
                <a:latin typeface="Arial Black" panose="020B0A04020102020204" pitchFamily="34" charset="0"/>
              </a:rPr>
              <a:t>Understanding Security of Cloud Foundry APIs</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73905" y="939853"/>
            <a:ext cx="11809312" cy="1631216"/>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For many services, API usage is protected by scopes, also known as authorities. These scopes are relevant when using an authenticated connection in the context of an OData 2.0 client credentials grant type. </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In other words, authorities come into play (to "authorize" a call) when the authentication is connected directly to the instance. When an instance of a service is created, there may be some default scopes included, but it's always best to be explicit and specify the scopes that you'll require.</a:t>
            </a:r>
            <a:endParaRPr kumimoji="0" lang="en-IN" sz="2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A4C3C700-7122-0CEC-9C82-C0D354A19A6D}"/>
              </a:ext>
            </a:extLst>
          </p:cNvPr>
          <p:cNvSpPr/>
          <p:nvPr/>
        </p:nvSpPr>
        <p:spPr>
          <a:xfrm>
            <a:off x="305608" y="2723601"/>
            <a:ext cx="2733241"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APIHUB (client) - POSTMAN</a:t>
            </a:r>
          </a:p>
        </p:txBody>
      </p:sp>
      <p:sp>
        <p:nvSpPr>
          <p:cNvPr id="3" name="Rectangle 2">
            <a:extLst>
              <a:ext uri="{FF2B5EF4-FFF2-40B4-BE49-F238E27FC236}">
                <a16:creationId xmlns:a16="http://schemas.microsoft.com/office/drawing/2014/main" id="{092ADF0E-5F84-AD4E-D986-9C7BBC0C8913}"/>
              </a:ext>
            </a:extLst>
          </p:cNvPr>
          <p:cNvSpPr/>
          <p:nvPr/>
        </p:nvSpPr>
        <p:spPr>
          <a:xfrm>
            <a:off x="3790156" y="2723601"/>
            <a:ext cx="1797137"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XSUAA</a:t>
            </a:r>
          </a:p>
        </p:txBody>
      </p:sp>
      <p:sp>
        <p:nvSpPr>
          <p:cNvPr id="4" name="Rectangle 3">
            <a:extLst>
              <a:ext uri="{FF2B5EF4-FFF2-40B4-BE49-F238E27FC236}">
                <a16:creationId xmlns:a16="http://schemas.microsoft.com/office/drawing/2014/main" id="{487630BB-10AE-4FF2-4871-43AB45DD45A4}"/>
              </a:ext>
            </a:extLst>
          </p:cNvPr>
          <p:cNvSpPr/>
          <p:nvPr/>
        </p:nvSpPr>
        <p:spPr>
          <a:xfrm>
            <a:off x="6566854" y="2723601"/>
            <a:ext cx="2335870"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Workflow API</a:t>
            </a:r>
          </a:p>
        </p:txBody>
      </p:sp>
      <p:sp>
        <p:nvSpPr>
          <p:cNvPr id="5" name="Rectangle 4">
            <a:extLst>
              <a:ext uri="{FF2B5EF4-FFF2-40B4-BE49-F238E27FC236}">
                <a16:creationId xmlns:a16="http://schemas.microsoft.com/office/drawing/2014/main" id="{0E78282E-F883-ECD3-54AE-14DAE9734AD9}"/>
              </a:ext>
            </a:extLst>
          </p:cNvPr>
          <p:cNvSpPr/>
          <p:nvPr/>
        </p:nvSpPr>
        <p:spPr>
          <a:xfrm>
            <a:off x="9547347" y="2723600"/>
            <a:ext cx="2335870"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CF Workflow instances</a:t>
            </a:r>
          </a:p>
        </p:txBody>
      </p:sp>
      <p:cxnSp>
        <p:nvCxnSpPr>
          <p:cNvPr id="8" name="Straight Connector 7">
            <a:extLst>
              <a:ext uri="{FF2B5EF4-FFF2-40B4-BE49-F238E27FC236}">
                <a16:creationId xmlns:a16="http://schemas.microsoft.com/office/drawing/2014/main" id="{3347A0C5-3CAC-8816-66DE-43A3B551F2FE}"/>
              </a:ext>
            </a:extLst>
          </p:cNvPr>
          <p:cNvCxnSpPr>
            <a:stCxn id="2" idx="2"/>
          </p:cNvCxnSpPr>
          <p:nvPr/>
        </p:nvCxnSpPr>
        <p:spPr>
          <a:xfrm flipH="1">
            <a:off x="1672228" y="3140968"/>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01843C-0E64-3A33-379B-1C2FFCB13359}"/>
              </a:ext>
            </a:extLst>
          </p:cNvPr>
          <p:cNvCxnSpPr/>
          <p:nvPr/>
        </p:nvCxnSpPr>
        <p:spPr>
          <a:xfrm flipH="1">
            <a:off x="4688724" y="3158129"/>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A0FE166-97E0-EBF4-A6A5-065EAF6D256B}"/>
              </a:ext>
            </a:extLst>
          </p:cNvPr>
          <p:cNvCxnSpPr/>
          <p:nvPr/>
        </p:nvCxnSpPr>
        <p:spPr>
          <a:xfrm flipH="1">
            <a:off x="7822604" y="3139275"/>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8CA6E1-BEEE-193C-8B1A-9F70D3845F52}"/>
              </a:ext>
            </a:extLst>
          </p:cNvPr>
          <p:cNvCxnSpPr/>
          <p:nvPr/>
        </p:nvCxnSpPr>
        <p:spPr>
          <a:xfrm flipH="1">
            <a:off x="10715281" y="3154187"/>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AD6B0E-9DB8-8EBA-744D-A313C607C168}"/>
              </a:ext>
            </a:extLst>
          </p:cNvPr>
          <p:cNvCxnSpPr>
            <a:cxnSpLocks/>
            <a:endCxn id="16" idx="0"/>
          </p:cNvCxnSpPr>
          <p:nvPr/>
        </p:nvCxnSpPr>
        <p:spPr>
          <a:xfrm>
            <a:off x="1672228" y="3429000"/>
            <a:ext cx="3016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CA81B7F-FE58-6391-4200-C6354AA10166}"/>
              </a:ext>
            </a:extLst>
          </p:cNvPr>
          <p:cNvSpPr/>
          <p:nvPr/>
        </p:nvSpPr>
        <p:spPr>
          <a:xfrm>
            <a:off x="4626814" y="3429000"/>
            <a:ext cx="123819" cy="28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cxnSp>
        <p:nvCxnSpPr>
          <p:cNvPr id="21" name="Straight Arrow Connector 20">
            <a:extLst>
              <a:ext uri="{FF2B5EF4-FFF2-40B4-BE49-F238E27FC236}">
                <a16:creationId xmlns:a16="http://schemas.microsoft.com/office/drawing/2014/main" id="{4366BE4E-24CC-BBDA-874C-0C3D700F9D82}"/>
              </a:ext>
            </a:extLst>
          </p:cNvPr>
          <p:cNvCxnSpPr>
            <a:cxnSpLocks/>
            <a:stCxn id="16" idx="2"/>
          </p:cNvCxnSpPr>
          <p:nvPr/>
        </p:nvCxnSpPr>
        <p:spPr>
          <a:xfrm flipH="1">
            <a:off x="1672228" y="3717033"/>
            <a:ext cx="3016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5941F70-DE98-BDD7-CD70-E3628596196F}"/>
              </a:ext>
            </a:extLst>
          </p:cNvPr>
          <p:cNvCxnSpPr>
            <a:cxnSpLocks/>
            <a:endCxn id="27" idx="0"/>
          </p:cNvCxnSpPr>
          <p:nvPr/>
        </p:nvCxnSpPr>
        <p:spPr>
          <a:xfrm>
            <a:off x="1672228" y="3986811"/>
            <a:ext cx="6148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02754BAC-DF9F-36B3-7CC8-BD4DE5E23608}"/>
              </a:ext>
            </a:extLst>
          </p:cNvPr>
          <p:cNvSpPr/>
          <p:nvPr/>
        </p:nvSpPr>
        <p:spPr>
          <a:xfrm>
            <a:off x="7746075" y="3986811"/>
            <a:ext cx="148534" cy="189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47365011-9D72-054E-2A8F-FF6D340F50AD}"/>
              </a:ext>
            </a:extLst>
          </p:cNvPr>
          <p:cNvCxnSpPr>
            <a:cxnSpLocks/>
          </p:cNvCxnSpPr>
          <p:nvPr/>
        </p:nvCxnSpPr>
        <p:spPr>
          <a:xfrm flipH="1">
            <a:off x="1672228" y="5877272"/>
            <a:ext cx="6135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Freeform: Shape 32">
            <a:extLst>
              <a:ext uri="{FF2B5EF4-FFF2-40B4-BE49-F238E27FC236}">
                <a16:creationId xmlns:a16="http://schemas.microsoft.com/office/drawing/2014/main" id="{A235A414-6FB1-AFA7-EE60-C1F01A28F96B}"/>
              </a:ext>
            </a:extLst>
          </p:cNvPr>
          <p:cNvSpPr/>
          <p:nvPr/>
        </p:nvSpPr>
        <p:spPr>
          <a:xfrm>
            <a:off x="7909228" y="4133287"/>
            <a:ext cx="660089" cy="443060"/>
          </a:xfrm>
          <a:custGeom>
            <a:avLst/>
            <a:gdLst>
              <a:gd name="connsiteX0" fmla="*/ 0 w 660089"/>
              <a:gd name="connsiteY0" fmla="*/ 0 h 443060"/>
              <a:gd name="connsiteX1" fmla="*/ 659877 w 660089"/>
              <a:gd name="connsiteY1" fmla="*/ 263951 h 443060"/>
              <a:gd name="connsiteX2" fmla="*/ 56561 w 660089"/>
              <a:gd name="connsiteY2" fmla="*/ 443060 h 443060"/>
            </a:gdLst>
            <a:ahLst/>
            <a:cxnLst>
              <a:cxn ang="0">
                <a:pos x="connsiteX0" y="connsiteY0"/>
              </a:cxn>
              <a:cxn ang="0">
                <a:pos x="connsiteX1" y="connsiteY1"/>
              </a:cxn>
              <a:cxn ang="0">
                <a:pos x="connsiteX2" y="connsiteY2"/>
              </a:cxn>
            </a:cxnLst>
            <a:rect l="l" t="t" r="r" b="b"/>
            <a:pathLst>
              <a:path w="660089" h="443060">
                <a:moveTo>
                  <a:pt x="0" y="0"/>
                </a:moveTo>
                <a:cubicBezTo>
                  <a:pt x="325225" y="95054"/>
                  <a:pt x="650450" y="190108"/>
                  <a:pt x="659877" y="263951"/>
                </a:cubicBezTo>
                <a:cubicBezTo>
                  <a:pt x="669304" y="337794"/>
                  <a:pt x="362932" y="390427"/>
                  <a:pt x="56561" y="44306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75734AD7-3384-0B69-A337-FF0F39EEE651}"/>
              </a:ext>
            </a:extLst>
          </p:cNvPr>
          <p:cNvSpPr txBox="1"/>
          <p:nvPr/>
        </p:nvSpPr>
        <p:spPr>
          <a:xfrm>
            <a:off x="8569317" y="4221088"/>
            <a:ext cx="1701559"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mn-cs"/>
              </a:rPr>
              <a:t>Check scope</a:t>
            </a:r>
          </a:p>
        </p:txBody>
      </p:sp>
      <p:sp>
        <p:nvSpPr>
          <p:cNvPr id="35" name="TextBox 34">
            <a:extLst>
              <a:ext uri="{FF2B5EF4-FFF2-40B4-BE49-F238E27FC236}">
                <a16:creationId xmlns:a16="http://schemas.microsoft.com/office/drawing/2014/main" id="{E745C1D0-686C-F981-7386-D37C4B8E1FA1}"/>
              </a:ext>
            </a:extLst>
          </p:cNvPr>
          <p:cNvSpPr txBox="1"/>
          <p:nvPr/>
        </p:nvSpPr>
        <p:spPr>
          <a:xfrm>
            <a:off x="2388389" y="3177014"/>
            <a:ext cx="1701559"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Check authenticated</a:t>
            </a:r>
          </a:p>
        </p:txBody>
      </p:sp>
      <p:pic>
        <p:nvPicPr>
          <p:cNvPr id="7170" name="Picture 2" descr="Details for 'GET /v1/workflow-definitions'">
            <a:extLst>
              <a:ext uri="{FF2B5EF4-FFF2-40B4-BE49-F238E27FC236}">
                <a16:creationId xmlns:a16="http://schemas.microsoft.com/office/drawing/2014/main" id="{6FC7D35C-6170-AD24-1926-1365E0E41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218" y="4015198"/>
            <a:ext cx="6250966" cy="176210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7D362A-7B56-EF7C-6368-F2DFD17E1C9C}"/>
              </a:ext>
            </a:extLst>
          </p:cNvPr>
          <p:cNvCxnSpPr>
            <a:stCxn id="27" idx="3"/>
          </p:cNvCxnSpPr>
          <p:nvPr/>
        </p:nvCxnSpPr>
        <p:spPr>
          <a:xfrm>
            <a:off x="7894609" y="4932040"/>
            <a:ext cx="2820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46D7C20-EFCD-C49C-B6B2-D01FA2728775}"/>
              </a:ext>
            </a:extLst>
          </p:cNvPr>
          <p:cNvSpPr txBox="1"/>
          <p:nvPr/>
        </p:nvSpPr>
        <p:spPr>
          <a:xfrm>
            <a:off x="7837224" y="4616666"/>
            <a:ext cx="3297747"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Read workflow instances/start/stop…</a:t>
            </a:r>
          </a:p>
        </p:txBody>
      </p:sp>
      <p:cxnSp>
        <p:nvCxnSpPr>
          <p:cNvPr id="39" name="Straight Arrow Connector 38">
            <a:extLst>
              <a:ext uri="{FF2B5EF4-FFF2-40B4-BE49-F238E27FC236}">
                <a16:creationId xmlns:a16="http://schemas.microsoft.com/office/drawing/2014/main" id="{EFBD9262-AB8E-66B0-CC98-7A7D85CB6293}"/>
              </a:ext>
            </a:extLst>
          </p:cNvPr>
          <p:cNvCxnSpPr>
            <a:cxnSpLocks/>
          </p:cNvCxnSpPr>
          <p:nvPr/>
        </p:nvCxnSpPr>
        <p:spPr>
          <a:xfrm flipH="1">
            <a:off x="7867853" y="5523520"/>
            <a:ext cx="2845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7BF3C01-16C3-BC24-EDC1-846CEE63DFFC}"/>
              </a:ext>
            </a:extLst>
          </p:cNvPr>
          <p:cNvSpPr/>
          <p:nvPr/>
        </p:nvSpPr>
        <p:spPr>
          <a:xfrm>
            <a:off x="10715282" y="4932039"/>
            <a:ext cx="69786" cy="604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0F5F5186-8E65-8527-CEDA-D7FD4430291B}"/>
              </a:ext>
            </a:extLst>
          </p:cNvPr>
          <p:cNvSpPr txBox="1"/>
          <p:nvPr/>
        </p:nvSpPr>
        <p:spPr>
          <a:xfrm>
            <a:off x="2478162" y="3490059"/>
            <a:ext cx="1701559"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JWT token</a:t>
            </a:r>
          </a:p>
        </p:txBody>
      </p:sp>
    </p:spTree>
    <p:extLst>
      <p:ext uri="{BB962C8B-B14F-4D97-AF65-F5344CB8AC3E}">
        <p14:creationId xmlns:p14="http://schemas.microsoft.com/office/powerpoint/2010/main" val="6048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Inject and Test scope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504753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Since an instance of workflow service was created as part of a larger process, like in the booster case in an earlier exercise, you can update the service instance and add the scopes manually.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Check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target </a:t>
            </a:r>
            <a:r>
              <a:rPr kumimoji="0" lang="en-US" sz="1800" b="0" i="0" u="none" strike="noStrike" kern="1200" cap="none" spc="0" normalizeH="0" baseline="0" noProof="0" dirty="0">
                <a:ln>
                  <a:noFill/>
                </a:ln>
                <a:solidFill>
                  <a:prstClr val="black"/>
                </a:solidFill>
                <a:effectLst/>
                <a:uLnTx/>
                <a:uFillTx/>
                <a:latin typeface="Segoe UI"/>
                <a:ea typeface="+mn-ea"/>
                <a:cs typeface="+mn-cs"/>
              </a:rPr>
              <a:t>if we already login to cloud foundry or not, if not use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login</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Find the list of all the services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services</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Issue command to inject the scope to workflow service </a:t>
            </a: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400" b="1" i="0" u="none" strike="noStrike" kern="1200" cap="none" spc="0" normalizeH="0" baseline="0" noProof="0" dirty="0">
                <a:ln>
                  <a:noFill/>
                </a:ln>
                <a:solidFill>
                  <a:prstClr val="black"/>
                </a:solidFill>
                <a:effectLst/>
                <a:uLnTx/>
                <a:uFillTx/>
                <a:latin typeface="Segoe UI"/>
                <a:ea typeface="+mn-ea"/>
                <a:cs typeface="+mn-cs"/>
              </a:rPr>
              <a:t> update-service </a:t>
            </a:r>
            <a:r>
              <a:rPr kumimoji="0" lang="en-US" sz="1400" b="1" i="0" u="none" strike="noStrike" kern="1200" cap="none" spc="0" normalizeH="0" baseline="0" noProof="0" dirty="0" err="1">
                <a:ln>
                  <a:noFill/>
                </a:ln>
                <a:solidFill>
                  <a:prstClr val="black"/>
                </a:solidFill>
                <a:effectLst/>
                <a:uLnTx/>
                <a:uFillTx/>
                <a:latin typeface="Segoe UI"/>
                <a:ea typeface="+mn-ea"/>
                <a:cs typeface="+mn-cs"/>
              </a:rPr>
              <a:t>sap_processautomation</a:t>
            </a:r>
            <a:r>
              <a:rPr kumimoji="0" lang="en-US" sz="1400" b="1" i="0" u="none" strike="noStrike" kern="1200" cap="none" spc="0" normalizeH="0" baseline="0" noProof="0" dirty="0">
                <a:ln>
                  <a:noFill/>
                </a:ln>
                <a:solidFill>
                  <a:prstClr val="black"/>
                </a:solidFill>
                <a:effectLst/>
                <a:uLnTx/>
                <a:uFillTx/>
                <a:latin typeface="Segoe UI"/>
                <a:ea typeface="+mn-ea"/>
                <a:cs typeface="+mn-cs"/>
              </a:rPr>
              <a:t> -c '{"authorities": ["</a:t>
            </a:r>
            <a:r>
              <a:rPr kumimoji="0" lang="en-US" sz="1400" b="1" i="0" u="none" strike="noStrike" kern="1200" cap="none" spc="0" normalizeH="0" baseline="0" noProof="0" dirty="0" err="1">
                <a:ln>
                  <a:noFill/>
                </a:ln>
                <a:solidFill>
                  <a:prstClr val="black"/>
                </a:solidFill>
                <a:effectLst/>
                <a:uLnTx/>
                <a:uFillTx/>
                <a:latin typeface="Segoe UI"/>
                <a:ea typeface="+mn-ea"/>
                <a:cs typeface="+mn-cs"/>
              </a:rPr>
              <a:t>ProcessAutomationAdmin</a:t>
            </a:r>
            <a:r>
              <a:rPr kumimoji="0" lang="en-US" sz="1400" b="1" i="0" u="none" strike="noStrike" kern="1200" cap="none" spc="0" normalizeH="0" baseline="0" noProof="0" dirty="0">
                <a:ln>
                  <a:noFill/>
                </a:ln>
                <a:solidFill>
                  <a:prstClr val="black"/>
                </a:solidFill>
                <a:effectLst/>
                <a:uLnTx/>
                <a:uFillTx/>
                <a:latin typeface="Segoe UI"/>
                <a:ea typeface="+mn-ea"/>
                <a:cs typeface="+mn-cs"/>
              </a:rPr>
              <a:t>"]}'</a:t>
            </a:r>
          </a:p>
          <a:p>
            <a:pPr marL="609493" marR="0" lvl="1" indent="0" algn="l" defTabSz="1218987"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prstClr val="black"/>
              </a:solidFill>
              <a:effectLst/>
              <a:uLnTx/>
              <a:uFillTx/>
              <a:latin typeface="Segoe UI"/>
              <a:ea typeface="+mn-ea"/>
              <a:cs typeface="+mn-cs"/>
            </a:endParaRP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Segoe UI"/>
                <a:ea typeface="+mn-ea"/>
                <a:cs typeface="+mn-cs"/>
              </a:rPr>
              <a:t>The value supplied with the -c command option is in JSON format, make sure you use the right combination of quotes and brackets. Happily, as we're all using a Linux based Bash shell courtesy of the App Studio, there are no variations to worry about here!</a:t>
            </a:r>
          </a:p>
          <a:p>
            <a:pPr marL="609493" marR="0" lvl="1" indent="0" algn="l" defTabSz="1218987"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5. Test the APIs again from API HUB</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GET /v1/workflow-definitions</a:t>
            </a:r>
            <a:endParaRPr kumimoji="0" lang="en-IN" sz="18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POST /v1/workflow-instances</a:t>
            </a:r>
            <a:endParaRPr kumimoji="0" lang="en-IN" sz="18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r>
              <a:rPr kumimoji="0" lang="en-IN" sz="900" b="0" i="0" u="none" strike="noStrike" kern="1200" cap="none" spc="0" normalizeH="0" baseline="0" noProof="0" dirty="0" err="1">
                <a:ln>
                  <a:noFill/>
                </a:ln>
                <a:solidFill>
                  <a:prstClr val="black"/>
                </a:solidFill>
                <a:effectLst/>
                <a:uLnTx/>
                <a:uFillTx/>
                <a:latin typeface="Segoe UI"/>
                <a:ea typeface="+mn-ea"/>
                <a:cs typeface="+mn-cs"/>
              </a:rPr>
              <a:t>definitionId</a:t>
            </a:r>
            <a:r>
              <a:rPr kumimoji="0" lang="en-IN" sz="900" b="0" i="0" u="none" strike="noStrike" kern="1200" cap="none" spc="0" normalizeH="0" baseline="0" noProof="0" dirty="0">
                <a:ln>
                  <a:noFill/>
                </a:ln>
                <a:solidFill>
                  <a:prstClr val="black"/>
                </a:solidFill>
                <a:effectLst/>
                <a:uLnTx/>
                <a:uFillTx/>
                <a:latin typeface="Segoe UI"/>
                <a:ea typeface="+mn-ea"/>
                <a:cs typeface="+mn-cs"/>
              </a:rPr>
              <a:t>": "</a:t>
            </a:r>
            <a:r>
              <a:rPr kumimoji="0" lang="en-IN" sz="900" b="0" i="0" u="none" strike="noStrike" kern="1200" cap="none" spc="0" normalizeH="0" baseline="0" noProof="0" dirty="0" err="1">
                <a:ln>
                  <a:noFill/>
                </a:ln>
                <a:solidFill>
                  <a:prstClr val="black"/>
                </a:solidFill>
                <a:effectLst/>
                <a:uLnTx/>
                <a:uFillTx/>
                <a:latin typeface="Segoe UI"/>
                <a:ea typeface="+mn-ea"/>
                <a:cs typeface="+mn-cs"/>
              </a:rPr>
              <a:t>orderprocess</a:t>
            </a:r>
            <a:r>
              <a:rPr kumimoji="0" lang="en-IN" sz="900" b="0" i="0" u="none" strike="noStrike" kern="1200" cap="none" spc="0" normalizeH="0" baseline="0" noProof="0" dirty="0">
                <a:ln>
                  <a:noFill/>
                </a:ln>
                <a:solidFill>
                  <a:prstClr val="black"/>
                </a:solidFill>
                <a:effectLst/>
                <a:uLnTx/>
                <a:uFillTx/>
                <a:latin typeface="Segoe UI"/>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"context":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"request":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"Id": "HT-1002",</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"Quantity": 42</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a:t>
            </a:r>
          </a:p>
        </p:txBody>
      </p:sp>
    </p:spTree>
    <p:extLst>
      <p:ext uri="{BB962C8B-B14F-4D97-AF65-F5344CB8AC3E}">
        <p14:creationId xmlns:p14="http://schemas.microsoft.com/office/powerpoint/2010/main" val="42640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963010" cy="711081"/>
          </a:xfrm>
        </p:spPr>
        <p:txBody>
          <a:bodyPr/>
          <a:lstStyle/>
          <a:p>
            <a:r>
              <a:rPr lang="en-US" sz="3600" b="1" i="0" dirty="0">
                <a:solidFill>
                  <a:srgbClr val="000000"/>
                </a:solidFill>
                <a:effectLst/>
                <a:latin typeface="Arial Black" panose="020B0A04020102020204" pitchFamily="34" charset="0"/>
              </a:rPr>
              <a:t>Calling the API from Postman with Bearer</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pic>
        <p:nvPicPr>
          <p:cNvPr id="3" name="Picture 2">
            <a:extLst>
              <a:ext uri="{FF2B5EF4-FFF2-40B4-BE49-F238E27FC236}">
                <a16:creationId xmlns:a16="http://schemas.microsoft.com/office/drawing/2014/main" id="{97C0D975-1D94-62BD-9062-2A78CD5A93D6}"/>
              </a:ext>
            </a:extLst>
          </p:cNvPr>
          <p:cNvPicPr>
            <a:picLocks noChangeAspect="1"/>
          </p:cNvPicPr>
          <p:nvPr/>
        </p:nvPicPr>
        <p:blipFill>
          <a:blip r:embed="rId4"/>
          <a:stretch>
            <a:fillRect/>
          </a:stretch>
        </p:blipFill>
        <p:spPr>
          <a:xfrm>
            <a:off x="705455" y="1017933"/>
            <a:ext cx="6984776" cy="5364239"/>
          </a:xfrm>
          <a:prstGeom prst="rect">
            <a:avLst/>
          </a:prstGeom>
        </p:spPr>
      </p:pic>
    </p:spTree>
    <p:extLst>
      <p:ext uri="{BB962C8B-B14F-4D97-AF65-F5344CB8AC3E}">
        <p14:creationId xmlns:p14="http://schemas.microsoft.com/office/powerpoint/2010/main" val="274879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Gateways in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04698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 gateway controls the flow of execution and is represented visually as a diamond shape with an icon inside. The icon shows the type of gateway.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 workflow capability editor supports the following gateway types: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 Exclusive gateway: </a:t>
            </a:r>
            <a:r>
              <a:rPr kumimoji="0" lang="en-US" sz="1600" b="0" i="0" u="none" strike="noStrike" kern="1200" cap="none" spc="0" normalizeH="0" baseline="0" noProof="0" dirty="0">
                <a:ln>
                  <a:noFill/>
                </a:ln>
                <a:solidFill>
                  <a:prstClr val="black"/>
                </a:solidFill>
                <a:effectLst/>
                <a:uLnTx/>
                <a:uFillTx/>
                <a:latin typeface="Segoe UI"/>
                <a:ea typeface="+mn-ea"/>
                <a:cs typeface="+mn-cs"/>
              </a:rPr>
              <a:t>Use an exclusive gateway to model a decision in the process. When the execution arrives at this gateway, all outgoing sequence flows are evaluated in the order in which they’re defined. The sequence flow with a condition that evaluates to true is selected to continue the process.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If multiple sequence flows have a condition that evaluates to true, the first one defined is selected to continue the process. If none of the conditions defined for the sequence flow evaluate to true, then the one marked as default flow is selected and the execution proceeds along that path.</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41CF5596-0D94-CBE1-77A2-8E9434DEBCE1}"/>
              </a:ext>
            </a:extLst>
          </p:cNvPr>
          <p:cNvPicPr>
            <a:picLocks noChangeAspect="1"/>
          </p:cNvPicPr>
          <p:nvPr/>
        </p:nvPicPr>
        <p:blipFill>
          <a:blip r:embed="rId4"/>
          <a:stretch>
            <a:fillRect/>
          </a:stretch>
        </p:blipFill>
        <p:spPr>
          <a:xfrm>
            <a:off x="4370186" y="4261720"/>
            <a:ext cx="2682472" cy="1623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3386519"/>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Impactful">
      <a:dk1>
        <a:sysClr val="windowText" lastClr="000000"/>
      </a:dk1>
      <a:lt1>
        <a:sysClr val="window" lastClr="FFFFFF"/>
      </a:lt1>
      <a:dk2>
        <a:srgbClr val="1F497D"/>
      </a:dk2>
      <a:lt2>
        <a:srgbClr val="EEECE1"/>
      </a:lt2>
      <a:accent1>
        <a:srgbClr val="FFCF03"/>
      </a:accent1>
      <a:accent2>
        <a:srgbClr val="065DC4"/>
      </a:accent2>
      <a:accent3>
        <a:srgbClr val="68B5A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8838</TotalTime>
  <Words>4759</Words>
  <Application>Microsoft Office PowerPoint</Application>
  <PresentationFormat>Custom</PresentationFormat>
  <Paragraphs>566</Paragraphs>
  <Slides>45</Slides>
  <Notes>42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45</vt:i4>
      </vt:variant>
    </vt:vector>
  </HeadingPairs>
  <TitlesOfParts>
    <vt:vector size="63" baseType="lpstr">
      <vt:lpstr>SimSun</vt:lpstr>
      <vt:lpstr>72</vt:lpstr>
      <vt:lpstr>72-Regular</vt:lpstr>
      <vt:lpstr>Amasis MT Pro Black</vt:lpstr>
      <vt:lpstr>-apple-system</vt:lpstr>
      <vt:lpstr>Arial</vt:lpstr>
      <vt:lpstr>Arial Black</vt:lpstr>
      <vt:lpstr>BentonSansRegular</vt:lpstr>
      <vt:lpstr>Calibri</vt:lpstr>
      <vt:lpstr>Consolas</vt:lpstr>
      <vt:lpstr>Cooper Black</vt:lpstr>
      <vt:lpstr>Courier New</vt:lpstr>
      <vt:lpstr>IBMPlexMono,  Courier New</vt:lpstr>
      <vt:lpstr>Segoe UI</vt:lpstr>
      <vt:lpstr>Segoe UI Light</vt:lpstr>
      <vt:lpstr>Wingdings</vt:lpstr>
      <vt:lpstr>Office Theme</vt:lpstr>
      <vt:lpstr>1_Office Theme</vt:lpstr>
      <vt:lpstr>SAP BTP CLD500 Training</vt:lpstr>
      <vt:lpstr>What is an API</vt:lpstr>
      <vt:lpstr>API HUB introduction</vt:lpstr>
      <vt:lpstr>Build Process Automation API</vt:lpstr>
      <vt:lpstr>Start workflow instance from API HUB Sandbox</vt:lpstr>
      <vt:lpstr>Understanding Security of Cloud Foundry APIs</vt:lpstr>
      <vt:lpstr>Inject and Test scope</vt:lpstr>
      <vt:lpstr>Calling the API from Postman with Bearer</vt:lpstr>
      <vt:lpstr>Gateways in workflow</vt:lpstr>
      <vt:lpstr>Gateways in Workflow</vt:lpstr>
      <vt:lpstr>Configure Email</vt:lpstr>
      <vt:lpstr>Workflow Use Case 3</vt:lpstr>
      <vt:lpstr>What is deadline monitoring</vt:lpstr>
      <vt:lpstr>Enhance mail body using HTML</vt:lpstr>
      <vt:lpstr>Core Concepts – UI5, Microservice</vt:lpstr>
      <vt:lpstr>Core Concepts – HTML5 Repo, App Router </vt:lpstr>
      <vt:lpstr>Core Concepts – Destination Service, XSUAA</vt:lpstr>
      <vt:lpstr>Adding custom UIs for Workflow</vt:lpstr>
      <vt:lpstr>Use case scenario 4</vt:lpstr>
      <vt:lpstr>Adding Managed App Router</vt:lpstr>
      <vt:lpstr>Adding UI5 Component – Task UI</vt:lpstr>
      <vt:lpstr>Task Model and Workflow API Integration</vt:lpstr>
      <vt:lpstr>Behind the scenes</vt:lpstr>
      <vt:lpstr>Working with Custom Start UI</vt:lpstr>
      <vt:lpstr>What is Sub-flow</vt:lpstr>
      <vt:lpstr>Parallel Sub-flow Elements</vt:lpstr>
      <vt:lpstr>Scenario use case 5</vt:lpstr>
      <vt:lpstr>Workflow Scenario 6 E01 – Rule Service</vt:lpstr>
      <vt:lpstr>What is Business Rule and Why?</vt:lpstr>
      <vt:lpstr>Why we need a Business Rule Management</vt:lpstr>
      <vt:lpstr>SAP BTP Rule Service</vt:lpstr>
      <vt:lpstr>Develop Rule in BTP</vt:lpstr>
      <vt:lpstr>Test Rule execution using APIHUB</vt:lpstr>
      <vt:lpstr>Workflow Scenario 6 E02 – Consume Rule Service</vt:lpstr>
      <vt:lpstr>Challenges sharing Projects</vt:lpstr>
      <vt:lpstr>Git HUB</vt:lpstr>
      <vt:lpstr>What is CI/CD</vt:lpstr>
      <vt:lpstr>BTP CI/CD Management</vt:lpstr>
      <vt:lpstr>Title</vt:lpstr>
      <vt:lpstr>Title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203</cp:revision>
  <dcterms:created xsi:type="dcterms:W3CDTF">2013-09-12T13:05:01Z</dcterms:created>
  <dcterms:modified xsi:type="dcterms:W3CDTF">2023-12-15T13:47:35Z</dcterms:modified>
</cp:coreProperties>
</file>