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41"/>
  </p:notesMasterIdLst>
  <p:sldIdLst>
    <p:sldId id="276" r:id="rId3"/>
    <p:sldId id="362" r:id="rId4"/>
    <p:sldId id="386" r:id="rId5"/>
    <p:sldId id="389" r:id="rId6"/>
    <p:sldId id="361" r:id="rId7"/>
    <p:sldId id="363" r:id="rId8"/>
    <p:sldId id="388" r:id="rId9"/>
    <p:sldId id="364" r:id="rId10"/>
    <p:sldId id="366" r:id="rId11"/>
    <p:sldId id="365" r:id="rId12"/>
    <p:sldId id="367" r:id="rId13"/>
    <p:sldId id="368" r:id="rId14"/>
    <p:sldId id="370" r:id="rId15"/>
    <p:sldId id="486" r:id="rId16"/>
    <p:sldId id="487" r:id="rId17"/>
    <p:sldId id="488" r:id="rId18"/>
    <p:sldId id="489" r:id="rId19"/>
    <p:sldId id="371" r:id="rId20"/>
    <p:sldId id="372" r:id="rId21"/>
    <p:sldId id="373" r:id="rId22"/>
    <p:sldId id="492" r:id="rId23"/>
    <p:sldId id="490" r:id="rId24"/>
    <p:sldId id="491" r:id="rId25"/>
    <p:sldId id="494" r:id="rId26"/>
    <p:sldId id="493" r:id="rId27"/>
    <p:sldId id="377" r:id="rId28"/>
    <p:sldId id="378" r:id="rId29"/>
    <p:sldId id="379" r:id="rId30"/>
    <p:sldId id="495" r:id="rId31"/>
    <p:sldId id="380" r:id="rId32"/>
    <p:sldId id="381" r:id="rId33"/>
    <p:sldId id="507" r:id="rId34"/>
    <p:sldId id="508" r:id="rId35"/>
    <p:sldId id="509" r:id="rId36"/>
    <p:sldId id="4748" r:id="rId37"/>
    <p:sldId id="282" r:id="rId38"/>
    <p:sldId id="280" r:id="rId39"/>
    <p:sldId id="4711"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F8CEC-A1BA-4618-89C5-53BE6DFFB712}">
          <p14:sldIdLst>
            <p14:sldId id="276"/>
          </p14:sldIdLst>
        </p14:section>
        <p14:section name="Custom UI Integration" id="{0D9A7F8D-6714-4410-957A-F47344301063}">
          <p14:sldIdLst>
            <p14:sldId id="362"/>
            <p14:sldId id="386"/>
            <p14:sldId id="389"/>
            <p14:sldId id="361"/>
            <p14:sldId id="363"/>
            <p14:sldId id="388"/>
            <p14:sldId id="364"/>
            <p14:sldId id="366"/>
            <p14:sldId id="365"/>
            <p14:sldId id="367"/>
            <p14:sldId id="368"/>
            <p14:sldId id="370"/>
          </p14:sldIdLst>
        </p14:section>
        <p14:section name="Build Workzone Integration" id="{413F27DB-F6F1-4757-A921-2E7841EBAE46}">
          <p14:sldIdLst>
            <p14:sldId id="486"/>
            <p14:sldId id="487"/>
            <p14:sldId id="488"/>
            <p14:sldId id="489"/>
          </p14:sldIdLst>
        </p14:section>
        <p14:section name="Rule Service" id="{5E00B2C5-72A5-49B3-B3FA-72B52F9FC598}">
          <p14:sldIdLst>
            <p14:sldId id="371"/>
            <p14:sldId id="372"/>
            <p14:sldId id="373"/>
            <p14:sldId id="492"/>
            <p14:sldId id="490"/>
            <p14:sldId id="491"/>
          </p14:sldIdLst>
        </p14:section>
        <p14:section name="SAP S4HANA Integrations" id="{3451692E-0EDD-441C-A2B7-089FF35B697B}">
          <p14:sldIdLst>
            <p14:sldId id="494"/>
            <p14:sldId id="493"/>
            <p14:sldId id="377"/>
            <p14:sldId id="378"/>
          </p14:sldIdLst>
        </p14:section>
        <p14:section name="Source Code Mangement" id="{85D5CE33-437F-4D95-8372-62BA33C1D7EE}">
          <p14:sldIdLst>
            <p14:sldId id="379"/>
            <p14:sldId id="495"/>
            <p14:sldId id="380"/>
            <p14:sldId id="381"/>
            <p14:sldId id="507"/>
            <p14:sldId id="508"/>
            <p14:sldId id="509"/>
            <p14:sldId id="4748"/>
          </p14:sldIdLst>
        </p14:section>
        <p14:section name="Closure" id="{5E9E43A3-E96A-4B59-A39D-4FEF392DEE55}">
          <p14:sldIdLst>
            <p14:sldId id="282"/>
            <p14:sldId id="280"/>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2308" autoAdjust="0"/>
  </p:normalViewPr>
  <p:slideViewPr>
    <p:cSldViewPr>
      <p:cViewPr varScale="1">
        <p:scale>
          <a:sx n="102" d="100"/>
          <a:sy n="102" d="100"/>
        </p:scale>
        <p:origin x="616" y="6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08T05:53:34.502"/>
    </inkml:context>
    <inkml:brush xml:id="br0">
      <inkml:brushProperty name="width" value="0.05292" units="cm"/>
      <inkml:brushProperty name="height" value="0.05292" units="cm"/>
      <inkml:brushProperty name="color" value="#FF0000"/>
    </inkml:brush>
  </inkml:definitions>
  <inkml:trace contextRef="#ctx0" brushRef="#br0">29738 14287 0,'-18'0'47,"18"-17"-47,-17 17 15,-1 0 1,-17-18-1,-18 18 1,35 0-16,-35 0 16,-70 18-1,-18-1 1,70 19 0,-52 52-1,17 18 1,35 35 15,1 0-15,52-35-1,18 35 1,35 0 0,36-35-1,-1-53 1,72 17-1,69-34 1,54-19 0,-89-34-1,89-19 1,-71-17 0,-71-35-1,-52-35 16,-36 17-15,-53-159 0,-35 124-1,-35-35 1,-53 70 0,35 53-1,-70 18 1,35 17-1,17 36 1,54-1 0,-18 19-1,35-1 1</inkml:trace>
  <inkml:trace contextRef="#ctx0" brushRef="#br0" timeOffset="870.02">29209 14834 0,'0'0'16,"0"-17"-16,17-1 15,1 18 1,-18 18 15,0-1-31,0 36 16,-18 18-1,36-18 1,17 0 0,36-18-1,-18-35 16,-18 0-15,-17-18-16,17-35 16,-17 0-1,-18-17 1,-18 17 0,0 88 15,36 18-16,17 0 1,-17-35 0,-1-1-16,54-17 15,-36-17 1,1-36 0,-36-18-1,-18 18 16,-17 0-15,-1 18 0,1 35-1,17 0-15</inkml:trace>
  <inkml:trace contextRef="#ctx0" brushRef="#br0" timeOffset="1218.58">29914 14605 0,'0'0'0,"0"-18"0,0 1 0,-17-19 16,-1 36-1,-17 18 1,-1 53 15,19 17-15,34 35-1,1-35 1,0-52-16,-1 34 16,1 36-1,-18-35 1,-18-54-1,-17 1 1,17-36-16</inkml:trace>
  <inkml:trace contextRef="#ctx0" brushRef="#br0" timeOffset="1369.34">29720 14887 0,'0'0'0,"18"0"0,17 0 31,-17 0-31,35 0 16,17 0-1,-17 0 1</inkml:trace>
  <inkml:trace contextRef="#ctx0" brushRef="#br0" timeOffset="4674.02">26686 12823 0,'18'0'62,"0"0"-30,17 0-17,-17 0 1,17 0-1,0 0 1,-17 0-16,52 0 16,36 0-1,18-17 1,-54 17 0,71 0 15,-17 0-16,35 0 1,-54 0 0,54 17-1,0-17 1,-18 18 0,-35-18-1,35 18 1,18-18-1,-89 0 1,54 0 0,-54 0-1,54 0 1,-18 0 0,-18 0 15,-53 0-31,18 17 31,-18-17-15,36 0-1,-36 18 1,-17-18-16,-1 0 16,19 0-1,-36 18 63,17-18-31,-17 17-31,0 1-16,0 0 15,0-1 1,0 54 0,0-1-1,0-17 1,0-35-16,0 52 16,18 1-1,-18-36 1,0-17-16,0 70 15,0-17 1,17-18 0,-17 35 15,0-53-31,0 0 16,0 36 15,0-18-16,0-18 1,0 0 0,0 1-1,0-19 1,18 36 0,-18-35-1,0 35 1,0-18-1,0 18 1,0-35 0,0-1-1,0 1 1,0-1 15,0 1 32,0 0-48,0-36 32,-18 0-31</inkml:trace>
  <inkml:trace contextRef="#ctx0" brushRef="#br0" timeOffset="5001.1">29350 14058 0,'0'0'0,"-18"0"15,1 0 1,34 18 15,1-18-15,17 17-1,-17 1-15,-1-18 16,19 18 0,-19-1-1,1-17 1</inkml:trace>
  <inkml:trace contextRef="#ctx0" brushRef="#br0" timeOffset="5353.92">29667 14058 0,'18'0'16,"0"0"15,-36 0-16,0 18 1,-17-1 0,0 1-1,-18 17 1,18 1 0,-1-19-1,19 1 16,-1 0-15,18-36 0</inkml:trace>
  <inkml:trace contextRef="#ctx0" brushRef="#br0" timeOffset="10404.44">30796 14076 0,'18'0'16,"-18"-18"-1,0 36 16,0 17-15,0 18 0,17 0-1,1 0 1,-18-36 0,18-17-16</inkml:trace>
  <inkml:trace contextRef="#ctx0" brushRef="#br0" timeOffset="10821.61">30814 13917 0,'0'0'0,"-18"0"0,1 0 0,-1 18 15,-53 17 1,36 18 0,-35 35-1,34 0 1,36-17 0,18-36-16,35 36 15,35 35 1,71-89-1,-18-34 1,-71-19 0,1-87-1,-53-18 17,-71 0-17,-53 52 1,35 54-1,1 35-15</inkml:trace>
  <inkml:trace contextRef="#ctx0" brushRef="#br0" timeOffset="12088.34">30161 9525 0,'18'0'0,"-18"-18"16,0 1 15,0-1-15,0 0 0,17 18-1,1-17 1,17-1-1,36 1 1,-36 17 0,-17 17-16,17 1 15,-35 35 1,-53 35 0,0-18-1,-35 1 1,18-18-1,52-18 1,36-35 15,52-17-15,54-1 0,-1 0-1,-17 18 1,-71 0-1,-17 0 1,-36 0-16</inkml:trace>
  <inkml:trace contextRef="#ctx0" brushRef="#br0" timeOffset="12604.8">30443 9331 0,'0'0'0,"0"-18"0,-17-17 0,-36 0 32,-18 17-17,1 36 1,-36 17-1,18 36 1,17 34 0,54-34-1,-1-18-15,0 35 16,36 53 0,52-35-1,72-18 1,-37-52-1,72-36 1,-1-53 0,-35-36 15,-105-16-15,-19-72-1,-87 18 1,34 124-16,-52-35 15,-35 34 1,-1 54 0,89-18-1,0 18-15</inkml:trace>
  <inkml:trace contextRef="#ctx0" brushRef="#br0" timeOffset="15039.6">25928 14605 0,'0'0'0,"0"-18"16,0 1-1,18-1 1,-1-17 0,19 17-1,-1 1 1,18 17-1,-36 0 1,1 35 0,-18-18 15,0 1-31,-18 35 16,1-35-1,-1 17 1,1-35-1,17 18 1,0-36 15,35 18-15,-18-18 0,1 18-16,0 0 15,17 36 1,-35-1-1,0 0 1,-18-35 0,-17 35-1,-18-17 1,0-18 0,18-18-1,17 1-15</inkml:trace>
  <inkml:trace contextRef="#ctx0" brushRef="#br0" timeOffset="15606.16">26052 14305 0,'0'0'0,"0"-18"0,-18 18 15,-35 18 1,-18 17 0,18 54-1,18-36 1,0 52-1,35 1 1,18-35 0,-1 17-1,54-18 1,17-34 0,18-36-1,-36 0 1,19-53-1,-19-18 1,-70-17 15,0 18-15,-18 17-16,-17-36 16,-35-16-1,-19 34 1,19 36-1,35 17 1,17 18-16,-17 18 16,17-1-1</inkml:trace>
  <inkml:trace contextRef="#ctx0" brushRef="#br0" timeOffset="22860.79">23388 14517 0,'0'0'0,"0"-18"16,0 36 47,0-1-48,18 1-15,-1 35 31,1-35-31,17-1 16,-17-17 0,35 0-1,-18-17 1,-17-1 0,-18 0-16,17-17 31,-17 0-31,0 0 31,0 17-15,-17 18-1,17 18-15,0-1 16,0 1-16,17 17 16,1 36-1,0-18 1,-1-18-1,19 0 1,-36-17 0</inkml:trace>
  <inkml:trace contextRef="#ctx0" brushRef="#br0" timeOffset="23478.12">23494 14235 0,'0'0'15,"-35"-18"1,-18 18 0,0 35-1,18-17 1,-18 52 0,17 19-1,36 34 16,36-35-15,17 18 0,35-35-1,0-1 1,-17-52 0,34-1-1,-16-34 1,-19-54-1,-35-35 1,-35 18 0,0 53-16,-35-71 15,-35-35 1,-19 53 0,36 70 15,18 1-31,0 17 15,-36 0 1,36 17 0,17 1-16</inkml:trace>
  <inkml:trace contextRef="#ctx0" brushRef="#br0" timeOffset="34257.86">23847 11818 0,'17'0'31,"1"0"-15,70-18 0,-53 18-16,18 0 15,89-17-15,122-1 32,-17 0-17,-71 1 1,-52-1-1,-89 18 1,-17 0-16,-36 0 63</inkml:trace>
  <inkml:trace contextRef="#ctx0" brushRef="#br0" timeOffset="34697.28">23935 11906 0,'18'0'15,"-1"0"-15,36 0 16,0 0-16,53 0 15,141-17 1,0-1 0,-89 0 15,-87 18-31,35-17 16,-36-1-1,-34 18 1,-54 0-1,0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4013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086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912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936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705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34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846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8672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8707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6701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724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7729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9656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9507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018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5710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5855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5831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3196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38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3238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280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297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5820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598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336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3262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38</a:t>
            </a:fld>
            <a:endParaRPr lang="en-US"/>
          </a:p>
        </p:txBody>
      </p:sp>
    </p:spTree>
    <p:extLst>
      <p:ext uri="{BB962C8B-B14F-4D97-AF65-F5344CB8AC3E}">
        <p14:creationId xmlns:p14="http://schemas.microsoft.com/office/powerpoint/2010/main" val="59834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072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77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802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3730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027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548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49317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196752"/>
            <a:ext cx="6709107" cy="2630856"/>
          </a:xfrm>
        </p:spPr>
        <p:txBody>
          <a:bodyPr anchor="b">
            <a:noAutofit/>
          </a:bodyPr>
          <a:lstStyle>
            <a:lvl1pPr algn="l">
              <a:lnSpc>
                <a:spcPct val="80000"/>
              </a:lnSpc>
              <a:defRPr lang="en-US" sz="8000"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837828" y="4062733"/>
            <a:ext cx="3717394" cy="542148"/>
          </a:xfrm>
        </p:spPr>
        <p:txBody>
          <a:bodyPr anchor="ctr">
            <a:noAutofit/>
          </a:bodyPr>
          <a:lstStyle>
            <a:lvl1pPr marL="0" indent="0" algn="l">
              <a:buNone/>
              <a:defRPr lang="en-US" sz="32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lvl1pPr>
              <a:defRPr sz="1400" b="0" spc="600">
                <a:solidFill>
                  <a:schemeClr val="bg1"/>
                </a:solidFill>
              </a:defRPr>
            </a:lvl1pPr>
          </a:lstStyle>
          <a:p>
            <a:r>
              <a:rPr lang="en-US"/>
              <a:t>www.anubhavtrainings.com</a:t>
            </a:r>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Freeform: Shape 6">
            <a:extLst>
              <a:ext uri="{FF2B5EF4-FFF2-40B4-BE49-F238E27FC236}">
                <a16:creationId xmlns:a16="http://schemas.microsoft.com/office/drawing/2014/main" id="{2C369122-C5C2-4E58-B71B-F56D23431547}"/>
              </a:ext>
            </a:extLst>
          </p:cNvPr>
          <p:cNvSpPr/>
          <p:nvPr userDrawn="1"/>
        </p:nvSpPr>
        <p:spPr>
          <a:xfrm>
            <a:off x="6078525" y="0"/>
            <a:ext cx="6110300" cy="6858000"/>
          </a:xfrm>
          <a:custGeom>
            <a:avLst/>
            <a:gdLst>
              <a:gd name="connsiteX0" fmla="*/ 2955409 w 6110300"/>
              <a:gd name="connsiteY0" fmla="*/ 0 h 6858000"/>
              <a:gd name="connsiteX1" fmla="*/ 6110300 w 6110300"/>
              <a:gd name="connsiteY1" fmla="*/ 0 h 6858000"/>
              <a:gd name="connsiteX2" fmla="*/ 6110300 w 6110300"/>
              <a:gd name="connsiteY2" fmla="*/ 6858000 h 6858000"/>
              <a:gd name="connsiteX3" fmla="*/ 0 w 6110300"/>
              <a:gd name="connsiteY3" fmla="*/ 6858000 h 6858000"/>
              <a:gd name="connsiteX4" fmla="*/ 2955409 w 61103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300" h="6858000">
                <a:moveTo>
                  <a:pt x="2955409" y="0"/>
                </a:moveTo>
                <a:lnTo>
                  <a:pt x="6110300" y="0"/>
                </a:lnTo>
                <a:lnTo>
                  <a:pt x="6110300" y="6858000"/>
                </a:lnTo>
                <a:lnTo>
                  <a:pt x="0" y="6858000"/>
                </a:lnTo>
                <a:lnTo>
                  <a:pt x="2955409" y="0"/>
                </a:lnTo>
                <a:close/>
              </a:path>
            </a:pathLst>
          </a:custGeom>
          <a:solidFill>
            <a:schemeClr val="accent1"/>
          </a:solidFill>
          <a:ln>
            <a:noFill/>
          </a:ln>
          <a:effectLst>
            <a:outerShdw blurRad="774700" dist="1333500" dir="9960000" algn="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Rectangle 7">
            <a:extLst>
              <a:ext uri="{FF2B5EF4-FFF2-40B4-BE49-F238E27FC236}">
                <a16:creationId xmlns:a16="http://schemas.microsoft.com/office/drawing/2014/main" id="{F9E08094-AB37-4641-A537-98111BC92E75}"/>
              </a:ext>
            </a:extLst>
          </p:cNvPr>
          <p:cNvSpPr/>
          <p:nvPr userDrawn="1"/>
        </p:nvSpPr>
        <p:spPr>
          <a:xfrm>
            <a:off x="694324" y="3965561"/>
            <a:ext cx="3976865" cy="7200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F6A6AAE6-53E8-4513-9596-01024FBE2825}"/>
              </a:ext>
            </a:extLst>
          </p:cNvPr>
          <p:cNvGrpSpPr/>
          <p:nvPr/>
        </p:nvGrpSpPr>
        <p:grpSpPr>
          <a:xfrm>
            <a:off x="10777674" y="5899549"/>
            <a:ext cx="1063507" cy="566564"/>
            <a:chOff x="10558908" y="5956906"/>
            <a:chExt cx="1063507" cy="566564"/>
          </a:xfrm>
          <a:solidFill>
            <a:schemeClr val="bg1"/>
          </a:solidFill>
        </p:grpSpPr>
        <p:sp>
          <p:nvSpPr>
            <p:cNvPr id="83" name="Oval 82">
              <a:extLst>
                <a:ext uri="{FF2B5EF4-FFF2-40B4-BE49-F238E27FC236}">
                  <a16:creationId xmlns:a16="http://schemas.microsoft.com/office/drawing/2014/main" id="{81AF9DBC-D08E-4AE1-81A3-9391E5BC385B}"/>
                </a:ext>
              </a:extLst>
            </p:cNvPr>
            <p:cNvSpPr/>
            <p:nvPr userDrawn="1"/>
          </p:nvSpPr>
          <p:spPr>
            <a:xfrm>
              <a:off x="10558908"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6A083FA5-3751-47B2-A9E2-C6A18A520232}"/>
                </a:ext>
              </a:extLst>
            </p:cNvPr>
            <p:cNvSpPr/>
            <p:nvPr userDrawn="1"/>
          </p:nvSpPr>
          <p:spPr>
            <a:xfrm>
              <a:off x="10806047"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45EE2437-E6AC-4A3D-9A8C-7D7CD600A827}"/>
                </a:ext>
              </a:extLst>
            </p:cNvPr>
            <p:cNvSpPr/>
            <p:nvPr userDrawn="1"/>
          </p:nvSpPr>
          <p:spPr>
            <a:xfrm>
              <a:off x="11053186"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C2277324-770A-4209-8FEF-623077E9F454}"/>
                </a:ext>
              </a:extLst>
            </p:cNvPr>
            <p:cNvSpPr/>
            <p:nvPr userDrawn="1"/>
          </p:nvSpPr>
          <p:spPr>
            <a:xfrm>
              <a:off x="11300325"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F3B8C4C0-DFD0-482D-BAE1-9344303D87E7}"/>
                </a:ext>
              </a:extLst>
            </p:cNvPr>
            <p:cNvSpPr/>
            <p:nvPr userDrawn="1"/>
          </p:nvSpPr>
          <p:spPr>
            <a:xfrm>
              <a:off x="11547464"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F8E29858-9BA6-4FB8-85DB-7732CD87B665}"/>
                </a:ext>
              </a:extLst>
            </p:cNvPr>
            <p:cNvSpPr/>
            <p:nvPr userDrawn="1"/>
          </p:nvSpPr>
          <p:spPr>
            <a:xfrm>
              <a:off x="10558908"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A71AE871-1F4D-44D1-A8EA-35D36E44C9E1}"/>
                </a:ext>
              </a:extLst>
            </p:cNvPr>
            <p:cNvSpPr/>
            <p:nvPr userDrawn="1"/>
          </p:nvSpPr>
          <p:spPr>
            <a:xfrm>
              <a:off x="10806047"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9AD931EB-0564-49ED-A2A1-44635016B99D}"/>
                </a:ext>
              </a:extLst>
            </p:cNvPr>
            <p:cNvSpPr/>
            <p:nvPr userDrawn="1"/>
          </p:nvSpPr>
          <p:spPr>
            <a:xfrm>
              <a:off x="11053186"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3379B7B7-25D0-4005-BE30-0C11A103C96F}"/>
                </a:ext>
              </a:extLst>
            </p:cNvPr>
            <p:cNvSpPr/>
            <p:nvPr userDrawn="1"/>
          </p:nvSpPr>
          <p:spPr>
            <a:xfrm>
              <a:off x="11300325"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BC3AAA0E-8A9B-4857-B895-3ACB3971791C}"/>
                </a:ext>
              </a:extLst>
            </p:cNvPr>
            <p:cNvSpPr/>
            <p:nvPr userDrawn="1"/>
          </p:nvSpPr>
          <p:spPr>
            <a:xfrm>
              <a:off x="11547464"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DCF933E0-3C81-456F-9D23-21C778532693}"/>
                </a:ext>
              </a:extLst>
            </p:cNvPr>
            <p:cNvSpPr/>
            <p:nvPr userDrawn="1"/>
          </p:nvSpPr>
          <p:spPr>
            <a:xfrm>
              <a:off x="10558908"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BB0C6A49-ECDF-464E-A2B9-5811A68A32CC}"/>
                </a:ext>
              </a:extLst>
            </p:cNvPr>
            <p:cNvSpPr/>
            <p:nvPr userDrawn="1"/>
          </p:nvSpPr>
          <p:spPr>
            <a:xfrm>
              <a:off x="10806047"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6DB78137-B3A3-4DCD-B39E-AF532F7C8C09}"/>
                </a:ext>
              </a:extLst>
            </p:cNvPr>
            <p:cNvSpPr/>
            <p:nvPr userDrawn="1"/>
          </p:nvSpPr>
          <p:spPr>
            <a:xfrm>
              <a:off x="11053186"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154EA3D6-8416-4542-BE0F-14BA9E49BE52}"/>
                </a:ext>
              </a:extLst>
            </p:cNvPr>
            <p:cNvSpPr/>
            <p:nvPr userDrawn="1"/>
          </p:nvSpPr>
          <p:spPr>
            <a:xfrm>
              <a:off x="11300325"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427A5054-272B-4158-83E3-D5D399085EA5}"/>
                </a:ext>
              </a:extLst>
            </p:cNvPr>
            <p:cNvSpPr/>
            <p:nvPr userDrawn="1"/>
          </p:nvSpPr>
          <p:spPr>
            <a:xfrm>
              <a:off x="11547464"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id="{E65FC0AD-3612-47AD-AB66-EF2948AB9208}"/>
              </a:ext>
            </a:extLst>
          </p:cNvPr>
          <p:cNvGrpSpPr/>
          <p:nvPr/>
        </p:nvGrpSpPr>
        <p:grpSpPr>
          <a:xfrm rot="16200000">
            <a:off x="5240094" y="1159276"/>
            <a:ext cx="1063507" cy="74951"/>
            <a:chOff x="10582602" y="2656477"/>
            <a:chExt cx="1063507" cy="74951"/>
          </a:xfrm>
          <a:solidFill>
            <a:schemeClr val="bg1">
              <a:alpha val="30000"/>
            </a:schemeClr>
          </a:solidFill>
        </p:grpSpPr>
        <p:sp>
          <p:nvSpPr>
            <p:cNvPr id="78" name="Oval 77">
              <a:extLst>
                <a:ext uri="{FF2B5EF4-FFF2-40B4-BE49-F238E27FC236}">
                  <a16:creationId xmlns:a16="http://schemas.microsoft.com/office/drawing/2014/main" id="{5C1471AD-F9CE-476C-9B1D-12FAE2468943}"/>
                </a:ext>
              </a:extLst>
            </p:cNvPr>
            <p:cNvSpPr/>
            <p:nvPr userDrawn="1"/>
          </p:nvSpPr>
          <p:spPr>
            <a:xfrm>
              <a:off x="10582602"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55E84590-EFDB-4BCF-8F1A-8A23664BE2CF}"/>
                </a:ext>
              </a:extLst>
            </p:cNvPr>
            <p:cNvSpPr/>
            <p:nvPr userDrawn="1"/>
          </p:nvSpPr>
          <p:spPr>
            <a:xfrm>
              <a:off x="10829741"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51E1CCBD-392A-417E-8064-FA8B5D267AC8}"/>
                </a:ext>
              </a:extLst>
            </p:cNvPr>
            <p:cNvSpPr/>
            <p:nvPr userDrawn="1"/>
          </p:nvSpPr>
          <p:spPr>
            <a:xfrm>
              <a:off x="11076880"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05436CB6-D134-4A18-A115-EB82B6063F83}"/>
                </a:ext>
              </a:extLst>
            </p:cNvPr>
            <p:cNvSpPr/>
            <p:nvPr userDrawn="1"/>
          </p:nvSpPr>
          <p:spPr>
            <a:xfrm>
              <a:off x="11324019"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7146F164-5878-4D92-A462-3B4D303E8FA1}"/>
                </a:ext>
              </a:extLst>
            </p:cNvPr>
            <p:cNvSpPr/>
            <p:nvPr userDrawn="1"/>
          </p:nvSpPr>
          <p:spPr>
            <a:xfrm>
              <a:off x="11571158"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1" name="Group 60">
            <a:extLst>
              <a:ext uri="{FF2B5EF4-FFF2-40B4-BE49-F238E27FC236}">
                <a16:creationId xmlns:a16="http://schemas.microsoft.com/office/drawing/2014/main" id="{51849842-6C5C-4A88-B53A-92F8ED83DCB3}"/>
              </a:ext>
            </a:extLst>
          </p:cNvPr>
          <p:cNvGrpSpPr/>
          <p:nvPr/>
        </p:nvGrpSpPr>
        <p:grpSpPr>
          <a:xfrm>
            <a:off x="306074" y="355713"/>
            <a:ext cx="1063507" cy="320757"/>
            <a:chOff x="784588" y="4982762"/>
            <a:chExt cx="1063507" cy="320757"/>
          </a:xfrm>
          <a:solidFill>
            <a:schemeClr val="bg1">
              <a:alpha val="40000"/>
            </a:schemeClr>
          </a:solidFill>
        </p:grpSpPr>
        <p:sp>
          <p:nvSpPr>
            <p:cNvPr id="66" name="Oval 65">
              <a:extLst>
                <a:ext uri="{FF2B5EF4-FFF2-40B4-BE49-F238E27FC236}">
                  <a16:creationId xmlns:a16="http://schemas.microsoft.com/office/drawing/2014/main" id="{45348C22-9A49-4C2F-A5B6-3C3B675D8A77}"/>
                </a:ext>
              </a:extLst>
            </p:cNvPr>
            <p:cNvSpPr/>
            <p:nvPr userDrawn="1"/>
          </p:nvSpPr>
          <p:spPr>
            <a:xfrm>
              <a:off x="784588"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F3932BA2-9769-40FA-A0C8-8310642A9B5C}"/>
                </a:ext>
              </a:extLst>
            </p:cNvPr>
            <p:cNvSpPr/>
            <p:nvPr userDrawn="1"/>
          </p:nvSpPr>
          <p:spPr>
            <a:xfrm>
              <a:off x="1031727"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487892B9-9C18-4AEB-B4FF-DE1804B31013}"/>
                </a:ext>
              </a:extLst>
            </p:cNvPr>
            <p:cNvSpPr/>
            <p:nvPr userDrawn="1"/>
          </p:nvSpPr>
          <p:spPr>
            <a:xfrm>
              <a:off x="1278866"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9B6338C9-62BC-410B-AB74-EC3F66C37B27}"/>
                </a:ext>
              </a:extLst>
            </p:cNvPr>
            <p:cNvSpPr/>
            <p:nvPr userDrawn="1"/>
          </p:nvSpPr>
          <p:spPr>
            <a:xfrm>
              <a:off x="1526005"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145C3FD5-10BB-4D9A-8DBE-EA03F20EAAB9}"/>
                </a:ext>
              </a:extLst>
            </p:cNvPr>
            <p:cNvSpPr/>
            <p:nvPr userDrawn="1"/>
          </p:nvSpPr>
          <p:spPr>
            <a:xfrm>
              <a:off x="1773144"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69E3767C-B5A7-416B-90E8-990D6F15CF96}"/>
                </a:ext>
              </a:extLst>
            </p:cNvPr>
            <p:cNvSpPr/>
            <p:nvPr userDrawn="1"/>
          </p:nvSpPr>
          <p:spPr>
            <a:xfrm>
              <a:off x="784588"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8B3CF57-6653-45CD-AFA6-F6F4FB656A7C}"/>
                </a:ext>
              </a:extLst>
            </p:cNvPr>
            <p:cNvSpPr/>
            <p:nvPr userDrawn="1"/>
          </p:nvSpPr>
          <p:spPr>
            <a:xfrm>
              <a:off x="1031727"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3C2D8F32-263A-4E4B-AC48-C343FD8D144A}"/>
                </a:ext>
              </a:extLst>
            </p:cNvPr>
            <p:cNvSpPr/>
            <p:nvPr userDrawn="1"/>
          </p:nvSpPr>
          <p:spPr>
            <a:xfrm>
              <a:off x="1278866"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1B91210-5913-4203-B274-3E4420876F33}"/>
                </a:ext>
              </a:extLst>
            </p:cNvPr>
            <p:cNvSpPr/>
            <p:nvPr userDrawn="1"/>
          </p:nvSpPr>
          <p:spPr>
            <a:xfrm>
              <a:off x="1526005"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62D2B72D-EEEA-4852-96E9-6147475B6B38}"/>
                </a:ext>
              </a:extLst>
            </p:cNvPr>
            <p:cNvSpPr/>
            <p:nvPr userDrawn="1"/>
          </p:nvSpPr>
          <p:spPr>
            <a:xfrm>
              <a:off x="1773144"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2548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905695"/>
            <a:ext cx="10969943" cy="711081"/>
          </a:xfrm>
        </p:spPr>
        <p:txBody>
          <a:bodyPr>
            <a:noAutofit/>
          </a:bodyPr>
          <a:lstStyle>
            <a:lvl1pPr>
              <a:defRPr sz="3600">
                <a:solidFill>
                  <a:schemeClr val="bg1"/>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8BC95B3E-7E28-45DC-8139-99F28D80E020}"/>
              </a:ext>
            </a:extLst>
          </p:cNvPr>
          <p:cNvGrpSpPr/>
          <p:nvPr userDrawn="1"/>
        </p:nvGrpSpPr>
        <p:grpSpPr>
          <a:xfrm>
            <a:off x="608740" y="405973"/>
            <a:ext cx="732698" cy="490720"/>
            <a:chOff x="554037" y="509588"/>
            <a:chExt cx="2235201" cy="1497012"/>
          </a:xfrm>
        </p:grpSpPr>
        <p:sp>
          <p:nvSpPr>
            <p:cNvPr id="7" name="Freeform 15">
              <a:extLst>
                <a:ext uri="{FF2B5EF4-FFF2-40B4-BE49-F238E27FC236}">
                  <a16:creationId xmlns:a16="http://schemas.microsoft.com/office/drawing/2014/main" id="{70E24D71-AA0C-4A8D-9F08-E1C42B094429}"/>
                </a:ext>
              </a:extLst>
            </p:cNvPr>
            <p:cNvSpPr>
              <a:spLocks/>
            </p:cNvSpPr>
            <p:nvPr/>
          </p:nvSpPr>
          <p:spPr bwMode="auto">
            <a:xfrm>
              <a:off x="1336675" y="517526"/>
              <a:ext cx="1452563" cy="1489074"/>
            </a:xfrm>
            <a:custGeom>
              <a:avLst/>
              <a:gdLst>
                <a:gd name="T0" fmla="*/ 1542 w 1789"/>
                <a:gd name="T1" fmla="*/ 457 h 1837"/>
                <a:gd name="T2" fmla="*/ 538 w 1789"/>
                <a:gd name="T3" fmla="*/ 153 h 1837"/>
                <a:gd name="T4" fmla="*/ 733 w 1789"/>
                <a:gd name="T5" fmla="*/ 353 h 1837"/>
                <a:gd name="T6" fmla="*/ 1331 w 1789"/>
                <a:gd name="T7" fmla="*/ 595 h 1837"/>
                <a:gd name="T8" fmla="*/ 1167 w 1789"/>
                <a:gd name="T9" fmla="*/ 1379 h 1837"/>
                <a:gd name="T10" fmla="*/ 383 w 1789"/>
                <a:gd name="T11" fmla="*/ 1215 h 1837"/>
                <a:gd name="T12" fmla="*/ 341 w 1789"/>
                <a:gd name="T13" fmla="*/ 673 h 1837"/>
                <a:gd name="T14" fmla="*/ 336 w 1789"/>
                <a:gd name="T15" fmla="*/ 662 h 1837"/>
                <a:gd name="T16" fmla="*/ 146 w 1789"/>
                <a:gd name="T17" fmla="*/ 502 h 1837"/>
                <a:gd name="T18" fmla="*/ 172 w 1789"/>
                <a:gd name="T19" fmla="*/ 1353 h 1837"/>
                <a:gd name="T20" fmla="*/ 1305 w 1789"/>
                <a:gd name="T21" fmla="*/ 1590 h 1837"/>
                <a:gd name="T22" fmla="*/ 1542 w 1789"/>
                <a:gd name="T23" fmla="*/ 457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9" h="1837">
                  <a:moveTo>
                    <a:pt x="1542" y="457"/>
                  </a:moveTo>
                  <a:cubicBezTo>
                    <a:pt x="1322" y="121"/>
                    <a:pt x="895" y="0"/>
                    <a:pt x="538" y="153"/>
                  </a:cubicBezTo>
                  <a:cubicBezTo>
                    <a:pt x="611" y="208"/>
                    <a:pt x="677" y="275"/>
                    <a:pt x="733" y="353"/>
                  </a:cubicBezTo>
                  <a:cubicBezTo>
                    <a:pt x="957" y="303"/>
                    <a:pt x="1199" y="392"/>
                    <a:pt x="1331" y="595"/>
                  </a:cubicBezTo>
                  <a:cubicBezTo>
                    <a:pt x="1502" y="857"/>
                    <a:pt x="1429" y="1208"/>
                    <a:pt x="1167" y="1379"/>
                  </a:cubicBezTo>
                  <a:cubicBezTo>
                    <a:pt x="906" y="1550"/>
                    <a:pt x="554" y="1476"/>
                    <a:pt x="383" y="1215"/>
                  </a:cubicBezTo>
                  <a:cubicBezTo>
                    <a:pt x="274" y="1047"/>
                    <a:pt x="265" y="843"/>
                    <a:pt x="341" y="673"/>
                  </a:cubicBezTo>
                  <a:cubicBezTo>
                    <a:pt x="339" y="669"/>
                    <a:pt x="338" y="666"/>
                    <a:pt x="336" y="662"/>
                  </a:cubicBezTo>
                  <a:cubicBezTo>
                    <a:pt x="288" y="589"/>
                    <a:pt x="221" y="536"/>
                    <a:pt x="146" y="502"/>
                  </a:cubicBezTo>
                  <a:cubicBezTo>
                    <a:pt x="1" y="760"/>
                    <a:pt x="0" y="1088"/>
                    <a:pt x="172" y="1353"/>
                  </a:cubicBezTo>
                  <a:cubicBezTo>
                    <a:pt x="419" y="1730"/>
                    <a:pt x="927" y="1837"/>
                    <a:pt x="1305" y="1590"/>
                  </a:cubicBezTo>
                  <a:cubicBezTo>
                    <a:pt x="1683" y="1343"/>
                    <a:pt x="1789" y="835"/>
                    <a:pt x="1542" y="45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6">
              <a:extLst>
                <a:ext uri="{FF2B5EF4-FFF2-40B4-BE49-F238E27FC236}">
                  <a16:creationId xmlns:a16="http://schemas.microsoft.com/office/drawing/2014/main" id="{9DFAB22E-038B-4977-A41B-985F330E5CB8}"/>
                </a:ext>
              </a:extLst>
            </p:cNvPr>
            <p:cNvSpPr>
              <a:spLocks/>
            </p:cNvSpPr>
            <p:nvPr/>
          </p:nvSpPr>
          <p:spPr bwMode="auto">
            <a:xfrm>
              <a:off x="554037" y="509588"/>
              <a:ext cx="1420813" cy="1473199"/>
            </a:xfrm>
            <a:custGeom>
              <a:avLst/>
              <a:gdLst>
                <a:gd name="T0" fmla="*/ 1057 w 1751"/>
                <a:gd name="T1" fmla="*/ 1464 h 1817"/>
                <a:gd name="T2" fmla="*/ 457 w 1751"/>
                <a:gd name="T3" fmla="*/ 1222 h 1817"/>
                <a:gd name="T4" fmla="*/ 622 w 1751"/>
                <a:gd name="T5" fmla="*/ 438 h 1817"/>
                <a:gd name="T6" fmla="*/ 685 w 1751"/>
                <a:gd name="T7" fmla="*/ 403 h 1817"/>
                <a:gd name="T8" fmla="*/ 1406 w 1751"/>
                <a:gd name="T9" fmla="*/ 603 h 1817"/>
                <a:gd name="T10" fmla="*/ 1448 w 1751"/>
                <a:gd name="T11" fmla="*/ 1144 h 1817"/>
                <a:gd name="T12" fmla="*/ 1453 w 1751"/>
                <a:gd name="T13" fmla="*/ 1155 h 1817"/>
                <a:gd name="T14" fmla="*/ 1643 w 1751"/>
                <a:gd name="T15" fmla="*/ 1315 h 1817"/>
                <a:gd name="T16" fmla="*/ 1749 w 1751"/>
                <a:gd name="T17" fmla="*/ 916 h 1817"/>
                <a:gd name="T18" fmla="*/ 1617 w 1751"/>
                <a:gd name="T19" fmla="*/ 465 h 1817"/>
                <a:gd name="T20" fmla="*/ 575 w 1751"/>
                <a:gd name="T21" fmla="*/ 177 h 1817"/>
                <a:gd name="T22" fmla="*/ 484 w 1751"/>
                <a:gd name="T23" fmla="*/ 227 h 1817"/>
                <a:gd name="T24" fmla="*/ 247 w 1751"/>
                <a:gd name="T25" fmla="*/ 1360 h 1817"/>
                <a:gd name="T26" fmla="*/ 1252 w 1751"/>
                <a:gd name="T27" fmla="*/ 1665 h 1817"/>
                <a:gd name="T28" fmla="*/ 1057 w 1751"/>
                <a:gd name="T29" fmla="*/ 1464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1" h="1817">
                  <a:moveTo>
                    <a:pt x="1057" y="1464"/>
                  </a:moveTo>
                  <a:cubicBezTo>
                    <a:pt x="832" y="1515"/>
                    <a:pt x="590" y="1426"/>
                    <a:pt x="457" y="1222"/>
                  </a:cubicBezTo>
                  <a:cubicBezTo>
                    <a:pt x="287" y="961"/>
                    <a:pt x="360" y="609"/>
                    <a:pt x="622" y="438"/>
                  </a:cubicBezTo>
                  <a:cubicBezTo>
                    <a:pt x="642" y="425"/>
                    <a:pt x="664" y="413"/>
                    <a:pt x="685" y="403"/>
                  </a:cubicBezTo>
                  <a:cubicBezTo>
                    <a:pt x="938" y="281"/>
                    <a:pt x="1248" y="362"/>
                    <a:pt x="1406" y="603"/>
                  </a:cubicBezTo>
                  <a:cubicBezTo>
                    <a:pt x="1568" y="850"/>
                    <a:pt x="1471" y="1093"/>
                    <a:pt x="1448" y="1144"/>
                  </a:cubicBezTo>
                  <a:cubicBezTo>
                    <a:pt x="1450" y="1148"/>
                    <a:pt x="1451" y="1152"/>
                    <a:pt x="1453" y="1155"/>
                  </a:cubicBezTo>
                  <a:cubicBezTo>
                    <a:pt x="1501" y="1228"/>
                    <a:pt x="1568" y="1282"/>
                    <a:pt x="1643" y="1315"/>
                  </a:cubicBezTo>
                  <a:cubicBezTo>
                    <a:pt x="1691" y="1230"/>
                    <a:pt x="1751" y="1086"/>
                    <a:pt x="1749" y="916"/>
                  </a:cubicBezTo>
                  <a:cubicBezTo>
                    <a:pt x="1748" y="752"/>
                    <a:pt x="1705" y="600"/>
                    <a:pt x="1617" y="465"/>
                  </a:cubicBezTo>
                  <a:cubicBezTo>
                    <a:pt x="1389" y="117"/>
                    <a:pt x="940" y="0"/>
                    <a:pt x="575" y="177"/>
                  </a:cubicBezTo>
                  <a:cubicBezTo>
                    <a:pt x="544" y="192"/>
                    <a:pt x="514" y="208"/>
                    <a:pt x="484" y="227"/>
                  </a:cubicBezTo>
                  <a:cubicBezTo>
                    <a:pt x="106" y="474"/>
                    <a:pt x="0" y="982"/>
                    <a:pt x="247" y="1360"/>
                  </a:cubicBezTo>
                  <a:cubicBezTo>
                    <a:pt x="467" y="1696"/>
                    <a:pt x="894" y="1817"/>
                    <a:pt x="1252" y="1665"/>
                  </a:cubicBezTo>
                  <a:cubicBezTo>
                    <a:pt x="1178" y="1609"/>
                    <a:pt x="1113" y="1542"/>
                    <a:pt x="1057" y="146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5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Yellow">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905695"/>
            <a:ext cx="10969943" cy="711081"/>
          </a:xfrm>
        </p:spPr>
        <p:txBody>
          <a:bodyPr>
            <a:noAutofit/>
          </a:bodyPr>
          <a:lstStyle>
            <a:lvl1pPr>
              <a:defRPr sz="3600">
                <a:solidFill>
                  <a:schemeClr val="bg1"/>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8BC95B3E-7E28-45DC-8139-99F28D80E020}"/>
              </a:ext>
            </a:extLst>
          </p:cNvPr>
          <p:cNvGrpSpPr/>
          <p:nvPr userDrawn="1"/>
        </p:nvGrpSpPr>
        <p:grpSpPr>
          <a:xfrm>
            <a:off x="608740" y="405973"/>
            <a:ext cx="732698" cy="490720"/>
            <a:chOff x="554037" y="509588"/>
            <a:chExt cx="2235201" cy="1497012"/>
          </a:xfrm>
        </p:grpSpPr>
        <p:sp>
          <p:nvSpPr>
            <p:cNvPr id="7" name="Freeform 15">
              <a:extLst>
                <a:ext uri="{FF2B5EF4-FFF2-40B4-BE49-F238E27FC236}">
                  <a16:creationId xmlns:a16="http://schemas.microsoft.com/office/drawing/2014/main" id="{70E24D71-AA0C-4A8D-9F08-E1C42B094429}"/>
                </a:ext>
              </a:extLst>
            </p:cNvPr>
            <p:cNvSpPr>
              <a:spLocks/>
            </p:cNvSpPr>
            <p:nvPr/>
          </p:nvSpPr>
          <p:spPr bwMode="auto">
            <a:xfrm>
              <a:off x="1336675" y="517526"/>
              <a:ext cx="1452563" cy="1489074"/>
            </a:xfrm>
            <a:custGeom>
              <a:avLst/>
              <a:gdLst>
                <a:gd name="T0" fmla="*/ 1542 w 1789"/>
                <a:gd name="T1" fmla="*/ 457 h 1837"/>
                <a:gd name="T2" fmla="*/ 538 w 1789"/>
                <a:gd name="T3" fmla="*/ 153 h 1837"/>
                <a:gd name="T4" fmla="*/ 733 w 1789"/>
                <a:gd name="T5" fmla="*/ 353 h 1837"/>
                <a:gd name="T6" fmla="*/ 1331 w 1789"/>
                <a:gd name="T7" fmla="*/ 595 h 1837"/>
                <a:gd name="T8" fmla="*/ 1167 w 1789"/>
                <a:gd name="T9" fmla="*/ 1379 h 1837"/>
                <a:gd name="T10" fmla="*/ 383 w 1789"/>
                <a:gd name="T11" fmla="*/ 1215 h 1837"/>
                <a:gd name="T12" fmla="*/ 341 w 1789"/>
                <a:gd name="T13" fmla="*/ 673 h 1837"/>
                <a:gd name="T14" fmla="*/ 336 w 1789"/>
                <a:gd name="T15" fmla="*/ 662 h 1837"/>
                <a:gd name="T16" fmla="*/ 146 w 1789"/>
                <a:gd name="T17" fmla="*/ 502 h 1837"/>
                <a:gd name="T18" fmla="*/ 172 w 1789"/>
                <a:gd name="T19" fmla="*/ 1353 h 1837"/>
                <a:gd name="T20" fmla="*/ 1305 w 1789"/>
                <a:gd name="T21" fmla="*/ 1590 h 1837"/>
                <a:gd name="T22" fmla="*/ 1542 w 1789"/>
                <a:gd name="T23" fmla="*/ 457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9" h="1837">
                  <a:moveTo>
                    <a:pt x="1542" y="457"/>
                  </a:moveTo>
                  <a:cubicBezTo>
                    <a:pt x="1322" y="121"/>
                    <a:pt x="895" y="0"/>
                    <a:pt x="538" y="153"/>
                  </a:cubicBezTo>
                  <a:cubicBezTo>
                    <a:pt x="611" y="208"/>
                    <a:pt x="677" y="275"/>
                    <a:pt x="733" y="353"/>
                  </a:cubicBezTo>
                  <a:cubicBezTo>
                    <a:pt x="957" y="303"/>
                    <a:pt x="1199" y="392"/>
                    <a:pt x="1331" y="595"/>
                  </a:cubicBezTo>
                  <a:cubicBezTo>
                    <a:pt x="1502" y="857"/>
                    <a:pt x="1429" y="1208"/>
                    <a:pt x="1167" y="1379"/>
                  </a:cubicBezTo>
                  <a:cubicBezTo>
                    <a:pt x="906" y="1550"/>
                    <a:pt x="554" y="1476"/>
                    <a:pt x="383" y="1215"/>
                  </a:cubicBezTo>
                  <a:cubicBezTo>
                    <a:pt x="274" y="1047"/>
                    <a:pt x="265" y="843"/>
                    <a:pt x="341" y="673"/>
                  </a:cubicBezTo>
                  <a:cubicBezTo>
                    <a:pt x="339" y="669"/>
                    <a:pt x="338" y="666"/>
                    <a:pt x="336" y="662"/>
                  </a:cubicBezTo>
                  <a:cubicBezTo>
                    <a:pt x="288" y="589"/>
                    <a:pt x="221" y="536"/>
                    <a:pt x="146" y="502"/>
                  </a:cubicBezTo>
                  <a:cubicBezTo>
                    <a:pt x="1" y="760"/>
                    <a:pt x="0" y="1088"/>
                    <a:pt x="172" y="1353"/>
                  </a:cubicBezTo>
                  <a:cubicBezTo>
                    <a:pt x="419" y="1730"/>
                    <a:pt x="927" y="1837"/>
                    <a:pt x="1305" y="1590"/>
                  </a:cubicBezTo>
                  <a:cubicBezTo>
                    <a:pt x="1683" y="1343"/>
                    <a:pt x="1789" y="835"/>
                    <a:pt x="1542" y="4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6">
              <a:extLst>
                <a:ext uri="{FF2B5EF4-FFF2-40B4-BE49-F238E27FC236}">
                  <a16:creationId xmlns:a16="http://schemas.microsoft.com/office/drawing/2014/main" id="{9DFAB22E-038B-4977-A41B-985F330E5CB8}"/>
                </a:ext>
              </a:extLst>
            </p:cNvPr>
            <p:cNvSpPr>
              <a:spLocks/>
            </p:cNvSpPr>
            <p:nvPr/>
          </p:nvSpPr>
          <p:spPr bwMode="auto">
            <a:xfrm>
              <a:off x="554037" y="509588"/>
              <a:ext cx="1420813" cy="1473199"/>
            </a:xfrm>
            <a:custGeom>
              <a:avLst/>
              <a:gdLst>
                <a:gd name="T0" fmla="*/ 1057 w 1751"/>
                <a:gd name="T1" fmla="*/ 1464 h 1817"/>
                <a:gd name="T2" fmla="*/ 457 w 1751"/>
                <a:gd name="T3" fmla="*/ 1222 h 1817"/>
                <a:gd name="T4" fmla="*/ 622 w 1751"/>
                <a:gd name="T5" fmla="*/ 438 h 1817"/>
                <a:gd name="T6" fmla="*/ 685 w 1751"/>
                <a:gd name="T7" fmla="*/ 403 h 1817"/>
                <a:gd name="T8" fmla="*/ 1406 w 1751"/>
                <a:gd name="T9" fmla="*/ 603 h 1817"/>
                <a:gd name="T10" fmla="*/ 1448 w 1751"/>
                <a:gd name="T11" fmla="*/ 1144 h 1817"/>
                <a:gd name="T12" fmla="*/ 1453 w 1751"/>
                <a:gd name="T13" fmla="*/ 1155 h 1817"/>
                <a:gd name="T14" fmla="*/ 1643 w 1751"/>
                <a:gd name="T15" fmla="*/ 1315 h 1817"/>
                <a:gd name="T16" fmla="*/ 1749 w 1751"/>
                <a:gd name="T17" fmla="*/ 916 h 1817"/>
                <a:gd name="T18" fmla="*/ 1617 w 1751"/>
                <a:gd name="T19" fmla="*/ 465 h 1817"/>
                <a:gd name="T20" fmla="*/ 575 w 1751"/>
                <a:gd name="T21" fmla="*/ 177 h 1817"/>
                <a:gd name="T22" fmla="*/ 484 w 1751"/>
                <a:gd name="T23" fmla="*/ 227 h 1817"/>
                <a:gd name="T24" fmla="*/ 247 w 1751"/>
                <a:gd name="T25" fmla="*/ 1360 h 1817"/>
                <a:gd name="T26" fmla="*/ 1252 w 1751"/>
                <a:gd name="T27" fmla="*/ 1665 h 1817"/>
                <a:gd name="T28" fmla="*/ 1057 w 1751"/>
                <a:gd name="T29" fmla="*/ 1464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1" h="1817">
                  <a:moveTo>
                    <a:pt x="1057" y="1464"/>
                  </a:moveTo>
                  <a:cubicBezTo>
                    <a:pt x="832" y="1515"/>
                    <a:pt x="590" y="1426"/>
                    <a:pt x="457" y="1222"/>
                  </a:cubicBezTo>
                  <a:cubicBezTo>
                    <a:pt x="287" y="961"/>
                    <a:pt x="360" y="609"/>
                    <a:pt x="622" y="438"/>
                  </a:cubicBezTo>
                  <a:cubicBezTo>
                    <a:pt x="642" y="425"/>
                    <a:pt x="664" y="413"/>
                    <a:pt x="685" y="403"/>
                  </a:cubicBezTo>
                  <a:cubicBezTo>
                    <a:pt x="938" y="281"/>
                    <a:pt x="1248" y="362"/>
                    <a:pt x="1406" y="603"/>
                  </a:cubicBezTo>
                  <a:cubicBezTo>
                    <a:pt x="1568" y="850"/>
                    <a:pt x="1471" y="1093"/>
                    <a:pt x="1448" y="1144"/>
                  </a:cubicBezTo>
                  <a:cubicBezTo>
                    <a:pt x="1450" y="1148"/>
                    <a:pt x="1451" y="1152"/>
                    <a:pt x="1453" y="1155"/>
                  </a:cubicBezTo>
                  <a:cubicBezTo>
                    <a:pt x="1501" y="1228"/>
                    <a:pt x="1568" y="1282"/>
                    <a:pt x="1643" y="1315"/>
                  </a:cubicBezTo>
                  <a:cubicBezTo>
                    <a:pt x="1691" y="1230"/>
                    <a:pt x="1751" y="1086"/>
                    <a:pt x="1749" y="916"/>
                  </a:cubicBezTo>
                  <a:cubicBezTo>
                    <a:pt x="1748" y="752"/>
                    <a:pt x="1705" y="600"/>
                    <a:pt x="1617" y="465"/>
                  </a:cubicBezTo>
                  <a:cubicBezTo>
                    <a:pt x="1389" y="117"/>
                    <a:pt x="940" y="0"/>
                    <a:pt x="575" y="177"/>
                  </a:cubicBezTo>
                  <a:cubicBezTo>
                    <a:pt x="544" y="192"/>
                    <a:pt x="514" y="208"/>
                    <a:pt x="484" y="227"/>
                  </a:cubicBezTo>
                  <a:cubicBezTo>
                    <a:pt x="106" y="474"/>
                    <a:pt x="0" y="982"/>
                    <a:pt x="247" y="1360"/>
                  </a:cubicBezTo>
                  <a:cubicBezTo>
                    <a:pt x="467" y="1696"/>
                    <a:pt x="894" y="1817"/>
                    <a:pt x="1252" y="1665"/>
                  </a:cubicBezTo>
                  <a:cubicBezTo>
                    <a:pt x="1178" y="1609"/>
                    <a:pt x="1113" y="1542"/>
                    <a:pt x="1057" y="146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526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in Yellow">
    <p:bg>
      <p:bgPr>
        <a:solidFill>
          <a:schemeClr val="accent1"/>
        </a:solidFill>
        <a:effectLst/>
      </p:bgPr>
    </p:bg>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100" b="0" spc="600" baseline="0">
                <a:solidFill>
                  <a:schemeClr val="bg1"/>
                </a:solidFill>
              </a:defRPr>
            </a:lvl1pPr>
          </a:lstStyle>
          <a:p>
            <a:r>
              <a:rPr lang="en-US"/>
              <a:t>www.anubhavtrainings.com</a:t>
            </a:r>
            <a:endParaRPr lang="en-US" sz="1050"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41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35758" y="6356351"/>
            <a:ext cx="2844059"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6933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sp>
        <p:nvSpPr>
          <p:cNvPr id="5" name="Rectangle 4">
            <a:extLst>
              <a:ext uri="{FF2B5EF4-FFF2-40B4-BE49-F238E27FC236}">
                <a16:creationId xmlns:a16="http://schemas.microsoft.com/office/drawing/2014/main" id="{391307CD-1999-41F4-9289-B6BD2E225402}"/>
              </a:ext>
            </a:extLst>
          </p:cNvPr>
          <p:cNvSpPr/>
          <p:nvPr userDrawn="1"/>
        </p:nvSpPr>
        <p:spPr>
          <a:xfrm>
            <a:off x="8326660" y="0"/>
            <a:ext cx="3862165" cy="3284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icture Placeholder 8">
            <a:extLst>
              <a:ext uri="{FF2B5EF4-FFF2-40B4-BE49-F238E27FC236}">
                <a16:creationId xmlns:a16="http://schemas.microsoft.com/office/drawing/2014/main" id="{24D0F311-D79F-4322-AB52-9BC049E51F05}"/>
              </a:ext>
            </a:extLst>
          </p:cNvPr>
          <p:cNvSpPr>
            <a:spLocks noGrp="1"/>
          </p:cNvSpPr>
          <p:nvPr>
            <p:ph type="pic" sz="quarter" idx="13"/>
          </p:nvPr>
        </p:nvSpPr>
        <p:spPr>
          <a:xfrm>
            <a:off x="5590355" y="1012663"/>
            <a:ext cx="4104456" cy="4832675"/>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11" name="Straight Connector 10">
            <a:extLst>
              <a:ext uri="{FF2B5EF4-FFF2-40B4-BE49-F238E27FC236}">
                <a16:creationId xmlns:a16="http://schemas.microsoft.com/office/drawing/2014/main" id="{229E2909-DA80-4904-BCA2-6D4286915896}"/>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3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1" y="0"/>
            <a:ext cx="35021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sp>
        <p:nvSpPr>
          <p:cNvPr id="9" name="Picture Placeholder 8">
            <a:extLst>
              <a:ext uri="{FF2B5EF4-FFF2-40B4-BE49-F238E27FC236}">
                <a16:creationId xmlns:a16="http://schemas.microsoft.com/office/drawing/2014/main" id="{24D0F311-D79F-4322-AB52-9BC049E51F05}"/>
              </a:ext>
            </a:extLst>
          </p:cNvPr>
          <p:cNvSpPr>
            <a:spLocks noGrp="1"/>
          </p:cNvSpPr>
          <p:nvPr>
            <p:ph type="pic" sz="quarter" idx="13"/>
          </p:nvPr>
        </p:nvSpPr>
        <p:spPr>
          <a:xfrm>
            <a:off x="1581020" y="1012663"/>
            <a:ext cx="4104456" cy="4832675"/>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11" name="Straight Connector 10">
            <a:extLst>
              <a:ext uri="{FF2B5EF4-FFF2-40B4-BE49-F238E27FC236}">
                <a16:creationId xmlns:a16="http://schemas.microsoft.com/office/drawing/2014/main" id="{229E2909-DA80-4904-BCA2-6D4286915896}"/>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563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CEO">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1" y="1027289"/>
            <a:ext cx="10990955" cy="4803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sp>
        <p:nvSpPr>
          <p:cNvPr id="7" name="Picture Placeholder 8">
            <a:extLst>
              <a:ext uri="{FF2B5EF4-FFF2-40B4-BE49-F238E27FC236}">
                <a16:creationId xmlns:a16="http://schemas.microsoft.com/office/drawing/2014/main" id="{C88E5976-482D-4CB9-829A-6E6FDAD3EC5B}"/>
              </a:ext>
            </a:extLst>
          </p:cNvPr>
          <p:cNvSpPr>
            <a:spLocks noGrp="1"/>
          </p:cNvSpPr>
          <p:nvPr>
            <p:ph type="pic" sz="quarter" idx="13"/>
          </p:nvPr>
        </p:nvSpPr>
        <p:spPr>
          <a:xfrm>
            <a:off x="7591793" y="1977611"/>
            <a:ext cx="2465368" cy="2902778"/>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8" name="Straight Connector 7">
            <a:extLst>
              <a:ext uri="{FF2B5EF4-FFF2-40B4-BE49-F238E27FC236}">
                <a16:creationId xmlns:a16="http://schemas.microsoft.com/office/drawing/2014/main" id="{AE83695F-BA7B-48D2-90C3-CD0F22F9339A}"/>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357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9" name="Rectangle 8">
            <a:extLst>
              <a:ext uri="{FF2B5EF4-FFF2-40B4-BE49-F238E27FC236}">
                <a16:creationId xmlns:a16="http://schemas.microsoft.com/office/drawing/2014/main" id="{6C45143D-7CB5-4E74-8121-32B8BE028819}"/>
              </a:ext>
            </a:extLst>
          </p:cNvPr>
          <p:cNvSpPr/>
          <p:nvPr userDrawn="1"/>
        </p:nvSpPr>
        <p:spPr>
          <a:xfrm>
            <a:off x="2" y="1"/>
            <a:ext cx="10270874" cy="5661247"/>
          </a:xfrm>
          <a:prstGeom prst="rect">
            <a:avLst/>
          </a:prstGeom>
          <a:solidFill>
            <a:schemeClr val="accent2"/>
          </a:solidFill>
          <a:ln>
            <a:noFill/>
          </a:ln>
          <a:effectLst>
            <a:outerShdw blurRad="774700" dist="647700" dir="318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1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3ABB38C3-AB48-4A39-95B8-47A9D0F38945}"/>
              </a:ext>
            </a:extLst>
          </p:cNvPr>
          <p:cNvSpPr>
            <a:spLocks noGrp="1"/>
          </p:cNvSpPr>
          <p:nvPr>
            <p:ph type="pic" sz="quarter" idx="14"/>
          </p:nvPr>
        </p:nvSpPr>
        <p:spPr>
          <a:xfrm>
            <a:off x="609440" y="0"/>
            <a:ext cx="4824536" cy="4509120"/>
          </a:xfrm>
          <a:custGeom>
            <a:avLst/>
            <a:gdLst>
              <a:gd name="connsiteX0" fmla="*/ 0 w 4824536"/>
              <a:gd name="connsiteY0" fmla="*/ 0 h 4509120"/>
              <a:gd name="connsiteX1" fmla="*/ 4824536 w 4824536"/>
              <a:gd name="connsiteY1" fmla="*/ 0 h 4509120"/>
              <a:gd name="connsiteX2" fmla="*/ 4824536 w 4824536"/>
              <a:gd name="connsiteY2" fmla="*/ 4509120 h 4509120"/>
              <a:gd name="connsiteX3" fmla="*/ 0 w 4824536"/>
              <a:gd name="connsiteY3" fmla="*/ 4509120 h 4509120"/>
            </a:gdLst>
            <a:ahLst/>
            <a:cxnLst>
              <a:cxn ang="0">
                <a:pos x="connsiteX0" y="connsiteY0"/>
              </a:cxn>
              <a:cxn ang="0">
                <a:pos x="connsiteX1" y="connsiteY1"/>
              </a:cxn>
              <a:cxn ang="0">
                <a:pos x="connsiteX2" y="connsiteY2"/>
              </a:cxn>
              <a:cxn ang="0">
                <a:pos x="connsiteX3" y="connsiteY3"/>
              </a:cxn>
            </a:cxnLst>
            <a:rect l="l" t="t" r="r" b="b"/>
            <a:pathLst>
              <a:path w="4824536" h="4509120">
                <a:moveTo>
                  <a:pt x="0" y="0"/>
                </a:moveTo>
                <a:lnTo>
                  <a:pt x="4824536" y="0"/>
                </a:lnTo>
                <a:lnTo>
                  <a:pt x="4824536" y="4509120"/>
                </a:lnTo>
                <a:lnTo>
                  <a:pt x="0" y="4509120"/>
                </a:lnTo>
                <a:close/>
              </a:path>
            </a:pathLst>
          </a:custGeom>
          <a:solidFill>
            <a:schemeClr val="accent2"/>
          </a:solidFill>
          <a:effectLst>
            <a:outerShdw blurRad="774700" dist="647700" dir="9960000" algn="tr" rotWithShape="0">
              <a:prstClr val="black">
                <a:alpha val="32000"/>
              </a:prstClr>
            </a:outerShdw>
          </a:effectLst>
        </p:spPr>
        <p:txBody>
          <a:bodyPr wrap="square" anchor="ctr">
            <a:noAutofit/>
          </a:bodyPr>
          <a:lstStyle>
            <a:lvl1pPr marL="0" indent="0" algn="ctr">
              <a:buNone/>
              <a:defRPr>
                <a:solidFill>
                  <a:schemeClr val="bg1"/>
                </a:solidFill>
              </a:defRPr>
            </a:lvl1pPr>
          </a:lstStyle>
          <a:p>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93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55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01">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FA352EE8-DDB9-609E-E82B-558092254E75}"/>
              </a:ext>
            </a:extLst>
          </p:cNvPr>
          <p:cNvSpPr/>
          <p:nvPr userDrawn="1"/>
        </p:nvSpPr>
        <p:spPr>
          <a:xfrm>
            <a:off x="-2330524" y="-15766"/>
            <a:ext cx="6065243" cy="6890306"/>
          </a:xfrm>
          <a:custGeom>
            <a:avLst/>
            <a:gdLst>
              <a:gd name="connsiteX0" fmla="*/ 2805601 w 6065243"/>
              <a:gd name="connsiteY0" fmla="*/ 0 h 6890306"/>
              <a:gd name="connsiteX1" fmla="*/ 6065243 w 6065243"/>
              <a:gd name="connsiteY1" fmla="*/ 0 h 6890306"/>
              <a:gd name="connsiteX2" fmla="*/ 3259642 w 6065243"/>
              <a:gd name="connsiteY2" fmla="*/ 6890306 h 6890306"/>
              <a:gd name="connsiteX3" fmla="*/ 0 w 6065243"/>
              <a:gd name="connsiteY3" fmla="*/ 6890306 h 6890306"/>
              <a:gd name="connsiteX4" fmla="*/ 2805601 w 6065243"/>
              <a:gd name="connsiteY4" fmla="*/ 0 h 689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243" h="6890306">
                <a:moveTo>
                  <a:pt x="2805601" y="0"/>
                </a:moveTo>
                <a:lnTo>
                  <a:pt x="6065243" y="0"/>
                </a:lnTo>
                <a:lnTo>
                  <a:pt x="3259642" y="6890306"/>
                </a:lnTo>
                <a:lnTo>
                  <a:pt x="0" y="6890306"/>
                </a:lnTo>
                <a:lnTo>
                  <a:pt x="2805601" y="0"/>
                </a:ln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68596004-2F9F-A1FA-254D-6AB102D1C79D}"/>
              </a:ext>
            </a:extLst>
          </p:cNvPr>
          <p:cNvSpPr/>
          <p:nvPr userDrawn="1"/>
        </p:nvSpPr>
        <p:spPr>
          <a:xfrm>
            <a:off x="11244627" y="4641750"/>
            <a:ext cx="944199" cy="2225205"/>
          </a:xfrm>
          <a:custGeom>
            <a:avLst/>
            <a:gdLst>
              <a:gd name="connsiteX0" fmla="*/ 944199 w 944199"/>
              <a:gd name="connsiteY0" fmla="*/ 0 h 2225205"/>
              <a:gd name="connsiteX1" fmla="*/ 944199 w 944199"/>
              <a:gd name="connsiteY1" fmla="*/ 2225205 h 2225205"/>
              <a:gd name="connsiteX2" fmla="*/ 0 w 944199"/>
              <a:gd name="connsiteY2" fmla="*/ 2225205 h 2225205"/>
              <a:gd name="connsiteX3" fmla="*/ 944199 w 944199"/>
              <a:gd name="connsiteY3" fmla="*/ 0 h 2225205"/>
            </a:gdLst>
            <a:ahLst/>
            <a:cxnLst>
              <a:cxn ang="0">
                <a:pos x="connsiteX0" y="connsiteY0"/>
              </a:cxn>
              <a:cxn ang="0">
                <a:pos x="connsiteX1" y="connsiteY1"/>
              </a:cxn>
              <a:cxn ang="0">
                <a:pos x="connsiteX2" y="connsiteY2"/>
              </a:cxn>
              <a:cxn ang="0">
                <a:pos x="connsiteX3" y="connsiteY3"/>
              </a:cxn>
            </a:cxnLst>
            <a:rect l="l" t="t" r="r" b="b"/>
            <a:pathLst>
              <a:path w="944199" h="2225205">
                <a:moveTo>
                  <a:pt x="944199" y="0"/>
                </a:moveTo>
                <a:lnTo>
                  <a:pt x="944199" y="2225205"/>
                </a:lnTo>
                <a:lnTo>
                  <a:pt x="0" y="2225205"/>
                </a:lnTo>
                <a:lnTo>
                  <a:pt x="9441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6EBADFA8-DAE7-4752-9135-6AA18BD7F7CF}"/>
              </a:ext>
            </a:extLst>
          </p:cNvPr>
          <p:cNvSpPr/>
          <p:nvPr userDrawn="1"/>
        </p:nvSpPr>
        <p:spPr>
          <a:xfrm>
            <a:off x="-1" y="0"/>
            <a:ext cx="1557909" cy="1409738"/>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Parallelogram 15">
            <a:extLst>
              <a:ext uri="{FF2B5EF4-FFF2-40B4-BE49-F238E27FC236}">
                <a16:creationId xmlns:a16="http://schemas.microsoft.com/office/drawing/2014/main" id="{F61FC2AC-69EA-2C8B-044D-8FC43746D878}"/>
              </a:ext>
            </a:extLst>
          </p:cNvPr>
          <p:cNvSpPr/>
          <p:nvPr userDrawn="1"/>
        </p:nvSpPr>
        <p:spPr>
          <a:xfrm>
            <a:off x="11047863" y="6231003"/>
            <a:ext cx="934541" cy="398360"/>
          </a:xfrm>
          <a:prstGeom prst="parallelogram">
            <a:avLst>
              <a:gd name="adj" fmla="val 4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ooter Placeholder 3">
            <a:extLst>
              <a:ext uri="{FF2B5EF4-FFF2-40B4-BE49-F238E27FC236}">
                <a16:creationId xmlns:a16="http://schemas.microsoft.com/office/drawing/2014/main" id="{72C7E573-9F77-4679-4116-1852C2E18F8F}"/>
              </a:ext>
            </a:extLst>
          </p:cNvPr>
          <p:cNvSpPr>
            <a:spLocks noGrp="1"/>
          </p:cNvSpPr>
          <p:nvPr>
            <p:ph type="ftr" sz="quarter" idx="11"/>
          </p:nvPr>
        </p:nvSpPr>
        <p:spPr>
          <a:xfrm>
            <a:off x="8110636" y="6233120"/>
            <a:ext cx="2677919" cy="365125"/>
          </a:xfrm>
        </p:spPr>
        <p:txBody>
          <a:bodyPr/>
          <a:lstStyle>
            <a:lvl1pPr algn="r">
              <a:defRPr/>
            </a:lvl1pPr>
          </a:lstStyle>
          <a:p>
            <a:r>
              <a:rPr lang="en-US"/>
              <a:t>www.anubhavtrainings.com</a:t>
            </a:r>
            <a:endParaRPr lang="en-US" dirty="0"/>
          </a:p>
        </p:txBody>
      </p:sp>
      <p:sp>
        <p:nvSpPr>
          <p:cNvPr id="19" name="Slide Number Placeholder 4">
            <a:extLst>
              <a:ext uri="{FF2B5EF4-FFF2-40B4-BE49-F238E27FC236}">
                <a16:creationId xmlns:a16="http://schemas.microsoft.com/office/drawing/2014/main" id="{FEB558E2-FA1A-456D-8735-2D19A0EEF031}"/>
              </a:ext>
            </a:extLst>
          </p:cNvPr>
          <p:cNvSpPr>
            <a:spLocks noGrp="1"/>
          </p:cNvSpPr>
          <p:nvPr>
            <p:ph type="sldNum" sz="quarter" idx="12"/>
          </p:nvPr>
        </p:nvSpPr>
        <p:spPr>
          <a:xfrm>
            <a:off x="11259404" y="6245529"/>
            <a:ext cx="506804" cy="369310"/>
          </a:xfrm>
        </p:spPr>
        <p:txBody>
          <a:bodyPr tIns="0" bIns="0">
            <a:noAutofit/>
          </a:bodyPr>
          <a:lstStyle>
            <a:lvl1pPr algn="ctr">
              <a:defRPr sz="2000" b="1">
                <a:solidFill>
                  <a:schemeClr val="bg1"/>
                </a:solidFill>
              </a:defRPr>
            </a:lvl1pPr>
          </a:lstStyle>
          <a:p>
            <a:fld id="{96E69268-9C8B-4EBF-A9EE-DC5DC2D48DC3}" type="slidenum">
              <a:rPr lang="en-US" smtClean="0"/>
              <a:pPr/>
              <a:t>‹#›</a:t>
            </a:fld>
            <a:endParaRPr lang="en-US" dirty="0"/>
          </a:p>
        </p:txBody>
      </p:sp>
      <p:sp>
        <p:nvSpPr>
          <p:cNvPr id="20" name="Title 1">
            <a:extLst>
              <a:ext uri="{FF2B5EF4-FFF2-40B4-BE49-F238E27FC236}">
                <a16:creationId xmlns:a16="http://schemas.microsoft.com/office/drawing/2014/main" id="{2334E38C-AEC6-6E58-3888-18FAE6D53D9A}"/>
              </a:ext>
            </a:extLst>
          </p:cNvPr>
          <p:cNvSpPr>
            <a:spLocks noGrp="1"/>
          </p:cNvSpPr>
          <p:nvPr>
            <p:ph type="title"/>
          </p:nvPr>
        </p:nvSpPr>
        <p:spPr>
          <a:xfrm>
            <a:off x="1867036" y="655752"/>
            <a:ext cx="9411951" cy="685016"/>
          </a:xfrm>
        </p:spPr>
        <p:txBody>
          <a:bodyPr anchor="b">
            <a:noAutofit/>
          </a:bodyPr>
          <a:lstStyle>
            <a:lvl1pPr>
              <a:defRPr sz="4000" b="1">
                <a:solidFill>
                  <a:schemeClr val="accent2"/>
                </a:solidFill>
                <a:latin typeface="+mn-lt"/>
              </a:defRPr>
            </a:lvl1pPr>
          </a:lstStyle>
          <a:p>
            <a:r>
              <a:rPr lang="en-US" dirty="0"/>
              <a:t>Click to edit</a:t>
            </a:r>
          </a:p>
        </p:txBody>
      </p:sp>
    </p:spTree>
    <p:extLst>
      <p:ext uri="{BB962C8B-B14F-4D97-AF65-F5344CB8AC3E}">
        <p14:creationId xmlns:p14="http://schemas.microsoft.com/office/powerpoint/2010/main" val="3723040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9DDCA27-5BCB-03DC-D6FE-AC92938CFFF4}"/>
              </a:ext>
            </a:extLst>
          </p:cNvPr>
          <p:cNvSpPr/>
          <p:nvPr userDrawn="1"/>
        </p:nvSpPr>
        <p:spPr>
          <a:xfrm>
            <a:off x="262293" y="-15766"/>
            <a:ext cx="6065243" cy="6890306"/>
          </a:xfrm>
          <a:custGeom>
            <a:avLst/>
            <a:gdLst>
              <a:gd name="connsiteX0" fmla="*/ 2805601 w 6065243"/>
              <a:gd name="connsiteY0" fmla="*/ 0 h 6890306"/>
              <a:gd name="connsiteX1" fmla="*/ 6065243 w 6065243"/>
              <a:gd name="connsiteY1" fmla="*/ 0 h 6890306"/>
              <a:gd name="connsiteX2" fmla="*/ 3259642 w 6065243"/>
              <a:gd name="connsiteY2" fmla="*/ 6890306 h 6890306"/>
              <a:gd name="connsiteX3" fmla="*/ 0 w 6065243"/>
              <a:gd name="connsiteY3" fmla="*/ 6890306 h 6890306"/>
              <a:gd name="connsiteX4" fmla="*/ 2805601 w 6065243"/>
              <a:gd name="connsiteY4" fmla="*/ 0 h 689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243" h="6890306">
                <a:moveTo>
                  <a:pt x="2805601" y="0"/>
                </a:moveTo>
                <a:lnTo>
                  <a:pt x="6065243" y="0"/>
                </a:lnTo>
                <a:lnTo>
                  <a:pt x="3259642" y="6890306"/>
                </a:lnTo>
                <a:lnTo>
                  <a:pt x="0" y="6890306"/>
                </a:lnTo>
                <a:lnTo>
                  <a:pt x="2805601" y="0"/>
                </a:ln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68596004-2F9F-A1FA-254D-6AB102D1C79D}"/>
              </a:ext>
            </a:extLst>
          </p:cNvPr>
          <p:cNvSpPr/>
          <p:nvPr userDrawn="1"/>
        </p:nvSpPr>
        <p:spPr>
          <a:xfrm>
            <a:off x="11244627" y="4641750"/>
            <a:ext cx="944199" cy="2225205"/>
          </a:xfrm>
          <a:custGeom>
            <a:avLst/>
            <a:gdLst>
              <a:gd name="connsiteX0" fmla="*/ 944199 w 944199"/>
              <a:gd name="connsiteY0" fmla="*/ 0 h 2225205"/>
              <a:gd name="connsiteX1" fmla="*/ 944199 w 944199"/>
              <a:gd name="connsiteY1" fmla="*/ 2225205 h 2225205"/>
              <a:gd name="connsiteX2" fmla="*/ 0 w 944199"/>
              <a:gd name="connsiteY2" fmla="*/ 2225205 h 2225205"/>
              <a:gd name="connsiteX3" fmla="*/ 944199 w 944199"/>
              <a:gd name="connsiteY3" fmla="*/ 0 h 2225205"/>
            </a:gdLst>
            <a:ahLst/>
            <a:cxnLst>
              <a:cxn ang="0">
                <a:pos x="connsiteX0" y="connsiteY0"/>
              </a:cxn>
              <a:cxn ang="0">
                <a:pos x="connsiteX1" y="connsiteY1"/>
              </a:cxn>
              <a:cxn ang="0">
                <a:pos x="connsiteX2" y="connsiteY2"/>
              </a:cxn>
              <a:cxn ang="0">
                <a:pos x="connsiteX3" y="connsiteY3"/>
              </a:cxn>
            </a:cxnLst>
            <a:rect l="l" t="t" r="r" b="b"/>
            <a:pathLst>
              <a:path w="944199" h="2225205">
                <a:moveTo>
                  <a:pt x="944199" y="0"/>
                </a:moveTo>
                <a:lnTo>
                  <a:pt x="944199" y="2225205"/>
                </a:lnTo>
                <a:lnTo>
                  <a:pt x="0" y="2225205"/>
                </a:lnTo>
                <a:lnTo>
                  <a:pt x="9441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6096000" y="1124744"/>
            <a:ext cx="4318892" cy="1296144"/>
          </a:xfrm>
        </p:spPr>
        <p:txBody>
          <a:bodyPr anchor="b">
            <a:noAutofit/>
          </a:bodyPr>
          <a:lstStyle>
            <a:lvl1pPr>
              <a:defRPr sz="4000" b="1">
                <a:solidFill>
                  <a:schemeClr val="accent2"/>
                </a:solidFill>
                <a:latin typeface="+mn-lt"/>
              </a:defRPr>
            </a:lvl1pPr>
          </a:lstStyle>
          <a:p>
            <a:r>
              <a:rPr lang="en-US" dirty="0"/>
              <a:t>Click to edit</a:t>
            </a:r>
          </a:p>
        </p:txBody>
      </p:sp>
      <p:sp>
        <p:nvSpPr>
          <p:cNvPr id="10" name="Parallelogram 9">
            <a:extLst>
              <a:ext uri="{FF2B5EF4-FFF2-40B4-BE49-F238E27FC236}">
                <a16:creationId xmlns:a16="http://schemas.microsoft.com/office/drawing/2014/main" id="{B492B5D2-FE12-5037-C770-7FECB72D4AC4}"/>
              </a:ext>
            </a:extLst>
          </p:cNvPr>
          <p:cNvSpPr/>
          <p:nvPr userDrawn="1"/>
        </p:nvSpPr>
        <p:spPr>
          <a:xfrm>
            <a:off x="11047863" y="6231003"/>
            <a:ext cx="934541" cy="398360"/>
          </a:xfrm>
          <a:prstGeom prst="parallelogram">
            <a:avLst>
              <a:gd name="adj" fmla="val 4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p:cNvSpPr>
            <a:spLocks noGrp="1"/>
          </p:cNvSpPr>
          <p:nvPr>
            <p:ph type="ftr" sz="quarter" idx="11"/>
          </p:nvPr>
        </p:nvSpPr>
        <p:spPr>
          <a:xfrm>
            <a:off x="8110636" y="6233120"/>
            <a:ext cx="2677919" cy="365125"/>
          </a:xfrm>
        </p:spPr>
        <p:txBody>
          <a:bodyPr/>
          <a:lstStyle>
            <a:lvl1pPr algn="r">
              <a:defRPr/>
            </a:lvl1pPr>
          </a:lstStyle>
          <a:p>
            <a:endParaRPr lang="en-US" dirty="0"/>
          </a:p>
        </p:txBody>
      </p:sp>
      <p:sp>
        <p:nvSpPr>
          <p:cNvPr id="5" name="Slide Number Placeholder 4"/>
          <p:cNvSpPr>
            <a:spLocks noGrp="1"/>
          </p:cNvSpPr>
          <p:nvPr>
            <p:ph type="sldNum" sz="quarter" idx="12"/>
          </p:nvPr>
        </p:nvSpPr>
        <p:spPr>
          <a:xfrm>
            <a:off x="11259404" y="6245529"/>
            <a:ext cx="506804" cy="369310"/>
          </a:xfrm>
        </p:spPr>
        <p:txBody>
          <a:bodyPr tIns="0" bIns="0">
            <a:noAutofit/>
          </a:bodyPr>
          <a:lstStyle>
            <a:lvl1pPr algn="ctr">
              <a:defRPr sz="2000" b="1">
                <a:solidFill>
                  <a:schemeClr val="bg1"/>
                </a:solidFill>
              </a:defRPr>
            </a:lvl1pPr>
          </a:lstStyle>
          <a:p>
            <a:fld id="{96E69268-9C8B-4EBF-A9EE-DC5DC2D48DC3}" type="slidenum">
              <a:rPr lang="en-US" smtClean="0"/>
              <a:pPr/>
              <a:t>‹#›</a:t>
            </a:fld>
            <a:endParaRPr lang="en-US" dirty="0"/>
          </a:p>
        </p:txBody>
      </p:sp>
      <p:sp>
        <p:nvSpPr>
          <p:cNvPr id="13" name="Text Placeholder 12">
            <a:extLst>
              <a:ext uri="{FF2B5EF4-FFF2-40B4-BE49-F238E27FC236}">
                <a16:creationId xmlns:a16="http://schemas.microsoft.com/office/drawing/2014/main" id="{29B73E21-667B-E804-E262-F5EFCBB83F51}"/>
              </a:ext>
            </a:extLst>
          </p:cNvPr>
          <p:cNvSpPr>
            <a:spLocks noGrp="1"/>
          </p:cNvSpPr>
          <p:nvPr>
            <p:ph type="body" sz="quarter" idx="13"/>
          </p:nvPr>
        </p:nvSpPr>
        <p:spPr>
          <a:xfrm>
            <a:off x="6094413" y="2529840"/>
            <a:ext cx="4329112" cy="3459480"/>
          </a:xfrm>
        </p:spPr>
        <p:txBody>
          <a:bodyPr>
            <a:normAutofit/>
          </a:bodyPr>
          <a:lstStyle>
            <a:lvl1pPr marL="457120" indent="-457120">
              <a:buFont typeface="Wingdings" panose="05000000000000000000" pitchFamily="2" charset="2"/>
              <a:buChar char="Ø"/>
              <a:defRPr sz="2400">
                <a:solidFill>
                  <a:schemeClr val="tx1">
                    <a:lumMod val="65000"/>
                    <a:lumOff val="35000"/>
                  </a:schemeClr>
                </a:solidFill>
                <a:latin typeface="+mn-lt"/>
              </a:defRPr>
            </a:lvl1pPr>
          </a:lstStyle>
          <a:p>
            <a:pPr lvl="0"/>
            <a:r>
              <a:rPr lang="en-US" dirty="0"/>
              <a:t>Click to edit</a:t>
            </a:r>
            <a:endParaRPr lang="en-IN" dirty="0"/>
          </a:p>
        </p:txBody>
      </p:sp>
      <p:sp>
        <p:nvSpPr>
          <p:cNvPr id="17" name="Picture Placeholder 16">
            <a:extLst>
              <a:ext uri="{FF2B5EF4-FFF2-40B4-BE49-F238E27FC236}">
                <a16:creationId xmlns:a16="http://schemas.microsoft.com/office/drawing/2014/main" id="{3367D9FB-CAC8-00C6-5140-05364826A4F6}"/>
              </a:ext>
            </a:extLst>
          </p:cNvPr>
          <p:cNvSpPr>
            <a:spLocks noGrp="1"/>
          </p:cNvSpPr>
          <p:nvPr>
            <p:ph type="pic" sz="quarter" idx="14"/>
          </p:nvPr>
        </p:nvSpPr>
        <p:spPr>
          <a:xfrm>
            <a:off x="0" y="476671"/>
            <a:ext cx="5103233" cy="5904656"/>
          </a:xfrm>
          <a:custGeom>
            <a:avLst/>
            <a:gdLst>
              <a:gd name="connsiteX0" fmla="*/ 0 w 5103233"/>
              <a:gd name="connsiteY0" fmla="*/ 0 h 5904656"/>
              <a:gd name="connsiteX1" fmla="*/ 5103233 w 5103233"/>
              <a:gd name="connsiteY1" fmla="*/ 0 h 5904656"/>
              <a:gd name="connsiteX2" fmla="*/ 2644948 w 5103233"/>
              <a:gd name="connsiteY2" fmla="*/ 5904656 h 5904656"/>
              <a:gd name="connsiteX3" fmla="*/ 0 w 5103233"/>
              <a:gd name="connsiteY3" fmla="*/ 5904656 h 5904656"/>
            </a:gdLst>
            <a:ahLst/>
            <a:cxnLst>
              <a:cxn ang="0">
                <a:pos x="connsiteX0" y="connsiteY0"/>
              </a:cxn>
              <a:cxn ang="0">
                <a:pos x="connsiteX1" y="connsiteY1"/>
              </a:cxn>
              <a:cxn ang="0">
                <a:pos x="connsiteX2" y="connsiteY2"/>
              </a:cxn>
              <a:cxn ang="0">
                <a:pos x="connsiteX3" y="connsiteY3"/>
              </a:cxn>
            </a:cxnLst>
            <a:rect l="l" t="t" r="r" b="b"/>
            <a:pathLst>
              <a:path w="5103233" h="5904656">
                <a:moveTo>
                  <a:pt x="0" y="0"/>
                </a:moveTo>
                <a:lnTo>
                  <a:pt x="5103233" y="0"/>
                </a:lnTo>
                <a:lnTo>
                  <a:pt x="2644948" y="5904656"/>
                </a:lnTo>
                <a:lnTo>
                  <a:pt x="0" y="5904656"/>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87183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4"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9441" y="6126164"/>
            <a:ext cx="3859795" cy="365125"/>
          </a:xfrm>
          <a:prstGeom prst="rect">
            <a:avLst/>
          </a:prstGeom>
        </p:spPr>
        <p:txBody>
          <a:bodyPr vert="horz" lIns="0" tIns="60949" rIns="0" bIns="60949" rtlCol="0" anchor="ctr"/>
          <a:lstStyle>
            <a:lvl1pPr algn="l">
              <a:defRPr sz="1600" b="1">
                <a:solidFill>
                  <a:schemeClr val="tx1">
                    <a:tint val="75000"/>
                  </a:schemeClr>
                </a:solidFill>
              </a:defRPr>
            </a:lvl1pPr>
          </a:lstStyle>
          <a:p>
            <a:r>
              <a:rPr lang="en-US"/>
              <a:t>www.anubhavtrainings.com</a:t>
            </a:r>
            <a:endParaRPr lang="en-US" dirty="0"/>
          </a:p>
        </p:txBody>
      </p:sp>
      <p:sp>
        <p:nvSpPr>
          <p:cNvPr id="6" name="Slide Number Placeholder 5"/>
          <p:cNvSpPr>
            <a:spLocks noGrp="1"/>
          </p:cNvSpPr>
          <p:nvPr>
            <p:ph type="sldNum" sz="quarter" idx="4"/>
          </p:nvPr>
        </p:nvSpPr>
        <p:spPr>
          <a:xfrm>
            <a:off x="8735325" y="6126164"/>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75765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dt="0"/>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hyperlink" Target="https://help.sap.com/docs/WORKFLOW/e157c391253b4ecd93647bf232d18a83/9c4a1a63663246ef9f3ddbc3c9d1c0a2.html?q=getInboxAPI" TargetMode="External"/><Relationship Id="rId4" Type="http://schemas.openxmlformats.org/officeDocument/2006/relationships/hyperlink" Target="https://help.sap.com/docs/WORKFLOW/e157c391253b4ecd93647bf232d18a83/735e9ff312dc4b8c838093a1e245518f.html?q=getInboxAP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hyperlink" Target="https://wordtohtml.ne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hyperlink" Target="http://www.dribbble.com/"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tiff"/><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image" Target="../media/image27.tiff"/><Relationship Id="rId5" Type="http://schemas.openxmlformats.org/officeDocument/2006/relationships/image" Target="../media/image26.tiff"/><Relationship Id="rId4" Type="http://schemas.openxmlformats.org/officeDocument/2006/relationships/image" Target="../media/image25.tiff"/><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anubhavtrainings.com/ui5-and-odata-trai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84.png"/><Relationship Id="rId5" Type="http://schemas.openxmlformats.org/officeDocument/2006/relationships/customXml" Target="../ink/ink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CLD500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UI5 Component – Task UI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Once we finished adding task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ui</a:t>
            </a:r>
            <a:r>
              <a:rPr kumimoji="0" lang="en-IN" sz="1800" b="0" i="0" u="none" strike="noStrike" kern="1200" cap="none" spc="0" normalizeH="0" baseline="0" noProof="0" dirty="0">
                <a:ln>
                  <a:noFill/>
                </a:ln>
                <a:solidFill>
                  <a:prstClr val="black"/>
                </a:solidFill>
                <a:effectLst/>
                <a:uLnTx/>
                <a:uFillTx/>
                <a:latin typeface="Segoe UI"/>
                <a:ea typeface="+mn-ea"/>
                <a:cs typeface="+mn-cs"/>
              </a:rPr>
              <a:t> component, a new UI5 module gets added along with configuration in mta.yaml file. The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mta</a:t>
            </a:r>
            <a:r>
              <a:rPr kumimoji="0" lang="en-IN" sz="1800" b="0" i="0" u="none" strike="noStrike" kern="1200" cap="none" spc="0" normalizeH="0" baseline="0" noProof="0" dirty="0">
                <a:ln>
                  <a:noFill/>
                </a:ln>
                <a:solidFill>
                  <a:prstClr val="black"/>
                </a:solidFill>
                <a:effectLst/>
                <a:uLnTx/>
                <a:uFillTx/>
                <a:latin typeface="Segoe UI"/>
                <a:ea typeface="+mn-ea"/>
                <a:cs typeface="+mn-cs"/>
              </a:rPr>
              <a:t> file below explains the purpose of each component and backing services added to the multi target application.</a:t>
            </a:r>
          </a:p>
        </p:txBody>
      </p:sp>
      <p:pic>
        <p:nvPicPr>
          <p:cNvPr id="3" name="Picture 2">
            <a:extLst>
              <a:ext uri="{FF2B5EF4-FFF2-40B4-BE49-F238E27FC236}">
                <a16:creationId xmlns:a16="http://schemas.microsoft.com/office/drawing/2014/main" id="{9A9A9D3D-D3B6-485A-0349-09DCC41E53F5}"/>
              </a:ext>
            </a:extLst>
          </p:cNvPr>
          <p:cNvPicPr>
            <a:picLocks noChangeAspect="1"/>
          </p:cNvPicPr>
          <p:nvPr/>
        </p:nvPicPr>
        <p:blipFill>
          <a:blip r:embed="rId4"/>
          <a:stretch>
            <a:fillRect/>
          </a:stretch>
        </p:blipFill>
        <p:spPr>
          <a:xfrm>
            <a:off x="1426757" y="2614773"/>
            <a:ext cx="9335309" cy="2994920"/>
          </a:xfrm>
          <a:prstGeom prst="rect">
            <a:avLst/>
          </a:prstGeom>
        </p:spPr>
      </p:pic>
    </p:spTree>
    <p:extLst>
      <p:ext uri="{BB962C8B-B14F-4D97-AF65-F5344CB8AC3E}">
        <p14:creationId xmlns:p14="http://schemas.microsoft.com/office/powerpoint/2010/main" val="426557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Task Model and Workflow API Integration</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98543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My Inbox passes the additional data to a custom task UI through the SAPUI5 component’s startup parameters.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task model contains data related to user tasks.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a:t>
            </a:r>
            <a:r>
              <a:rPr kumimoji="0" lang="en-US" sz="2000" b="1" i="0" u="none" strike="noStrike" kern="1200" cap="none" spc="0" normalizeH="0" baseline="0" noProof="0" dirty="0" err="1">
                <a:ln>
                  <a:noFill/>
                </a:ln>
                <a:solidFill>
                  <a:prstClr val="black"/>
                </a:solidFill>
                <a:effectLst/>
                <a:uLnTx/>
                <a:uFillTx/>
                <a:latin typeface="Segoe UI"/>
                <a:ea typeface="+mn-ea"/>
                <a:cs typeface="+mn-cs"/>
              </a:rPr>
              <a:t>taskModel</a:t>
            </a:r>
            <a:r>
              <a:rPr kumimoji="0" lang="en-US" sz="1400" b="0" i="0" u="none" strike="noStrike" kern="1200" cap="none" spc="0" normalizeH="0" baseline="0" noProof="0" dirty="0">
                <a:ln>
                  <a:noFill/>
                </a:ln>
                <a:solidFill>
                  <a:prstClr val="black"/>
                </a:solidFill>
                <a:effectLst/>
                <a:uLnTx/>
                <a:uFillTx/>
                <a:latin typeface="Segoe UI"/>
                <a:ea typeface="+mn-ea"/>
                <a:cs typeface="+mn-cs"/>
              </a:rPr>
              <a:t> is of type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sap.ui.model.json.JSONModel</a:t>
            </a:r>
            <a:r>
              <a:rPr kumimoji="0" lang="en-US" sz="1400" b="0" i="0" u="none" strike="noStrike" kern="1200" cap="none" spc="0" normalizeH="0" baseline="0" noProof="0" dirty="0">
                <a:ln>
                  <a:noFill/>
                </a:ln>
                <a:solidFill>
                  <a:prstClr val="black"/>
                </a:solidFill>
                <a:effectLst/>
                <a:uLnTx/>
                <a:uFillTx/>
                <a:latin typeface="Segoe UI"/>
                <a:ea typeface="+mn-ea"/>
                <a:cs typeface="+mn-cs"/>
              </a:rPr>
              <a:t> and contains the following task properties: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https://help.sap.com/docs/WORKFLOW/e157c391253b4ecd93647bf232d18a83/735e9ff312dc4b8c838093a1e245518f.html?q=getInboxAPI</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You can add task completion buttons to My Inbox, control the visibility of the footer bar or the back navigation button, and more with the </a:t>
            </a:r>
            <a:r>
              <a:rPr kumimoji="0" lang="en-US" sz="1800" b="1" i="0" u="none" strike="noStrike" kern="1200" cap="none" spc="0" normalizeH="0" baseline="0" noProof="0" dirty="0">
                <a:ln>
                  <a:noFill/>
                </a:ln>
                <a:solidFill>
                  <a:prstClr val="black"/>
                </a:solidFill>
                <a:effectLst/>
                <a:uLnTx/>
                <a:uFillTx/>
                <a:latin typeface="Segoe UI"/>
                <a:ea typeface="+mn-ea"/>
                <a:cs typeface="+mn-cs"/>
                <a:hlinkClick r:id="rId5"/>
              </a:rPr>
              <a:t>My Inbox </a:t>
            </a:r>
            <a:r>
              <a:rPr kumimoji="0" lang="en-US" sz="1400" b="0" i="0" u="none" strike="noStrike" kern="1200" cap="none" spc="0" normalizeH="0" baseline="0" noProof="0" dirty="0">
                <a:ln>
                  <a:noFill/>
                </a:ln>
                <a:solidFill>
                  <a:prstClr val="black"/>
                </a:solidFill>
                <a:effectLst/>
                <a:uLnTx/>
                <a:uFillTx/>
                <a:latin typeface="Segoe UI"/>
                <a:ea typeface="+mn-ea"/>
                <a:cs typeface="+mn-cs"/>
              </a:rPr>
              <a:t>UI Integration API.</a:t>
            </a:r>
          </a:p>
          <a:p>
            <a:pPr marL="0" marR="0" lvl="0" indent="0" algn="l" defTabSz="1218987"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b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37969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Behind the scenes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pic>
        <p:nvPicPr>
          <p:cNvPr id="3" name="Picture 2">
            <a:extLst>
              <a:ext uri="{FF2B5EF4-FFF2-40B4-BE49-F238E27FC236}">
                <a16:creationId xmlns:a16="http://schemas.microsoft.com/office/drawing/2014/main" id="{8F9F0D39-33D2-8FB8-153C-239B4951BE18}"/>
              </a:ext>
            </a:extLst>
          </p:cNvPr>
          <p:cNvPicPr>
            <a:picLocks noChangeAspect="1"/>
          </p:cNvPicPr>
          <p:nvPr/>
        </p:nvPicPr>
        <p:blipFill>
          <a:blip r:embed="rId4"/>
          <a:stretch>
            <a:fillRect/>
          </a:stretch>
        </p:blipFill>
        <p:spPr>
          <a:xfrm>
            <a:off x="405780" y="1083681"/>
            <a:ext cx="10513168" cy="5297647"/>
          </a:xfrm>
          <a:prstGeom prst="rect">
            <a:avLst/>
          </a:prstGeom>
        </p:spPr>
      </p:pic>
    </p:spTree>
    <p:extLst>
      <p:ext uri="{BB962C8B-B14F-4D97-AF65-F5344CB8AC3E}">
        <p14:creationId xmlns:p14="http://schemas.microsoft.com/office/powerpoint/2010/main" val="151620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Working with Custom Start UI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 user interface is needed which would allow end users to start the instances of the corresponding workflow. In addition, the users must be able to specify some arbitrary values that will be used in the contexts of the started instances.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You can either define the start UI using an HTML5 application (custom start UI).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 name="TextBox 2">
            <a:extLst>
              <a:ext uri="{FF2B5EF4-FFF2-40B4-BE49-F238E27FC236}">
                <a16:creationId xmlns:a16="http://schemas.microsoft.com/office/drawing/2014/main" id="{E9F6CCB6-B989-53E6-02B8-CBE82165C2A4}"/>
              </a:ext>
            </a:extLst>
          </p:cNvPr>
          <p:cNvSpPr txBox="1"/>
          <p:nvPr/>
        </p:nvSpPr>
        <p:spPr>
          <a:xfrm>
            <a:off x="405780" y="2876278"/>
            <a:ext cx="6094428" cy="224676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crossNavigation</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"inbounds"</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myworkflowapps</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semanticObject</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"action"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"open"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"title"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"My Title"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subTitle</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"My Subtitle"</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60490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SAP BTP Launchpad</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SAP Launchpad service enables organizations to establish a central point of access to SAP (e.g. SAP S/4HANA), custom-built, and third party applications and extensions, both on the cloud and on premise.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following diagram shows SAP Launchpad service as a central entry point to apps from different platforms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a:extLst>
              <a:ext uri="{FF2B5EF4-FFF2-40B4-BE49-F238E27FC236}">
                <a16:creationId xmlns:a16="http://schemas.microsoft.com/office/drawing/2014/main" id="{08CC976C-970F-F65E-D80A-A7EFBA6CD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092" y="2693189"/>
            <a:ext cx="4828962" cy="34703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5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Sub-flow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40120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Inside one workflow, you can execute another workflow called a referenced sub-flow. You can configure the activity that you use to call the sub-flow. The sub-flow is an external workflow definition that can be reused and is deployed independently from the main workflow.</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main workflow stores data in the workflow context. You can pass a subset of this data to the sub-flow by configuring data mapping.</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sub-flow can modify the data and then return the data back into the main workflow using data mapping. The data is copied into the sub-flow when it is started and copied back into the main workflow when the sub-flow ends.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main workflow calls the subflow and waits until the subflow ends before it continues with the next item. The workflow definition of the subflow is resolved at runtime. This means that the subflow can be deployed independently of the main workflow that is calling the subflow.</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subflow can be a workflow from the same project as the main workflow, or it can be any workflow that is deployed on the server.</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12964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Parallel Sub-flow Elements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04698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We can execute multiple instances of the referenced </a:t>
            </a:r>
            <a:r>
              <a:rPr kumimoji="0" lang="en-US" sz="1600" b="0" i="0" u="none" strike="noStrike" kern="1200" cap="none" spc="0" normalizeH="0" baseline="0" noProof="0" dirty="0">
                <a:ln>
                  <a:noFill/>
                </a:ln>
                <a:solidFill>
                  <a:prstClr val="black"/>
                </a:solidFill>
                <a:effectLst/>
                <a:uLnTx/>
                <a:uFillTx/>
                <a:latin typeface="Segoe UI"/>
                <a:ea typeface="+mn-ea"/>
                <a:cs typeface="+mn-cs"/>
              </a:rPr>
              <a:t>subflow</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in parallel, For this purpose, we need to create an array element in main workflow and pass that multi-line element to the sub workflow.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System will automatically create n number of instances of sub workflow based on number of items in the </a:t>
            </a:r>
            <a:r>
              <a:rPr kumimoji="0" lang="en-US" sz="16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json</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collection. In the input and output mappings of the </a:t>
            </a:r>
            <a:r>
              <a:rPr kumimoji="0" lang="en-US" sz="1600" b="0" i="0" u="none" strike="noStrike" kern="1200" cap="none" spc="0" normalizeH="0" baseline="0" noProof="0" dirty="0">
                <a:ln>
                  <a:noFill/>
                </a:ln>
                <a:solidFill>
                  <a:prstClr val="black"/>
                </a:solidFill>
                <a:effectLst/>
                <a:uLnTx/>
                <a:uFillTx/>
                <a:latin typeface="Segoe UI"/>
                <a:ea typeface="+mn-ea"/>
                <a:cs typeface="+mn-cs"/>
              </a:rPr>
              <a:t>subflow</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you can refer to individual items in the collection by using the </a:t>
            </a:r>
            <a:r>
              <a:rPr kumimoji="0" lang="en-US" sz="16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mn-cs"/>
              </a:rPr>
              <a:t>loop.counter</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variable, for example, </a:t>
            </a:r>
            <a:r>
              <a:rPr kumimoji="0" lang="en-US" sz="16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mn-cs"/>
              </a:rPr>
              <a:t>context.items</a:t>
            </a:r>
            <a:r>
              <a:rPr kumimoji="0" lang="en-US" sz="16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mn-cs"/>
              </a:rPr>
              <a:t>loop.counter</a:t>
            </a:r>
            <a:r>
              <a:rPr kumimoji="0" lang="en-US" sz="16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mn-cs"/>
              </a:rPr>
              <a:t>].status}</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Optionally, We can specify a </a:t>
            </a:r>
            <a:r>
              <a:rPr kumimoji="0" lang="en-US" sz="16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Completion Condition which </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If this condition evaluates to true while a single instance of the parallel subflow is completed, the parallel execution is considered completed as well. All other parallel instances are canceled. Output mappings for such canceled instances are skipped.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mapping is used to transfer data between the main workflow and the subflow.</a:t>
            </a:r>
            <a:endParaRPr kumimoji="0" lang="en-IN"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p:txBody>
      </p:sp>
    </p:spTree>
    <p:extLst>
      <p:ext uri="{BB962C8B-B14F-4D97-AF65-F5344CB8AC3E}">
        <p14:creationId xmlns:p14="http://schemas.microsoft.com/office/powerpoint/2010/main" val="60805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Scenario use case 5</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47732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a new employee in on-boarded to the company, we need to order multiple equipment for that employee like Mouse, Notebook, Head-phone, Keyboard, ID Card, and iPhone.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would like to create a workflow, which can receive multiple products as input and trigger previously created shopping-cart workflow to automate mass order or shopping items.</a:t>
            </a:r>
          </a:p>
        </p:txBody>
      </p:sp>
      <p:pic>
        <p:nvPicPr>
          <p:cNvPr id="2" name="Picture 1">
            <a:extLst>
              <a:ext uri="{FF2B5EF4-FFF2-40B4-BE49-F238E27FC236}">
                <a16:creationId xmlns:a16="http://schemas.microsoft.com/office/drawing/2014/main" id="{22765623-847E-444B-8A78-28171111028B}"/>
              </a:ext>
            </a:extLst>
          </p:cNvPr>
          <p:cNvPicPr>
            <a:picLocks noChangeAspect="1"/>
          </p:cNvPicPr>
          <p:nvPr/>
        </p:nvPicPr>
        <p:blipFill rotWithShape="1">
          <a:blip r:embed="rId4"/>
          <a:srcRect l="45801" t="17451" r="10810" b="12201"/>
          <a:stretch/>
        </p:blipFill>
        <p:spPr>
          <a:xfrm>
            <a:off x="7431269" y="2794923"/>
            <a:ext cx="3491263" cy="3772816"/>
          </a:xfrm>
          <a:prstGeom prst="rect">
            <a:avLst/>
          </a:prstGeom>
        </p:spPr>
      </p:pic>
    </p:spTree>
    <p:extLst>
      <p:ext uri="{BB962C8B-B14F-4D97-AF65-F5344CB8AC3E}">
        <p14:creationId xmlns:p14="http://schemas.microsoft.com/office/powerpoint/2010/main" val="414230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Workflow Scenario 6 E01 –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4" name="TextBox 3">
            <a:extLst>
              <a:ext uri="{FF2B5EF4-FFF2-40B4-BE49-F238E27FC236}">
                <a16:creationId xmlns:a16="http://schemas.microsoft.com/office/drawing/2014/main" id="{FB033CE9-D023-7FAA-7BB4-373C38109993}"/>
              </a:ext>
            </a:extLst>
          </p:cNvPr>
          <p:cNvSpPr txBox="1"/>
          <p:nvPr/>
        </p:nvSpPr>
        <p:spPr>
          <a:xfrm>
            <a:off x="261764" y="1196752"/>
            <a:ext cx="11504444" cy="53245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Our company want to on-board new employees in the organization, while on-boarding employee, he/she will be provided a credit card along with credit limit. The type of credit card which will be provided, depends on the level of employee.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The below table describe the business condition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We want to design workflow which can automatically determinate the card type which can be issued to employee based on band(level) and trigger email for approval to employee whenever new employee is created.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5" name="Table 6">
            <a:extLst>
              <a:ext uri="{FF2B5EF4-FFF2-40B4-BE49-F238E27FC236}">
                <a16:creationId xmlns:a16="http://schemas.microsoft.com/office/drawing/2014/main" id="{CFB76E55-A84E-8C06-2EDD-A77FE6D49C01}"/>
              </a:ext>
            </a:extLst>
          </p:cNvPr>
          <p:cNvGraphicFramePr>
            <a:graphicFrameLocks noGrp="1"/>
          </p:cNvGraphicFramePr>
          <p:nvPr/>
        </p:nvGraphicFramePr>
        <p:xfrm>
          <a:off x="422617" y="3005662"/>
          <a:ext cx="8125884" cy="18288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197969576"/>
                    </a:ext>
                  </a:extLst>
                </a:gridCol>
                <a:gridCol w="4062942">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pic>
        <p:nvPicPr>
          <p:cNvPr id="1026" name="Picture 2" descr="Credit Card Images | Free Vectors, Stock Photos &amp; PSD">
            <a:extLst>
              <a:ext uri="{FF2B5EF4-FFF2-40B4-BE49-F238E27FC236}">
                <a16:creationId xmlns:a16="http://schemas.microsoft.com/office/drawing/2014/main" id="{130B0D85-8F99-CC8B-8C74-DC35DE58C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91" y="1916832"/>
            <a:ext cx="2816169"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0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Business Rule and Why?</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801314"/>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A </a:t>
            </a:r>
            <a:r>
              <a:rPr kumimoji="0" lang="en-US" sz="1800" b="1"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business rule</a:t>
            </a: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defines or constrains some aspect of business. Business rules are intended to assert business structure or to control or influence the behavior of the business. Business rules describe the operations, definitions and constraints that apply to an organization. Business rules can apply to people, processes, corporate behavior and computing systems in an organization, and are put in place to help the organization achieve its goals.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Effective business rules help set expectations and provide guidelines on how work will be conducted. Business rules must also be used to ensure an organization abides by local, state, and federal regulatory requirements and guidelines.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Examples of Business Rules</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decision-making hierarchy for invoice processing, where the values of specific invoices are tiered to determine which managers can approve.</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Calculations to determine bonus potential and payouts for sales personnel.</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series of required questions that if an answer is no, a specific vendor is excluded from a particular partnership opportunity.</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set of questions and answers for a guest booking a hotel room to determine availability and rates.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4163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deadline monitoring</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we design workflow user tasks, sometimes we would like to cancel the tasks automatically if the user does not take action onto it within given time limit. We can use Boundary timer event to cancel the tasks in such cases.</a:t>
            </a:r>
          </a:p>
        </p:txBody>
      </p:sp>
      <p:pic>
        <p:nvPicPr>
          <p:cNvPr id="3" name="Picture 2">
            <a:extLst>
              <a:ext uri="{FF2B5EF4-FFF2-40B4-BE49-F238E27FC236}">
                <a16:creationId xmlns:a16="http://schemas.microsoft.com/office/drawing/2014/main" id="{081D7822-586A-25AA-1D3B-9803F11BA973}"/>
              </a:ext>
            </a:extLst>
          </p:cNvPr>
          <p:cNvPicPr>
            <a:picLocks noChangeAspect="1"/>
          </p:cNvPicPr>
          <p:nvPr/>
        </p:nvPicPr>
        <p:blipFill>
          <a:blip r:embed="rId4"/>
          <a:stretch>
            <a:fillRect/>
          </a:stretch>
        </p:blipFill>
        <p:spPr>
          <a:xfrm>
            <a:off x="1844673" y="2179280"/>
            <a:ext cx="8146486" cy="3718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4393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2800" b="1" dirty="0">
                <a:solidFill>
                  <a:schemeClr val="tx1">
                    <a:lumMod val="85000"/>
                    <a:lumOff val="15000"/>
                  </a:schemeClr>
                </a:solidFill>
                <a:latin typeface="Arial Black" panose="020B0A04020102020204" pitchFamily="34" charset="0"/>
              </a:rPr>
              <a:t>Why we need a Business Rule Management</a:t>
            </a: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2" name="Rectangle 1">
            <a:extLst>
              <a:ext uri="{FF2B5EF4-FFF2-40B4-BE49-F238E27FC236}">
                <a16:creationId xmlns:a16="http://schemas.microsoft.com/office/drawing/2014/main" id="{CEAC54BE-276A-79C6-92B5-56EF74E1A037}"/>
              </a:ext>
            </a:extLst>
          </p:cNvPr>
          <p:cNvSpPr/>
          <p:nvPr/>
        </p:nvSpPr>
        <p:spPr>
          <a:xfrm>
            <a:off x="477788" y="2132856"/>
            <a:ext cx="19930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application</a:t>
            </a:r>
          </a:p>
        </p:txBody>
      </p:sp>
      <p:sp>
        <p:nvSpPr>
          <p:cNvPr id="4" name="Rectangle 3">
            <a:extLst>
              <a:ext uri="{FF2B5EF4-FFF2-40B4-BE49-F238E27FC236}">
                <a16:creationId xmlns:a16="http://schemas.microsoft.com/office/drawing/2014/main" id="{A5D0C3D0-7D22-122D-45C0-10F83135C590}"/>
              </a:ext>
            </a:extLst>
          </p:cNvPr>
          <p:cNvSpPr/>
          <p:nvPr/>
        </p:nvSpPr>
        <p:spPr>
          <a:xfrm>
            <a:off x="3286100" y="2132856"/>
            <a:ext cx="19930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Credit score</a:t>
            </a:r>
          </a:p>
        </p:txBody>
      </p:sp>
      <p:sp>
        <p:nvSpPr>
          <p:cNvPr id="7" name="Rectangle 6">
            <a:extLst>
              <a:ext uri="{FF2B5EF4-FFF2-40B4-BE49-F238E27FC236}">
                <a16:creationId xmlns:a16="http://schemas.microsoft.com/office/drawing/2014/main" id="{C14EBA66-4B55-9ECD-8FFD-93E5196A9DFD}"/>
              </a:ext>
            </a:extLst>
          </p:cNvPr>
          <p:cNvSpPr/>
          <p:nvPr/>
        </p:nvSpPr>
        <p:spPr>
          <a:xfrm>
            <a:off x="6262180" y="2132856"/>
            <a:ext cx="226890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Accept/Reject</a:t>
            </a:r>
          </a:p>
        </p:txBody>
      </p:sp>
      <p:sp>
        <p:nvSpPr>
          <p:cNvPr id="9" name="Rectangle 8">
            <a:extLst>
              <a:ext uri="{FF2B5EF4-FFF2-40B4-BE49-F238E27FC236}">
                <a16:creationId xmlns:a16="http://schemas.microsoft.com/office/drawing/2014/main" id="{56542619-DF4E-80B5-95EF-195D46843B0D}"/>
              </a:ext>
            </a:extLst>
          </p:cNvPr>
          <p:cNvSpPr/>
          <p:nvPr/>
        </p:nvSpPr>
        <p:spPr>
          <a:xfrm>
            <a:off x="9298119" y="2113437"/>
            <a:ext cx="226890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Loan is disbursed</a:t>
            </a:r>
          </a:p>
        </p:txBody>
      </p:sp>
      <p:sp>
        <p:nvSpPr>
          <p:cNvPr id="10" name="Arrow: Right 9">
            <a:extLst>
              <a:ext uri="{FF2B5EF4-FFF2-40B4-BE49-F238E27FC236}">
                <a16:creationId xmlns:a16="http://schemas.microsoft.com/office/drawing/2014/main" id="{EFFE034F-96F0-797C-162B-2C8A7CFEC043}"/>
              </a:ext>
            </a:extLst>
          </p:cNvPr>
          <p:cNvSpPr/>
          <p:nvPr/>
        </p:nvSpPr>
        <p:spPr>
          <a:xfrm>
            <a:off x="2470808" y="2348880"/>
            <a:ext cx="7670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Arrow: Right 11">
            <a:extLst>
              <a:ext uri="{FF2B5EF4-FFF2-40B4-BE49-F238E27FC236}">
                <a16:creationId xmlns:a16="http://schemas.microsoft.com/office/drawing/2014/main" id="{D4251CAF-1477-7924-6EF8-8F321C363EAB}"/>
              </a:ext>
            </a:extLst>
          </p:cNvPr>
          <p:cNvSpPr/>
          <p:nvPr/>
        </p:nvSpPr>
        <p:spPr>
          <a:xfrm>
            <a:off x="5272568" y="2365465"/>
            <a:ext cx="9896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Arrow: Right 13">
            <a:extLst>
              <a:ext uri="{FF2B5EF4-FFF2-40B4-BE49-F238E27FC236}">
                <a16:creationId xmlns:a16="http://schemas.microsoft.com/office/drawing/2014/main" id="{3274AAF8-F646-A1F2-A526-7F3FEE0CBB30}"/>
              </a:ext>
            </a:extLst>
          </p:cNvPr>
          <p:cNvSpPr/>
          <p:nvPr/>
        </p:nvSpPr>
        <p:spPr>
          <a:xfrm>
            <a:off x="8531082" y="2355711"/>
            <a:ext cx="7670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5657B65F-064E-0C92-2AFC-52B36FEE7D8A}"/>
              </a:ext>
            </a:extLst>
          </p:cNvPr>
          <p:cNvSpPr txBox="1"/>
          <p:nvPr/>
        </p:nvSpPr>
        <p:spPr>
          <a:xfrm>
            <a:off x="9245852" y="4235913"/>
            <a:ext cx="1872207" cy="24314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a:ea typeface="+mn-ea"/>
                <a:cs typeface="+mn-cs"/>
              </a:rPr>
              <a:t>Rules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Lifestyle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Job</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Salary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Bonus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Other loan</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Investment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PF saving</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Interest rate</a:t>
            </a:r>
          </a:p>
        </p:txBody>
      </p:sp>
      <p:sp>
        <p:nvSpPr>
          <p:cNvPr id="17" name="Rectangle 16">
            <a:extLst>
              <a:ext uri="{FF2B5EF4-FFF2-40B4-BE49-F238E27FC236}">
                <a16:creationId xmlns:a16="http://schemas.microsoft.com/office/drawing/2014/main" id="{BA639782-4624-A1C8-8675-5F0119C1CF7D}"/>
              </a:ext>
            </a:extLst>
          </p:cNvPr>
          <p:cNvSpPr/>
          <p:nvPr/>
        </p:nvSpPr>
        <p:spPr>
          <a:xfrm>
            <a:off x="6598468" y="4725144"/>
            <a:ext cx="2520280" cy="1520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BRMS</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System</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Model</a:t>
            </a:r>
          </a:p>
        </p:txBody>
      </p:sp>
      <p:cxnSp>
        <p:nvCxnSpPr>
          <p:cNvPr id="22" name="Connector: Elbow 21">
            <a:extLst>
              <a:ext uri="{FF2B5EF4-FFF2-40B4-BE49-F238E27FC236}">
                <a16:creationId xmlns:a16="http://schemas.microsoft.com/office/drawing/2014/main" id="{2DFD3F39-290F-3802-3F38-7476804D9DED}"/>
              </a:ext>
            </a:extLst>
          </p:cNvPr>
          <p:cNvCxnSpPr>
            <a:stCxn id="4" idx="2"/>
          </p:cNvCxnSpPr>
          <p:nvPr/>
        </p:nvCxnSpPr>
        <p:spPr>
          <a:xfrm rot="16200000" flipH="1">
            <a:off x="4360419" y="2919143"/>
            <a:ext cx="2160240" cy="23158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40E1C9-19BF-E36F-F449-B04BC7149F06}"/>
              </a:ext>
            </a:extLst>
          </p:cNvPr>
          <p:cNvCxnSpPr/>
          <p:nvPr/>
        </p:nvCxnSpPr>
        <p:spPr>
          <a:xfrm>
            <a:off x="909836" y="3573016"/>
            <a:ext cx="1060297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Connector: Elbow 25">
            <a:extLst>
              <a:ext uri="{FF2B5EF4-FFF2-40B4-BE49-F238E27FC236}">
                <a16:creationId xmlns:a16="http://schemas.microsoft.com/office/drawing/2014/main" id="{0041C4B8-350F-7200-EBBF-8CA58471EC6B}"/>
              </a:ext>
            </a:extLst>
          </p:cNvPr>
          <p:cNvCxnSpPr/>
          <p:nvPr/>
        </p:nvCxnSpPr>
        <p:spPr>
          <a:xfrm rot="16200000" flipV="1">
            <a:off x="3898168" y="3176972"/>
            <a:ext cx="2880321" cy="2520280"/>
          </a:xfrm>
          <a:prstGeom prst="bentConnector3">
            <a:avLst>
              <a:gd name="adj1" fmla="val 319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miley Face 27">
            <a:extLst>
              <a:ext uri="{FF2B5EF4-FFF2-40B4-BE49-F238E27FC236}">
                <a16:creationId xmlns:a16="http://schemas.microsoft.com/office/drawing/2014/main" id="{A192F762-07EE-A465-EE4D-C07EE7FAC769}"/>
              </a:ext>
            </a:extLst>
          </p:cNvPr>
          <p:cNvSpPr/>
          <p:nvPr/>
        </p:nvSpPr>
        <p:spPr>
          <a:xfrm>
            <a:off x="5662364" y="982572"/>
            <a:ext cx="720080" cy="66281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0" name="Smiley Face 29">
            <a:extLst>
              <a:ext uri="{FF2B5EF4-FFF2-40B4-BE49-F238E27FC236}">
                <a16:creationId xmlns:a16="http://schemas.microsoft.com/office/drawing/2014/main" id="{D4C33927-D76E-02DB-A8F4-6D2B1A76E71A}"/>
              </a:ext>
            </a:extLst>
          </p:cNvPr>
          <p:cNvSpPr/>
          <p:nvPr/>
        </p:nvSpPr>
        <p:spPr>
          <a:xfrm>
            <a:off x="10950010" y="4122077"/>
            <a:ext cx="720080" cy="66281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02119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SAP BTP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72" panose="020B0503030000000003" pitchFamily="34" charset="0"/>
                <a:ea typeface="+mn-ea"/>
                <a:cs typeface="+mn-cs"/>
              </a:rPr>
              <a:t>The business rules capability within the SAP Workflow Management service lets you digitize and automate decision making. It encapsulates dynamic decision logic from application logic. It also provides web-based tools to model business vocabulary and decision interfaces to integrate with SaaS applications and business services.</a:t>
            </a: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2050" name="Picture 2">
            <a:extLst>
              <a:ext uri="{FF2B5EF4-FFF2-40B4-BE49-F238E27FC236}">
                <a16:creationId xmlns:a16="http://schemas.microsoft.com/office/drawing/2014/main" id="{C6C23411-01BB-6CA9-669B-6BDAA7575C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764" y="2562667"/>
            <a:ext cx="5302325" cy="2827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16E0C-B51E-A5C2-6324-A9D3EA62E4FB}"/>
              </a:ext>
            </a:extLst>
          </p:cNvPr>
          <p:cNvSpPr txBox="1"/>
          <p:nvPr/>
        </p:nvSpPr>
        <p:spPr>
          <a:xfrm>
            <a:off x="6485902" y="2637815"/>
            <a:ext cx="5014012" cy="2677656"/>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F7275"/>
                </a:solidFill>
                <a:effectLst/>
                <a:uLnTx/>
                <a:uFillTx/>
                <a:latin typeface="72" panose="020B0503030000000003" pitchFamily="34" charset="0"/>
                <a:ea typeface="+mn-ea"/>
                <a:cs typeface="+mn-cs"/>
              </a:rPr>
              <a:t>Manage the lifecycle of business rule projects across business systems using a central repository. Deploy rule services to multiple runtime environments like SAP BTP rule runtime, SAP S/4HANA Cloud, SAP S/4HANA or SAP HANA.</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901914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Develop Rule in BTP</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From the broad workflow requirement, we have identified that each employee which is on-boarded have different level (Band) in the organization, the credit card which can be issued to the employee depends on this rule (shown in table below).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The rule subjected to change in future also, hence we need to model the rule separately out of workflow. This way we achieve a decoupling of changing business needs and avoid deploying our workflow again and again.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3" name="Table 6">
            <a:extLst>
              <a:ext uri="{FF2B5EF4-FFF2-40B4-BE49-F238E27FC236}">
                <a16:creationId xmlns:a16="http://schemas.microsoft.com/office/drawing/2014/main" id="{8D1F2D73-57BF-068F-CAA5-1976FBA84231}"/>
              </a:ext>
            </a:extLst>
          </p:cNvPr>
          <p:cNvGraphicFramePr>
            <a:graphicFrameLocks noGrp="1"/>
          </p:cNvGraphicFramePr>
          <p:nvPr/>
        </p:nvGraphicFramePr>
        <p:xfrm>
          <a:off x="422617" y="3005662"/>
          <a:ext cx="6607900" cy="1828800"/>
        </p:xfrm>
        <a:graphic>
          <a:graphicData uri="http://schemas.openxmlformats.org/drawingml/2006/table">
            <a:tbl>
              <a:tblPr firstRow="1" bandRow="1">
                <a:tableStyleId>{5C22544A-7EE6-4342-B048-85BDC9FD1C3A}</a:tableStyleId>
              </a:tblPr>
              <a:tblGrid>
                <a:gridCol w="3303950">
                  <a:extLst>
                    <a:ext uri="{9D8B030D-6E8A-4147-A177-3AD203B41FA5}">
                      <a16:colId xmlns:a16="http://schemas.microsoft.com/office/drawing/2014/main" val="197969576"/>
                    </a:ext>
                  </a:extLst>
                </a:gridCol>
                <a:gridCol w="3303950">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spTree>
    <p:extLst>
      <p:ext uri="{BB962C8B-B14F-4D97-AF65-F5344CB8AC3E}">
        <p14:creationId xmlns:p14="http://schemas.microsoft.com/office/powerpoint/2010/main" val="530658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Test Rule execution using APIHUB</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58587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Projects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https://&lt;REPOSITORY_URL&gt;/rules-service/rest/v1/projects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Project Services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https://&lt;REPOSITORY_URL&gt;/rules-service/rest/v1/projects/&lt;projectid&gt;/ruleservices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Test Business Rule from POSTMAN (POST)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https://&lt;RUNTIME URL&gt;/rules-service/rest/v2/</a:t>
            </a:r>
            <a:r>
              <a:rPr kumimoji="0" lang="en-US" sz="1800" b="1" i="0" u="none" strike="noStrike" kern="1200" cap="none" spc="0" normalizeH="0" baseline="0" noProof="0" dirty="0" err="1">
                <a:ln>
                  <a:noFill/>
                </a:ln>
                <a:solidFill>
                  <a:srgbClr val="A31515"/>
                </a:solidFill>
                <a:effectLst/>
                <a:uLnTx/>
                <a:uFillTx/>
                <a:latin typeface="IBMPlexMono,  Courier New"/>
                <a:ea typeface="+mn-ea"/>
                <a:cs typeface="+mn-cs"/>
              </a:rPr>
              <a:t>workingset</a:t>
            </a: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-rule-services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a:t>
            </a:r>
            <a:r>
              <a:rPr kumimoji="0" lang="en-US" sz="1400" b="0" i="0" u="none" strike="noStrike" kern="1200" cap="none" spc="0" normalizeH="0" baseline="0" noProof="0" dirty="0" err="1">
                <a:ln>
                  <a:noFill/>
                </a:ln>
                <a:solidFill>
                  <a:srgbClr val="A31515"/>
                </a:solidFill>
                <a:effectLst/>
                <a:uLnTx/>
                <a:uFillTx/>
                <a:latin typeface="IBMPlexMono,  Courier New"/>
                <a:ea typeface="+mn-ea"/>
                <a:cs typeface="+mn-cs"/>
              </a:rPr>
              <a:t>RuleServiceId</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0451A5"/>
                </a:solidFill>
                <a:effectLst/>
                <a:uLnTx/>
                <a:uFillTx/>
                <a:latin typeface="IBMPlexMono,  Courier New"/>
                <a:ea typeface="+mn-ea"/>
                <a:cs typeface="+mn-cs"/>
              </a:rPr>
              <a:t>""</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"Vocabulary"</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"Level"</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0451A5"/>
                </a:solidFill>
                <a:effectLst/>
                <a:uLnTx/>
                <a:uFillTx/>
                <a:latin typeface="IBMPlexMono,  Courier New"/>
                <a:ea typeface="+mn-ea"/>
                <a:cs typeface="+mn-cs"/>
              </a:rPr>
              <a:t>“&lt;value&gt;"</a:t>
            </a:r>
            <a:endParaRPr kumimoji="0" lang="en-US" sz="1400" b="0" i="0" u="none" strike="noStrike" kern="1200" cap="none" spc="0" normalizeH="0" baseline="0" noProof="0" dirty="0">
              <a:ln>
                <a:noFill/>
              </a:ln>
              <a:solidFill>
                <a:srgbClr val="000000"/>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2062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26C9EB-4B86-E43E-1995-C7529AABDBEE}"/>
              </a:ext>
            </a:extLst>
          </p:cNvPr>
          <p:cNvPicPr>
            <a:picLocks noChangeAspect="1"/>
          </p:cNvPicPr>
          <p:nvPr/>
        </p:nvPicPr>
        <p:blipFill>
          <a:blip r:embed="rId2"/>
          <a:stretch>
            <a:fillRect/>
          </a:stretch>
        </p:blipFill>
        <p:spPr>
          <a:xfrm>
            <a:off x="333772" y="188640"/>
            <a:ext cx="7994073" cy="3135347"/>
          </a:xfrm>
          <a:prstGeom prst="rect">
            <a:avLst/>
          </a:prstGeom>
        </p:spPr>
      </p:pic>
      <p:sp>
        <p:nvSpPr>
          <p:cNvPr id="9" name="TextBox 8">
            <a:extLst>
              <a:ext uri="{FF2B5EF4-FFF2-40B4-BE49-F238E27FC236}">
                <a16:creationId xmlns:a16="http://schemas.microsoft.com/office/drawing/2014/main" id="{CBA2B0D4-A603-F905-DD17-6E1A77632C60}"/>
              </a:ext>
            </a:extLst>
          </p:cNvPr>
          <p:cNvSpPr txBox="1"/>
          <p:nvPr/>
        </p:nvSpPr>
        <p:spPr>
          <a:xfrm>
            <a:off x="189756" y="3534013"/>
            <a:ext cx="5256584" cy="332398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method </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EMPWORKFLOWSET_CREATE_ENTITY</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data</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ls_entity</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TYPE </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ZCL_ZATS_WF_EMP_MPC</a:t>
            </a:r>
            <a:r>
              <a:rPr kumimoji="0" lang="en-US" sz="105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TS_EMPWORKFLOW</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ls_emp_tab</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type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zats_wf</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io_data_provider</a:t>
            </a:r>
            <a:r>
              <a:rPr kumimoji="0" lang="en-US" sz="105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read_entry_data</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IMPORTING</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es_data</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ls_entity</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MOVE-CORRESPONDING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ls_entity</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to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ls_emp_tab</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ls_emp_tab</a:t>
            </a:r>
            <a:r>
              <a:rPr kumimoji="0" lang="en-US" sz="1050" b="0" i="0" u="none" strike="noStrike" kern="1200" cap="none" spc="0" normalizeH="0" baseline="0" noProof="0" dirty="0" err="1">
                <a:ln>
                  <a:noFill/>
                </a:ln>
                <a:solidFill>
                  <a:srgbClr val="808080"/>
                </a:solidFill>
                <a:effectLst/>
                <a:uLnTx/>
                <a:uFillTx/>
                <a:latin typeface="Courier New" panose="02070309020205020404" pitchFamily="49" charset="0"/>
                <a:ea typeface="+mn-ea"/>
                <a:cs typeface="+mn-cs"/>
              </a:rPr>
              <a:t>-</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emp_id</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cl_uuid_factory</a:t>
            </a:r>
            <a:r>
              <a:rPr kumimoji="0" lang="en-US" sz="105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create_system_uuid</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-&gt;create_uuid_c32</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insert into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zats_wf</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VALUES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ls_emp_tab</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MOVE-CORRESPONDING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ls_emp_tab</a:t>
            </a: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to </a:t>
            </a:r>
            <a:r>
              <a:rPr kumimoji="0" lang="en-US" sz="105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er_entity</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050" b="0"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mn-cs"/>
              </a:rPr>
              <a:t>endmethod</a:t>
            </a:r>
            <a:r>
              <a:rPr kumimoji="0" lang="en-US" sz="105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r>
              <a:rPr kumimoji="0" lang="en-US" sz="1050" b="0" i="0" u="none" strike="noStrike" kern="1200" cap="none" spc="0" normalizeH="0" baseline="0" noProof="0" dirty="0">
                <a:ln>
                  <a:noFill/>
                </a:ln>
                <a:solidFill>
                  <a:prstClr val="black"/>
                </a:solidFill>
                <a:effectLst/>
                <a:uLnTx/>
                <a:uFillTx/>
                <a:latin typeface="Segoe UI"/>
                <a:ea typeface="+mn-ea"/>
                <a:cs typeface="+mn-cs"/>
              </a:rPr>
              <a:t> </a:t>
            </a:r>
          </a:p>
        </p:txBody>
      </p:sp>
      <p:sp>
        <p:nvSpPr>
          <p:cNvPr id="11" name="TextBox 10">
            <a:extLst>
              <a:ext uri="{FF2B5EF4-FFF2-40B4-BE49-F238E27FC236}">
                <a16:creationId xmlns:a16="http://schemas.microsoft.com/office/drawing/2014/main" id="{9FC6A792-1EAF-7FB6-A473-619E4B039CF6}"/>
              </a:ext>
            </a:extLst>
          </p:cNvPr>
          <p:cNvSpPr txBox="1"/>
          <p:nvPr/>
        </p:nvSpPr>
        <p:spPr>
          <a:xfrm>
            <a:off x="5734372" y="3545282"/>
            <a:ext cx="6094428" cy="289310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method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EMPWORKFLOWSET_GET_ENTITY</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data</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lv_empid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type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zats_wf</a:t>
            </a:r>
            <a:r>
              <a:rPr kumimoji="0" lang="en-US" sz="1400" b="0" i="0" u="none" strike="noStrike" kern="1200" cap="none" spc="0" normalizeH="0" baseline="0" noProof="0" dirty="0" err="1">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emp_id</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READ TABLE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it_key_tab</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INTO data</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ls_key</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INDEX </a:t>
            </a:r>
            <a:r>
              <a:rPr kumimoji="0" lang="en-US" sz="1400" b="0" i="0" u="none" strike="noStrike" kern="1200" cap="none" spc="0" normalizeH="0" baseline="0" noProof="0" dirty="0">
                <a:ln>
                  <a:noFill/>
                </a:ln>
                <a:solidFill>
                  <a:srgbClr val="3399FF"/>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lv_empid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ls_key</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value</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select SINGLE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zats_wf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into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CORRESPONDING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FIELDS OF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er_entity</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WHERE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emp_id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lv_empid</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b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mn-cs"/>
              </a:rPr>
              <a:t>endmethod</a:t>
            </a:r>
            <a:r>
              <a:rPr kumimoji="0" lang="en-US" sz="1400" b="0" i="0" u="none" strike="noStrike" kern="1200" cap="none" spc="0" normalizeH="0" baseline="0" noProof="0" dirty="0">
                <a:ln>
                  <a:noFill/>
                </a:ln>
                <a:solidFill>
                  <a:srgbClr val="8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prstClr val="black"/>
                </a:solidFill>
                <a:effectLst/>
                <a:uLnTx/>
                <a:uFillTx/>
                <a:latin typeface="Segoe UI"/>
                <a:ea typeface="+mn-ea"/>
                <a:cs typeface="+mn-cs"/>
              </a:rPr>
              <a:t> </a:t>
            </a:r>
          </a:p>
        </p:txBody>
      </p:sp>
      <p:sp>
        <p:nvSpPr>
          <p:cNvPr id="13" name="TextBox 12">
            <a:extLst>
              <a:ext uri="{FF2B5EF4-FFF2-40B4-BE49-F238E27FC236}">
                <a16:creationId xmlns:a16="http://schemas.microsoft.com/office/drawing/2014/main" id="{BE8CFB8C-FB92-6ED2-24F3-4177A773F20A}"/>
              </a:ext>
            </a:extLst>
          </p:cNvPr>
          <p:cNvSpPr txBox="1"/>
          <p:nvPr/>
        </p:nvSpPr>
        <p:spPr>
          <a:xfrm>
            <a:off x="5446340" y="6438382"/>
            <a:ext cx="6094428" cy="30777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https://www.youtube.com/watch?v=Y8-duChsYqI</a:t>
            </a:r>
          </a:p>
        </p:txBody>
      </p:sp>
    </p:spTree>
    <p:extLst>
      <p:ext uri="{BB962C8B-B14F-4D97-AF65-F5344CB8AC3E}">
        <p14:creationId xmlns:p14="http://schemas.microsoft.com/office/powerpoint/2010/main" val="4030486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Workflow Scenario 6 E02 – </a:t>
            </a:r>
            <a:r>
              <a:rPr lang="en-US" sz="2000" b="1" i="0" dirty="0">
                <a:solidFill>
                  <a:srgbClr val="000000"/>
                </a:solidFill>
                <a:effectLst/>
                <a:latin typeface="Arial Black" panose="020B0A04020102020204" pitchFamily="34" charset="0"/>
              </a:rPr>
              <a:t>Consume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4" name="TextBox 3">
            <a:extLst>
              <a:ext uri="{FF2B5EF4-FFF2-40B4-BE49-F238E27FC236}">
                <a16:creationId xmlns:a16="http://schemas.microsoft.com/office/drawing/2014/main" id="{FB033CE9-D023-7FAA-7BB4-373C38109993}"/>
              </a:ext>
            </a:extLst>
          </p:cNvPr>
          <p:cNvSpPr txBox="1"/>
          <p:nvPr/>
        </p:nvSpPr>
        <p:spPr>
          <a:xfrm>
            <a:off x="261764" y="1196752"/>
            <a:ext cx="11504444" cy="53245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Our company want to on-board new employees in the organization, while on-boarding employee, he/she will be provided a credit card along with credit limit. The type of credit card which will be provided, depends on the level of employee.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The below table describe the business condition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We want to design workflow which can automatically determinate the card type which can be issued to employee based on band(level) and trigger email for approval to employee whenever new employee is created.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5" name="Table 6">
            <a:extLst>
              <a:ext uri="{FF2B5EF4-FFF2-40B4-BE49-F238E27FC236}">
                <a16:creationId xmlns:a16="http://schemas.microsoft.com/office/drawing/2014/main" id="{CFB76E55-A84E-8C06-2EDD-A77FE6D49C01}"/>
              </a:ext>
            </a:extLst>
          </p:cNvPr>
          <p:cNvGraphicFramePr>
            <a:graphicFrameLocks noGrp="1"/>
          </p:cNvGraphicFramePr>
          <p:nvPr/>
        </p:nvGraphicFramePr>
        <p:xfrm>
          <a:off x="422617" y="3005662"/>
          <a:ext cx="8125884" cy="18288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197969576"/>
                    </a:ext>
                  </a:extLst>
                </a:gridCol>
                <a:gridCol w="4062942">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pic>
        <p:nvPicPr>
          <p:cNvPr id="1026" name="Picture 2" descr="Credit Card Images | Free Vectors, Stock Photos &amp; PSD">
            <a:extLst>
              <a:ext uri="{FF2B5EF4-FFF2-40B4-BE49-F238E27FC236}">
                <a16:creationId xmlns:a16="http://schemas.microsoft.com/office/drawing/2014/main" id="{130B0D85-8F99-CC8B-8C74-DC35DE58C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91" y="1916832"/>
            <a:ext cx="2816169"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9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
        <p:nvSpPr>
          <p:cNvPr id="2" name="Rectangle 1">
            <a:extLst>
              <a:ext uri="{FF2B5EF4-FFF2-40B4-BE49-F238E27FC236}">
                <a16:creationId xmlns:a16="http://schemas.microsoft.com/office/drawing/2014/main" id="{1AE12D6A-754B-2F88-AFD5-2610A6C214E5}"/>
              </a:ext>
            </a:extLst>
          </p:cNvPr>
          <p:cNvSpPr/>
          <p:nvPr/>
        </p:nvSpPr>
        <p:spPr>
          <a:xfrm>
            <a:off x="2605087" y="2112124"/>
            <a:ext cx="180020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Employee on-board</a:t>
            </a:r>
          </a:p>
        </p:txBody>
      </p:sp>
      <p:sp>
        <p:nvSpPr>
          <p:cNvPr id="3" name="Rectangle: Rounded Corners 2">
            <a:extLst>
              <a:ext uri="{FF2B5EF4-FFF2-40B4-BE49-F238E27FC236}">
                <a16:creationId xmlns:a16="http://schemas.microsoft.com/office/drawing/2014/main" id="{1DBCFEB2-E2EC-C7D7-58E2-9D38F17D0B9A}"/>
              </a:ext>
            </a:extLst>
          </p:cNvPr>
          <p:cNvSpPr/>
          <p:nvPr/>
        </p:nvSpPr>
        <p:spPr>
          <a:xfrm>
            <a:off x="4438228" y="4774279"/>
            <a:ext cx="1008112"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a:t>
            </a:r>
          </a:p>
        </p:txBody>
      </p:sp>
      <p:cxnSp>
        <p:nvCxnSpPr>
          <p:cNvPr id="5" name="Connector: Elbow 4">
            <a:extLst>
              <a:ext uri="{FF2B5EF4-FFF2-40B4-BE49-F238E27FC236}">
                <a16:creationId xmlns:a16="http://schemas.microsoft.com/office/drawing/2014/main" id="{C27269FA-635A-FC23-E2A7-CC678D29E7AF}"/>
              </a:ext>
            </a:extLst>
          </p:cNvPr>
          <p:cNvCxnSpPr>
            <a:stCxn id="2" idx="2"/>
            <a:endCxn id="3" idx="1"/>
          </p:cNvCxnSpPr>
          <p:nvPr/>
        </p:nvCxnSpPr>
        <p:spPr>
          <a:xfrm rot="16200000" flipH="1">
            <a:off x="2856654" y="3840776"/>
            <a:ext cx="2230107" cy="9330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ADB0787-00E9-3E9F-B1C8-7FFDFF89C245}"/>
              </a:ext>
            </a:extLst>
          </p:cNvPr>
          <p:cNvSpPr/>
          <p:nvPr/>
        </p:nvSpPr>
        <p:spPr>
          <a:xfrm>
            <a:off x="5086300" y="2121551"/>
            <a:ext cx="180020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Rule</a:t>
            </a:r>
          </a:p>
        </p:txBody>
      </p:sp>
      <p:sp>
        <p:nvSpPr>
          <p:cNvPr id="10" name="Rectangle: Rounded Corners 9">
            <a:extLst>
              <a:ext uri="{FF2B5EF4-FFF2-40B4-BE49-F238E27FC236}">
                <a16:creationId xmlns:a16="http://schemas.microsoft.com/office/drawing/2014/main" id="{18C40FBC-560D-5784-8C44-C01488FDE6B4}"/>
              </a:ext>
            </a:extLst>
          </p:cNvPr>
          <p:cNvSpPr/>
          <p:nvPr/>
        </p:nvSpPr>
        <p:spPr>
          <a:xfrm>
            <a:off x="7102524" y="4774279"/>
            <a:ext cx="1008112"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BRS</a:t>
            </a:r>
          </a:p>
        </p:txBody>
      </p:sp>
      <p:cxnSp>
        <p:nvCxnSpPr>
          <p:cNvPr id="13" name="Connector: Elbow 12">
            <a:extLst>
              <a:ext uri="{FF2B5EF4-FFF2-40B4-BE49-F238E27FC236}">
                <a16:creationId xmlns:a16="http://schemas.microsoft.com/office/drawing/2014/main" id="{83AD2ED2-D676-F889-4F7E-5FD2A99ECCC6}"/>
              </a:ext>
            </a:extLst>
          </p:cNvPr>
          <p:cNvCxnSpPr>
            <a:stCxn id="8" idx="2"/>
            <a:endCxn id="10" idx="1"/>
          </p:cNvCxnSpPr>
          <p:nvPr/>
        </p:nvCxnSpPr>
        <p:spPr>
          <a:xfrm rot="16200000" flipH="1">
            <a:off x="5434122" y="3753949"/>
            <a:ext cx="2220680" cy="11161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757BC041-BD64-C6A9-5675-2BB9635A4A21}"/>
              </a:ext>
            </a:extLst>
          </p:cNvPr>
          <p:cNvSpPr/>
          <p:nvPr/>
        </p:nvSpPr>
        <p:spPr>
          <a:xfrm>
            <a:off x="4438228" y="2470023"/>
            <a:ext cx="64807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Arrow: Right 16">
            <a:extLst>
              <a:ext uri="{FF2B5EF4-FFF2-40B4-BE49-F238E27FC236}">
                <a16:creationId xmlns:a16="http://schemas.microsoft.com/office/drawing/2014/main" id="{DC31609D-8247-6143-194C-7B60C5B8AFC6}"/>
              </a:ext>
            </a:extLst>
          </p:cNvPr>
          <p:cNvSpPr/>
          <p:nvPr/>
        </p:nvSpPr>
        <p:spPr>
          <a:xfrm>
            <a:off x="6886500" y="2467518"/>
            <a:ext cx="64807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D655E93E-F277-402D-D587-855688FE8663}"/>
              </a:ext>
            </a:extLst>
          </p:cNvPr>
          <p:cNvSpPr/>
          <p:nvPr/>
        </p:nvSpPr>
        <p:spPr>
          <a:xfrm>
            <a:off x="7534572" y="1968474"/>
            <a:ext cx="20882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Email Task</a:t>
            </a:r>
          </a:p>
        </p:txBody>
      </p:sp>
      <p:sp>
        <p:nvSpPr>
          <p:cNvPr id="22" name="Oval 21">
            <a:extLst>
              <a:ext uri="{FF2B5EF4-FFF2-40B4-BE49-F238E27FC236}">
                <a16:creationId xmlns:a16="http://schemas.microsoft.com/office/drawing/2014/main" id="{97A0B034-41EB-C88F-AE77-89106EAC1475}"/>
              </a:ext>
            </a:extLst>
          </p:cNvPr>
          <p:cNvSpPr/>
          <p:nvPr/>
        </p:nvSpPr>
        <p:spPr>
          <a:xfrm>
            <a:off x="156815" y="2328148"/>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515EC67-428B-8BD0-839A-0CE4FAC968A9}"/>
              </a:ext>
            </a:extLst>
          </p:cNvPr>
          <p:cNvCxnSpPr>
            <a:stCxn id="22" idx="6"/>
            <a:endCxn id="2" idx="1"/>
          </p:cNvCxnSpPr>
          <p:nvPr/>
        </p:nvCxnSpPr>
        <p:spPr>
          <a:xfrm>
            <a:off x="876895" y="2652184"/>
            <a:ext cx="172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A64A5DB-8AEB-454F-61CA-287609473E5B}"/>
              </a:ext>
            </a:extLst>
          </p:cNvPr>
          <p:cNvSpPr/>
          <p:nvPr/>
        </p:nvSpPr>
        <p:spPr>
          <a:xfrm>
            <a:off x="1120856" y="2121551"/>
            <a:ext cx="1281479" cy="1028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Form</a:t>
            </a:r>
          </a:p>
        </p:txBody>
      </p:sp>
      <p:cxnSp>
        <p:nvCxnSpPr>
          <p:cNvPr id="28" name="Straight Connector 27">
            <a:extLst>
              <a:ext uri="{FF2B5EF4-FFF2-40B4-BE49-F238E27FC236}">
                <a16:creationId xmlns:a16="http://schemas.microsoft.com/office/drawing/2014/main" id="{B8CFE4A0-63F9-438D-4447-E9F5DB989E26}"/>
              </a:ext>
            </a:extLst>
          </p:cNvPr>
          <p:cNvCxnSpPr>
            <a:cxnSpLocks/>
          </p:cNvCxnSpPr>
          <p:nvPr/>
        </p:nvCxnSpPr>
        <p:spPr>
          <a:xfrm>
            <a:off x="1073385" y="3954231"/>
            <a:ext cx="9413515" cy="0"/>
          </a:xfrm>
          <a:prstGeom prst="line">
            <a:avLst/>
          </a:prstGeom>
          <a:ln w="28575">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48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Translating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5232202"/>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Some texts within a workflow support translation, for example, the </a:t>
            </a:r>
            <a:r>
              <a:rPr kumimoji="0" lang="en-US" sz="1800" b="0" i="0" u="none" strike="noStrike" kern="1200" cap="none" spc="0" normalizeH="0" baseline="0" noProof="0" dirty="0">
                <a:ln>
                  <a:noFill/>
                </a:ln>
                <a:solidFill>
                  <a:srgbClr val="333333"/>
                </a:solidFill>
                <a:effectLst/>
                <a:uLnTx/>
                <a:uFillTx/>
                <a:latin typeface="Monaco"/>
                <a:ea typeface="+mn-ea"/>
                <a:cs typeface="+mn-cs"/>
              </a:rPr>
              <a:t>User Task Subject</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Translation texts are maintained in the resource bundles of a workflow. For the developer language, the respective resource bundle (</a:t>
            </a:r>
            <a:r>
              <a:rPr kumimoji="0" lang="en-US" sz="1800" b="0" i="0" u="none" strike="noStrike" kern="1200" cap="none" spc="0" normalizeH="0" baseline="0" noProof="0" dirty="0">
                <a:ln>
                  <a:noFill/>
                </a:ln>
                <a:solidFill>
                  <a:srgbClr val="333333"/>
                </a:solidFill>
                <a:effectLst/>
                <a:uLnTx/>
                <a:uFillTx/>
                <a:latin typeface="Monaco"/>
                <a:ea typeface="+mn-ea"/>
                <a:cs typeface="+mn-cs"/>
              </a:rPr>
              <a:t>i18n.properties</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file) is automatically kept in sync with its workflow. This means that texts defined for a workflow in the workflow editor are stored in the </a:t>
            </a:r>
            <a:r>
              <a:rPr kumimoji="0" lang="en-US" sz="1800" b="0" i="0" u="none" strike="noStrike" kern="1200" cap="none" spc="0" normalizeH="0" baseline="0" noProof="0" dirty="0">
                <a:ln>
                  <a:noFill/>
                </a:ln>
                <a:solidFill>
                  <a:srgbClr val="333333"/>
                </a:solidFill>
                <a:effectLst/>
                <a:uLnTx/>
                <a:uFillTx/>
                <a:latin typeface="Monaco"/>
                <a:ea typeface="+mn-ea"/>
                <a:cs typeface="+mn-cs"/>
              </a:rPr>
              <a:t>i18n_de_DE.properties</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file.</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For each language, the texts need to be translated and stored inside a new resource bundle. For example, the German translations are stored in a </a:t>
            </a:r>
            <a:r>
              <a:rPr kumimoji="0" lang="en-US" sz="1800" b="0" i="0" u="none" strike="noStrike" kern="1200" cap="none" spc="0" normalizeH="0" baseline="0" noProof="0" dirty="0">
                <a:ln>
                  <a:noFill/>
                </a:ln>
                <a:solidFill>
                  <a:srgbClr val="333333"/>
                </a:solidFill>
                <a:effectLst/>
                <a:uLnTx/>
                <a:uFillTx/>
                <a:latin typeface="Monaco"/>
                <a:ea typeface="+mn-ea"/>
                <a:cs typeface="+mn-cs"/>
              </a:rPr>
              <a:t>18n_de.properties</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file in the same folder as the </a:t>
            </a:r>
            <a:r>
              <a:rPr kumimoji="0" lang="en-US" sz="1800" b="0" i="0" u="none" strike="noStrike" kern="1200" cap="none" spc="0" normalizeH="0" baseline="0" noProof="0" dirty="0">
                <a:ln>
                  <a:noFill/>
                </a:ln>
                <a:solidFill>
                  <a:srgbClr val="333333"/>
                </a:solidFill>
                <a:effectLst/>
                <a:uLnTx/>
                <a:uFillTx/>
                <a:latin typeface="Monaco"/>
                <a:ea typeface="+mn-ea"/>
                <a:cs typeface="+mn-cs"/>
              </a:rPr>
              <a:t>i18n.properties</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file.</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Restrictions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Translation of the mail task subject and body is currently not supported.</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Translations for values within the workflow context are not supported out-of-the-box.</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Only translation files of the SAP's main 8 languages are considered, and only translations for the supported properties:</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en_US</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English (United States)</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de_DE</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German (Germany)</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fr_FR</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French (France)</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ja_JP</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Japanese (Japan)</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pt_BR</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Portuguese (Brazil)</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ru_RU</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Russian (Russia)</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es_ES</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Spanish (Spain)</a:t>
            </a:r>
          </a:p>
          <a:p>
            <a:pPr marL="7429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zh_CN</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 Chinese (PRC)</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Translate - Free logo icons">
            <a:extLst>
              <a:ext uri="{FF2B5EF4-FFF2-40B4-BE49-F238E27FC236}">
                <a16:creationId xmlns:a16="http://schemas.microsoft.com/office/drawing/2014/main" id="{E7125FC5-D4C9-AF75-B76B-08312F4F1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596" y="430316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218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Challenges sharing Projects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41632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As of now one developer is sharing project code with another developers using zip file, if we have a development team of 20 developer, we will have 20 zip files coming in email box, how easy it is for someone to merge these zip files to have a final ready code for customer?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Last night I was working and I slept with stable code, this morning I had fight with my girlfriend and I come to office. I made n number of changes to my code and destabilized it. Is there any way today to rollback your changes to last stable state? Basically, today as of now, there is no version control.</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Many developers are working in different shifts and making changes to the source code, it is nightmare for someone to be available 24X7 to sync their changes. In fact, at times, there will be same line of code changed by more than 2 developers in their own environment.</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When a developer does mistake which cause unstable code, we don’t know whom to blame.</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 developer like Anubhav comfortable with VS Code but another developer Amelie is more comfortable with BAS, how can we easily switch development tools while developing Workflow apps.</a:t>
            </a:r>
          </a:p>
        </p:txBody>
      </p:sp>
      <p:sp>
        <p:nvSpPr>
          <p:cNvPr id="3" name="TextBox 2">
            <a:extLst>
              <a:ext uri="{FF2B5EF4-FFF2-40B4-BE49-F238E27FC236}">
                <a16:creationId xmlns:a16="http://schemas.microsoft.com/office/drawing/2014/main" id="{F0700437-1DE8-3C14-D81A-A96B511A7E56}"/>
              </a:ext>
            </a:extLst>
          </p:cNvPr>
          <p:cNvSpPr txBox="1"/>
          <p:nvPr/>
        </p:nvSpPr>
        <p:spPr>
          <a:xfrm>
            <a:off x="1826907" y="4918632"/>
            <a:ext cx="8195734" cy="646331"/>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Git and git hub</a:t>
            </a:r>
          </a:p>
        </p:txBody>
      </p:sp>
    </p:spTree>
    <p:extLst>
      <p:ext uri="{BB962C8B-B14F-4D97-AF65-F5344CB8AC3E}">
        <p14:creationId xmlns:p14="http://schemas.microsoft.com/office/powerpoint/2010/main" val="18186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8" name="Title 7">
            <a:extLst>
              <a:ext uri="{FF2B5EF4-FFF2-40B4-BE49-F238E27FC236}">
                <a16:creationId xmlns:a16="http://schemas.microsoft.com/office/drawing/2014/main" id="{CAA5D2E9-16F2-18E7-4862-EF2DE174722F}"/>
              </a:ext>
            </a:extLst>
          </p:cNvPr>
          <p:cNvSpPr>
            <a:spLocks noGrp="1"/>
          </p:cNvSpPr>
          <p:nvPr>
            <p:ph type="title"/>
          </p:nvPr>
        </p:nvSpPr>
        <p:spPr>
          <a:xfrm>
            <a:off x="66652" y="894"/>
            <a:ext cx="9287142" cy="701517"/>
          </a:xfrm>
        </p:spPr>
        <p:txBody>
          <a:bodyPr/>
          <a:lstStyle/>
          <a:p>
            <a:r>
              <a:rPr lang="en-US" dirty="0">
                <a:latin typeface="Cooper Black" panose="0208090404030B020404" pitchFamily="18" charset="0"/>
                <a:cs typeface="Times New Roman" panose="02020603050405020304" pitchFamily="18" charset="0"/>
              </a:rPr>
              <a:t>Git HUB</a:t>
            </a:r>
            <a:endParaRPr lang="en-IN" dirty="0">
              <a:latin typeface="Cooper Black" panose="0208090404030B0204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50F32A4-B3E3-DE18-B2DA-A690F329576A}"/>
              </a:ext>
            </a:extLst>
          </p:cNvPr>
          <p:cNvSpPr txBox="1"/>
          <p:nvPr/>
        </p:nvSpPr>
        <p:spPr>
          <a:xfrm>
            <a:off x="9162973" y="6412402"/>
            <a:ext cx="3943009" cy="317908"/>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srgbClr val="FFCF03">
                    <a:lumMod val="50000"/>
                  </a:srgbClr>
                </a:solidFill>
                <a:effectLst/>
                <a:uLnTx/>
                <a:uFillTx/>
                <a:latin typeface="Cooper Black" panose="0208090404030B020404" pitchFamily="18" charset="0"/>
                <a:ea typeface="+mn-ea"/>
                <a:cs typeface="+mn-cs"/>
              </a:rPr>
              <a:t>www.anubhavtrainings.com</a:t>
            </a:r>
            <a:endParaRPr kumimoji="0" lang="en-IN" sz="1466" b="0" i="0" u="none" strike="noStrike" kern="1200" cap="none" spc="0" normalizeH="0" baseline="0" noProof="0" dirty="0">
              <a:ln>
                <a:noFill/>
              </a:ln>
              <a:solidFill>
                <a:srgbClr val="FFCF03">
                  <a:lumMod val="50000"/>
                </a:srgbClr>
              </a:solidFill>
              <a:effectLst/>
              <a:uLnTx/>
              <a:uFillTx/>
              <a:latin typeface="Cooper Black" panose="0208090404030B020404" pitchFamily="18" charset="0"/>
              <a:ea typeface="+mn-ea"/>
              <a:cs typeface="+mn-cs"/>
            </a:endParaRPr>
          </a:p>
        </p:txBody>
      </p:sp>
      <p:pic>
        <p:nvPicPr>
          <p:cNvPr id="44" name="Picture 43">
            <a:extLst>
              <a:ext uri="{FF2B5EF4-FFF2-40B4-BE49-F238E27FC236}">
                <a16:creationId xmlns:a16="http://schemas.microsoft.com/office/drawing/2014/main" id="{57375BAC-87F4-9307-E4CE-69096CCF92FA}"/>
              </a:ext>
            </a:extLst>
          </p:cNvPr>
          <p:cNvPicPr>
            <a:picLocks noChangeAspect="1"/>
          </p:cNvPicPr>
          <p:nvPr/>
        </p:nvPicPr>
        <p:blipFill>
          <a:blip r:embed="rId3"/>
          <a:stretch>
            <a:fillRect/>
          </a:stretch>
        </p:blipFill>
        <p:spPr>
          <a:xfrm>
            <a:off x="11013595" y="134040"/>
            <a:ext cx="954947" cy="943206"/>
          </a:xfrm>
          <a:prstGeom prst="rect">
            <a:avLst/>
          </a:prstGeom>
        </p:spPr>
      </p:pic>
      <p:sp>
        <p:nvSpPr>
          <p:cNvPr id="4" name="TextBox 3">
            <a:extLst>
              <a:ext uri="{FF2B5EF4-FFF2-40B4-BE49-F238E27FC236}">
                <a16:creationId xmlns:a16="http://schemas.microsoft.com/office/drawing/2014/main" id="{69CF2B7F-1294-48A0-F4F1-82351F540BB1}"/>
              </a:ext>
            </a:extLst>
          </p:cNvPr>
          <p:cNvSpPr txBox="1"/>
          <p:nvPr/>
        </p:nvSpPr>
        <p:spPr>
          <a:xfrm>
            <a:off x="66652" y="961080"/>
            <a:ext cx="11520698"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Git HUB is worlds largest code repository on the internet. It stores trillions of projects of any technology.</a:t>
            </a:r>
          </a:p>
        </p:txBody>
      </p:sp>
      <p:sp>
        <p:nvSpPr>
          <p:cNvPr id="2" name="Smiley Face 1">
            <a:extLst>
              <a:ext uri="{FF2B5EF4-FFF2-40B4-BE49-F238E27FC236}">
                <a16:creationId xmlns:a16="http://schemas.microsoft.com/office/drawing/2014/main" id="{ED04AF68-5FAB-1639-B93E-B21AC0BA33AB}"/>
              </a:ext>
            </a:extLst>
          </p:cNvPr>
          <p:cNvSpPr/>
          <p:nvPr/>
        </p:nvSpPr>
        <p:spPr>
          <a:xfrm>
            <a:off x="2898231" y="1276228"/>
            <a:ext cx="641042" cy="64332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3199" b="0" i="0" u="none" strike="noStrike" kern="1200" cap="none" spc="0" normalizeH="0" baseline="0" noProof="0">
              <a:ln>
                <a:noFill/>
              </a:ln>
              <a:solidFill>
                <a:prstClr val="white"/>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7FA92E01-CE4B-710F-E6BE-EB940EBA74B4}"/>
              </a:ext>
            </a:extLst>
          </p:cNvPr>
          <p:cNvSpPr/>
          <p:nvPr/>
        </p:nvSpPr>
        <p:spPr>
          <a:xfrm>
            <a:off x="692746" y="2465745"/>
            <a:ext cx="1636674" cy="65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Project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VS Code</a:t>
            </a:r>
          </a:p>
        </p:txBody>
      </p:sp>
      <p:sp>
        <p:nvSpPr>
          <p:cNvPr id="5" name="Rectangle 4">
            <a:extLst>
              <a:ext uri="{FF2B5EF4-FFF2-40B4-BE49-F238E27FC236}">
                <a16:creationId xmlns:a16="http://schemas.microsoft.com/office/drawing/2014/main" id="{4C8EC962-7BEB-CD52-D5D9-39B9F862CB4A}"/>
              </a:ext>
            </a:extLst>
          </p:cNvPr>
          <p:cNvSpPr/>
          <p:nvPr/>
        </p:nvSpPr>
        <p:spPr>
          <a:xfrm>
            <a:off x="225718" y="3213492"/>
            <a:ext cx="2744741" cy="49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Local git Repository</a:t>
            </a:r>
          </a:p>
        </p:txBody>
      </p:sp>
      <p:sp>
        <p:nvSpPr>
          <p:cNvPr id="6" name="Thought Bubble: Cloud 5">
            <a:extLst>
              <a:ext uri="{FF2B5EF4-FFF2-40B4-BE49-F238E27FC236}">
                <a16:creationId xmlns:a16="http://schemas.microsoft.com/office/drawing/2014/main" id="{CD133A3C-75F9-822C-04C4-F8375FC9BCEC}"/>
              </a:ext>
            </a:extLst>
          </p:cNvPr>
          <p:cNvSpPr/>
          <p:nvPr/>
        </p:nvSpPr>
        <p:spPr>
          <a:xfrm>
            <a:off x="4207401" y="5643867"/>
            <a:ext cx="3512188" cy="973666"/>
          </a:xfrm>
          <a:prstGeom prst="cloudCallout">
            <a:avLst>
              <a:gd name="adj1" fmla="val -17748"/>
              <a:gd name="adj2" fmla="val 48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Remote Repository</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egoe UI"/>
                <a:ea typeface="+mn-ea"/>
                <a:cs typeface="+mn-cs"/>
              </a:rPr>
              <a:t>gitHUB</a:t>
            </a: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Connector: Elbow 8">
            <a:extLst>
              <a:ext uri="{FF2B5EF4-FFF2-40B4-BE49-F238E27FC236}">
                <a16:creationId xmlns:a16="http://schemas.microsoft.com/office/drawing/2014/main" id="{8BA7884A-D6DA-49B1-9BE5-9CBDF907861A}"/>
              </a:ext>
            </a:extLst>
          </p:cNvPr>
          <p:cNvCxnSpPr>
            <a:cxnSpLocks/>
            <a:stCxn id="5" idx="3"/>
            <a:endCxn id="6" idx="0"/>
          </p:cNvCxnSpPr>
          <p:nvPr/>
        </p:nvCxnSpPr>
        <p:spPr>
          <a:xfrm>
            <a:off x="2970460" y="3458961"/>
            <a:ext cx="1247836" cy="26717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D07A993-8181-DAB6-F1F5-BB89480778BE}"/>
              </a:ext>
            </a:extLst>
          </p:cNvPr>
          <p:cNvCxnSpPr>
            <a:stCxn id="2" idx="4"/>
            <a:endCxn id="3" idx="0"/>
          </p:cNvCxnSpPr>
          <p:nvPr/>
        </p:nvCxnSpPr>
        <p:spPr>
          <a:xfrm rot="5400000">
            <a:off x="2091824" y="1338816"/>
            <a:ext cx="546190" cy="17076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907DDD-BC78-425F-5721-9968673AFFB9}"/>
              </a:ext>
            </a:extLst>
          </p:cNvPr>
          <p:cNvSpPr txBox="1"/>
          <p:nvPr/>
        </p:nvSpPr>
        <p:spPr>
          <a:xfrm>
            <a:off x="1399457" y="1382293"/>
            <a:ext cx="1327228"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Segoe UI"/>
                <a:ea typeface="+mn-ea"/>
                <a:cs typeface="+mn-cs"/>
              </a:rPr>
              <a:t>Anubhav</a:t>
            </a:r>
          </a:p>
        </p:txBody>
      </p:sp>
      <p:sp>
        <p:nvSpPr>
          <p:cNvPr id="15" name="TextBox 14">
            <a:extLst>
              <a:ext uri="{FF2B5EF4-FFF2-40B4-BE49-F238E27FC236}">
                <a16:creationId xmlns:a16="http://schemas.microsoft.com/office/drawing/2014/main" id="{6D567FBD-5F10-B23D-008B-7B92764EBB2D}"/>
              </a:ext>
            </a:extLst>
          </p:cNvPr>
          <p:cNvSpPr txBox="1"/>
          <p:nvPr/>
        </p:nvSpPr>
        <p:spPr>
          <a:xfrm>
            <a:off x="9565970" y="1380309"/>
            <a:ext cx="1327228"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Segoe UI"/>
                <a:ea typeface="+mn-ea"/>
                <a:cs typeface="+mn-cs"/>
              </a:rPr>
              <a:t>Amile</a:t>
            </a:r>
          </a:p>
        </p:txBody>
      </p:sp>
      <p:sp>
        <p:nvSpPr>
          <p:cNvPr id="17" name="Smiley Face 16">
            <a:extLst>
              <a:ext uri="{FF2B5EF4-FFF2-40B4-BE49-F238E27FC236}">
                <a16:creationId xmlns:a16="http://schemas.microsoft.com/office/drawing/2014/main" id="{C025380D-D485-972A-8F63-795998CF3BB4}"/>
              </a:ext>
            </a:extLst>
          </p:cNvPr>
          <p:cNvSpPr/>
          <p:nvPr/>
        </p:nvSpPr>
        <p:spPr>
          <a:xfrm>
            <a:off x="8842452" y="1276228"/>
            <a:ext cx="641042" cy="643327"/>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3199" b="0" i="0" u="none" strike="noStrike" kern="1200" cap="none" spc="0" normalizeH="0" baseline="0" noProof="0">
              <a:ln>
                <a:noFill/>
              </a:ln>
              <a:solidFill>
                <a:prstClr val="white"/>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8088D863-466B-C4E3-A5FE-58728CD1DF47}"/>
              </a:ext>
            </a:extLst>
          </p:cNvPr>
          <p:cNvSpPr/>
          <p:nvPr/>
        </p:nvSpPr>
        <p:spPr>
          <a:xfrm>
            <a:off x="8344634" y="2219737"/>
            <a:ext cx="1636674" cy="65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BAS</a:t>
            </a:r>
          </a:p>
        </p:txBody>
      </p:sp>
      <p:sp>
        <p:nvSpPr>
          <p:cNvPr id="21" name="TextBox 20">
            <a:extLst>
              <a:ext uri="{FF2B5EF4-FFF2-40B4-BE49-F238E27FC236}">
                <a16:creationId xmlns:a16="http://schemas.microsoft.com/office/drawing/2014/main" id="{38FB0FBD-B6C5-A54C-CA2E-1C9F50C5C995}"/>
              </a:ext>
            </a:extLst>
          </p:cNvPr>
          <p:cNvSpPr txBox="1"/>
          <p:nvPr/>
        </p:nvSpPr>
        <p:spPr>
          <a:xfrm>
            <a:off x="8231053" y="3550046"/>
            <a:ext cx="3943009" cy="1733295"/>
          </a:xfrm>
          <a:prstGeom prst="rect">
            <a:avLst/>
          </a:prstGeom>
          <a:noFill/>
        </p:spPr>
        <p:txBody>
          <a:bodyPr wrap="square" rtlCol="0">
            <a:spAutoFit/>
          </a:bodyPr>
          <a:lstStyle/>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First when a developer need project of already created git repository </a:t>
            </a:r>
            <a:r>
              <a:rPr kumimoji="0" lang="en-US" sz="1333" b="1" i="0" u="none" strike="noStrike" kern="1200" cap="none" spc="0" normalizeH="0" baseline="0" noProof="0" dirty="0">
                <a:ln>
                  <a:noFill/>
                </a:ln>
                <a:solidFill>
                  <a:prstClr val="black"/>
                </a:solidFill>
                <a:effectLst/>
                <a:uLnTx/>
                <a:uFillTx/>
                <a:latin typeface="Segoe UI"/>
                <a:ea typeface="+mn-ea"/>
                <a:cs typeface="+mn-cs"/>
              </a:rPr>
              <a:t>git clone URL </a:t>
            </a:r>
            <a:r>
              <a:rPr kumimoji="0" lang="en-US" sz="1333" b="0" i="0" u="none" strike="noStrike" kern="1200" cap="none" spc="0" normalizeH="0" baseline="0" noProof="0" dirty="0">
                <a:ln>
                  <a:noFill/>
                </a:ln>
                <a:solidFill>
                  <a:prstClr val="black"/>
                </a:solidFill>
                <a:effectLst/>
                <a:uLnTx/>
                <a:uFillTx/>
                <a:latin typeface="Segoe UI"/>
                <a:ea typeface="+mn-ea"/>
                <a:cs typeface="+mn-cs"/>
              </a:rPr>
              <a:t>this will create a local copy of project along with local repository</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Stage change git add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Commit this change locally git commit –m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Push change to remote git push</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endParaRPr kumimoji="0" lang="en-US" sz="1333" b="1"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3" name="Connector: Elbow 22">
            <a:extLst>
              <a:ext uri="{FF2B5EF4-FFF2-40B4-BE49-F238E27FC236}">
                <a16:creationId xmlns:a16="http://schemas.microsoft.com/office/drawing/2014/main" id="{A85D6513-CA65-5442-66FF-6B345777E452}"/>
              </a:ext>
            </a:extLst>
          </p:cNvPr>
          <p:cNvCxnSpPr>
            <a:stCxn id="6" idx="3"/>
            <a:endCxn id="19" idx="1"/>
          </p:cNvCxnSpPr>
          <p:nvPr/>
        </p:nvCxnSpPr>
        <p:spPr>
          <a:xfrm rot="5400000" flipH="1" flipV="1">
            <a:off x="5578938" y="2933845"/>
            <a:ext cx="3150251" cy="2381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3515B6-275A-8941-4A2D-FC192046583D}"/>
              </a:ext>
            </a:extLst>
          </p:cNvPr>
          <p:cNvSpPr txBox="1"/>
          <p:nvPr/>
        </p:nvSpPr>
        <p:spPr>
          <a:xfrm>
            <a:off x="5986067" y="2192651"/>
            <a:ext cx="2022443"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git clone</a:t>
            </a:r>
          </a:p>
        </p:txBody>
      </p:sp>
      <p:sp>
        <p:nvSpPr>
          <p:cNvPr id="26" name="Rectangle 25">
            <a:extLst>
              <a:ext uri="{FF2B5EF4-FFF2-40B4-BE49-F238E27FC236}">
                <a16:creationId xmlns:a16="http://schemas.microsoft.com/office/drawing/2014/main" id="{30EDEC9A-30E5-F05A-D290-11A2B15F20BD}"/>
              </a:ext>
            </a:extLst>
          </p:cNvPr>
          <p:cNvSpPr/>
          <p:nvPr/>
        </p:nvSpPr>
        <p:spPr>
          <a:xfrm>
            <a:off x="8035594" y="2947105"/>
            <a:ext cx="2744741" cy="49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Local git Repository</a:t>
            </a:r>
          </a:p>
        </p:txBody>
      </p:sp>
      <p:cxnSp>
        <p:nvCxnSpPr>
          <p:cNvPr id="28" name="Connector: Elbow 27">
            <a:extLst>
              <a:ext uri="{FF2B5EF4-FFF2-40B4-BE49-F238E27FC236}">
                <a16:creationId xmlns:a16="http://schemas.microsoft.com/office/drawing/2014/main" id="{2A692886-23D6-767D-C10B-66D5858218EE}"/>
              </a:ext>
            </a:extLst>
          </p:cNvPr>
          <p:cNvCxnSpPr/>
          <p:nvPr/>
        </p:nvCxnSpPr>
        <p:spPr>
          <a:xfrm rot="5400000">
            <a:off x="6016442" y="3315674"/>
            <a:ext cx="2848574" cy="1807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4746DF-4B94-CABE-AEFF-24762E4488E6}"/>
              </a:ext>
            </a:extLst>
          </p:cNvPr>
          <p:cNvCxnSpPr>
            <a:endCxn id="3" idx="3"/>
          </p:cNvCxnSpPr>
          <p:nvPr/>
        </p:nvCxnSpPr>
        <p:spPr>
          <a:xfrm rot="16200000" flipV="1">
            <a:off x="2198503" y="2926213"/>
            <a:ext cx="2974976" cy="27131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8ECB710-03B3-8F92-17C2-A3C389689350}"/>
              </a:ext>
            </a:extLst>
          </p:cNvPr>
          <p:cNvSpPr txBox="1"/>
          <p:nvPr/>
        </p:nvSpPr>
        <p:spPr>
          <a:xfrm>
            <a:off x="2970460" y="2435884"/>
            <a:ext cx="1993493"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git pull</a:t>
            </a:r>
          </a:p>
        </p:txBody>
      </p:sp>
      <p:sp>
        <p:nvSpPr>
          <p:cNvPr id="10" name="TextBox 9">
            <a:extLst>
              <a:ext uri="{FF2B5EF4-FFF2-40B4-BE49-F238E27FC236}">
                <a16:creationId xmlns:a16="http://schemas.microsoft.com/office/drawing/2014/main" id="{DD51BA26-3089-B07F-3495-835A9D863521}"/>
              </a:ext>
            </a:extLst>
          </p:cNvPr>
          <p:cNvSpPr txBox="1"/>
          <p:nvPr/>
        </p:nvSpPr>
        <p:spPr>
          <a:xfrm>
            <a:off x="66652" y="3881777"/>
            <a:ext cx="4034470" cy="2062103"/>
          </a:xfrm>
          <a:prstGeom prst="rect">
            <a:avLst/>
          </a:prstGeom>
          <a:noFill/>
        </p:spPr>
        <p:txBody>
          <a:bodyPr wrap="square" rtlCol="0">
            <a:spAutoFit/>
          </a:bodyPr>
          <a:lstStyle/>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Initialize local git repo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a:t>
            </a:r>
            <a:r>
              <a:rPr kumimoji="0" lang="en-US" sz="800" b="1" i="0" u="none" strike="noStrike" kern="1200" cap="none" spc="0" normalizeH="0" baseline="0" noProof="0" dirty="0" err="1">
                <a:ln>
                  <a:noFill/>
                </a:ln>
                <a:solidFill>
                  <a:prstClr val="black"/>
                </a:solidFill>
                <a:effectLst/>
                <a:uLnTx/>
                <a:uFillTx/>
                <a:latin typeface="Segoe UI"/>
                <a:ea typeface="+mn-ea"/>
                <a:cs typeface="+mn-cs"/>
              </a:rPr>
              <a:t>init</a:t>
            </a:r>
            <a:endParaRPr kumimoji="0" lang="en-US" sz="800" b="1" i="0" u="none" strike="noStrike" kern="1200" cap="none" spc="0" normalizeH="0" baseline="0" noProof="0" dirty="0">
              <a:ln>
                <a:noFill/>
              </a:ln>
              <a:solidFill>
                <a:prstClr val="black"/>
              </a:solidFill>
              <a:effectLst/>
              <a:uLnTx/>
              <a:uFillTx/>
              <a:latin typeface="Segoe UI"/>
              <a:ea typeface="+mn-ea"/>
              <a:cs typeface="+mn-cs"/>
            </a:endParaRP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Avoid tracking </a:t>
            </a:r>
            <a:r>
              <a:rPr kumimoji="0" lang="en-US" sz="800" b="0" i="0" u="none" strike="noStrike" kern="1200" cap="none" spc="0" normalizeH="0" baseline="0" noProof="0" dirty="0" err="1">
                <a:ln>
                  <a:noFill/>
                </a:ln>
                <a:solidFill>
                  <a:prstClr val="black"/>
                </a:solidFill>
                <a:effectLst/>
                <a:uLnTx/>
                <a:uFillTx/>
                <a:latin typeface="Segoe UI"/>
                <a:ea typeface="+mn-ea"/>
                <a:cs typeface="+mn-cs"/>
              </a:rPr>
              <a:t>node_modules</a:t>
            </a:r>
            <a:r>
              <a:rPr kumimoji="0" lang="en-US" sz="800" b="0" i="0" u="none" strike="noStrike" kern="1200" cap="none" spc="0" normalizeH="0" baseline="0" noProof="0" dirty="0">
                <a:ln>
                  <a:noFill/>
                </a:ln>
                <a:solidFill>
                  <a:prstClr val="black"/>
                </a:solidFill>
                <a:effectLst/>
                <a:uLnTx/>
                <a:uFillTx/>
                <a:latin typeface="Segoe UI"/>
                <a:ea typeface="+mn-ea"/>
                <a:cs typeface="+mn-cs"/>
              </a:rPr>
              <a:t> – create a file </a:t>
            </a:r>
            <a:r>
              <a:rPr kumimoji="0" lang="en-US" sz="800" b="1" i="0" u="none" strike="noStrike" kern="1200" cap="none" spc="0" normalizeH="0" baseline="0" noProof="0" dirty="0">
                <a:ln>
                  <a:noFill/>
                </a:ln>
                <a:solidFill>
                  <a:prstClr val="black"/>
                </a:solidFill>
                <a:effectLst/>
                <a:uLnTx/>
                <a:uFillTx/>
                <a:latin typeface="Segoe UI"/>
                <a:ea typeface="+mn-ea"/>
                <a:cs typeface="+mn-cs"/>
              </a:rPr>
              <a:t>.</a:t>
            </a:r>
            <a:r>
              <a:rPr kumimoji="0" lang="en-US" sz="800" b="1" i="0" u="none" strike="noStrike" kern="1200" cap="none" spc="0" normalizeH="0" baseline="0" noProof="0" dirty="0" err="1">
                <a:ln>
                  <a:noFill/>
                </a:ln>
                <a:solidFill>
                  <a:prstClr val="black"/>
                </a:solidFill>
                <a:effectLst/>
                <a:uLnTx/>
                <a:uFillTx/>
                <a:latin typeface="Segoe UI"/>
                <a:ea typeface="+mn-ea"/>
                <a:cs typeface="+mn-cs"/>
              </a:rPr>
              <a:t>gitignore</a:t>
            </a:r>
            <a:r>
              <a:rPr kumimoji="0" lang="en-US" sz="800" b="1" i="0" u="none" strike="noStrike" kern="1200" cap="none" spc="0" normalizeH="0" baseline="0" noProof="0" dirty="0">
                <a:ln>
                  <a:noFill/>
                </a:ln>
                <a:solidFill>
                  <a:prstClr val="black"/>
                </a:solidFill>
                <a:effectLst/>
                <a:uLnTx/>
                <a:uFillTx/>
                <a:latin typeface="Segoe UI"/>
                <a:ea typeface="+mn-ea"/>
                <a:cs typeface="+mn-cs"/>
              </a:rPr>
              <a:t> </a:t>
            </a:r>
            <a:r>
              <a:rPr kumimoji="0" lang="en-US" sz="800" b="0" i="0" u="none" strike="noStrike" kern="1200" cap="none" spc="0" normalizeH="0" baseline="0" noProof="0" dirty="0">
                <a:ln>
                  <a:noFill/>
                </a:ln>
                <a:solidFill>
                  <a:prstClr val="black"/>
                </a:solidFill>
                <a:effectLst/>
                <a:uLnTx/>
                <a:uFillTx/>
                <a:latin typeface="Segoe UI"/>
                <a:ea typeface="+mn-ea"/>
                <a:cs typeface="+mn-cs"/>
              </a:rPr>
              <a:t>and add entry for </a:t>
            </a:r>
            <a:r>
              <a:rPr kumimoji="0" lang="en-US" sz="800" b="1" i="0" u="none" strike="noStrike" kern="1200" cap="none" spc="0" normalizeH="0" baseline="0" noProof="0" dirty="0" err="1">
                <a:ln>
                  <a:noFill/>
                </a:ln>
                <a:solidFill>
                  <a:prstClr val="black"/>
                </a:solidFill>
                <a:effectLst/>
                <a:uLnTx/>
                <a:uFillTx/>
                <a:latin typeface="Segoe UI"/>
                <a:ea typeface="+mn-ea"/>
                <a:cs typeface="+mn-cs"/>
              </a:rPr>
              <a:t>node_modules</a:t>
            </a:r>
            <a:endParaRPr kumimoji="0" lang="en-US" sz="800" b="1" i="0" u="none" strike="noStrike" kern="1200" cap="none" spc="0" normalizeH="0" baseline="0" noProof="0" dirty="0">
              <a:ln>
                <a:noFill/>
              </a:ln>
              <a:solidFill>
                <a:prstClr val="black"/>
              </a:solidFill>
              <a:effectLst/>
              <a:uLnTx/>
              <a:uFillTx/>
              <a:latin typeface="Segoe UI"/>
              <a:ea typeface="+mn-ea"/>
              <a:cs typeface="+mn-cs"/>
            </a:endParaRP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We need to tell git which are all files I want to track now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add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Now all files are added for tracking, We can create first stable version in git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commit -m “message”</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To go back to last stable state we can use the </a:t>
            </a:r>
            <a:r>
              <a:rPr kumimoji="0" lang="en-US" sz="800" b="1" i="0" u="none" strike="noStrike" kern="1200" cap="none" spc="0" normalizeH="0" baseline="0" noProof="0" dirty="0">
                <a:ln>
                  <a:noFill/>
                </a:ln>
                <a:solidFill>
                  <a:prstClr val="black"/>
                </a:solidFill>
                <a:effectLst/>
                <a:uLnTx/>
                <a:uFillTx/>
                <a:latin typeface="Segoe UI"/>
                <a:ea typeface="+mn-ea"/>
                <a:cs typeface="+mn-cs"/>
              </a:rPr>
              <a:t>git reset --hard</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Create a free git account on internet, we can now create a new git repo</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 developer must create PAT token to perform work with git Developer Settings &gt; PAT Token</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*What is the remote branch name</a:t>
            </a:r>
          </a:p>
          <a:p>
            <a:pPr marL="1218987" marR="0" lvl="2"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branch -M master</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*Address of remote repository</a:t>
            </a: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remote add origin &lt;URL&gt;</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Push the code to remote repo from local repo</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push -u origin master</a:t>
            </a:r>
          </a:p>
        </p:txBody>
      </p:sp>
      <p:sp>
        <p:nvSpPr>
          <p:cNvPr id="14" name="Freeform: Shape 13">
            <a:extLst>
              <a:ext uri="{FF2B5EF4-FFF2-40B4-BE49-F238E27FC236}">
                <a16:creationId xmlns:a16="http://schemas.microsoft.com/office/drawing/2014/main" id="{D4FFD506-B976-46EE-BD98-B119840CB64A}"/>
              </a:ext>
            </a:extLst>
          </p:cNvPr>
          <p:cNvSpPr/>
          <p:nvPr/>
        </p:nvSpPr>
        <p:spPr>
          <a:xfrm>
            <a:off x="-1" y="0"/>
            <a:ext cx="1993020" cy="961079"/>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3">
            <a:extLst>
              <a:ext uri="{FF2B5EF4-FFF2-40B4-BE49-F238E27FC236}">
                <a16:creationId xmlns:a16="http://schemas.microsoft.com/office/drawing/2014/main" id="{46513F15-3B07-91C5-8F30-C1573F5A172C}"/>
              </a:ext>
            </a:extLst>
          </p:cNvPr>
          <p:cNvSpPr txBox="1">
            <a:spLocks/>
          </p:cNvSpPr>
          <p:nvPr/>
        </p:nvSpPr>
        <p:spPr>
          <a:xfrm>
            <a:off x="411183" y="79425"/>
            <a:ext cx="10369152" cy="711081"/>
          </a:xfrm>
          <a:prstGeom prst="rect">
            <a:avLst/>
          </a:prstGeom>
        </p:spPr>
        <p:txBody>
          <a:bodyPr vert="horz" lIns="0" tIns="60949" rIns="0" bIns="60949" rtlCol="0" anchor="ctr">
            <a:noAutofit/>
          </a:bodyPr>
          <a:lstStyle>
            <a:lvl1pPr algn="l" defTabSz="1218987" rtl="0" eaLnBrk="1" latinLnBrk="0" hangingPunct="1">
              <a:spcBef>
                <a:spcPct val="0"/>
              </a:spcBef>
              <a:buNone/>
              <a:defRPr sz="3600" b="1" kern="1200">
                <a:solidFill>
                  <a:schemeClr val="bg1"/>
                </a:solidFill>
                <a:latin typeface="+mn-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Black" panose="020B0A04020102020204" pitchFamily="34" charset="0"/>
                <a:ea typeface="+mj-ea"/>
                <a:cs typeface="+mj-cs"/>
              </a:rPr>
              <a:t>Git HUB</a:t>
            </a:r>
            <a:endParaRPr kumimoji="0" lang="en-US" sz="3600" b="1" i="0" u="none" strike="noStrike" kern="1200" cap="none" spc="0" normalizeH="0" baseline="0" noProof="0" dirty="0">
              <a:ln>
                <a:noFill/>
              </a:ln>
              <a:solidFill>
                <a:prstClr val="black">
                  <a:lumMod val="85000"/>
                  <a:lumOff val="15000"/>
                </a:prstClr>
              </a:solidFill>
              <a:effectLst/>
              <a:uLnTx/>
              <a:uFillTx/>
              <a:latin typeface="Arial Black" panose="020B0A04020102020204" pitchFamily="34" charset="0"/>
              <a:ea typeface="+mj-ea"/>
              <a:cs typeface="+mj-cs"/>
            </a:endParaRPr>
          </a:p>
        </p:txBody>
      </p:sp>
    </p:spTree>
    <p:extLst>
      <p:ext uri="{BB962C8B-B14F-4D97-AF65-F5344CB8AC3E}">
        <p14:creationId xmlns:p14="http://schemas.microsoft.com/office/powerpoint/2010/main" val="346501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Enhance mail body using HTML</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If we would like to give special design/template to our mail body which is used in the mail task, we can configure HTML body in the workflow steps.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Here is a helpful website to design HTML body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hlinkClick r:id="rId4"/>
              </a:rPr>
              <a:t>https://wordtohtml.net/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66149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CI/CD</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3" name="TextBox 2">
            <a:extLst>
              <a:ext uri="{FF2B5EF4-FFF2-40B4-BE49-F238E27FC236}">
                <a16:creationId xmlns:a16="http://schemas.microsoft.com/office/drawing/2014/main" id="{FF88CE36-DC47-7E50-334D-9B9B819DD028}"/>
              </a:ext>
            </a:extLst>
          </p:cNvPr>
          <p:cNvSpPr txBox="1"/>
          <p:nvPr/>
        </p:nvSpPr>
        <p:spPr>
          <a:xfrm>
            <a:off x="117748" y="1092385"/>
            <a:ext cx="11953328" cy="2308324"/>
          </a:xfrm>
          <a:prstGeom prst="rect">
            <a:avLst/>
          </a:prstGeom>
          <a:noFill/>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Continuous integration (CI)</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a:t>
            </a:r>
            <a:r>
              <a:rPr kumimoji="0" lang="en-US" sz="18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continuous delivery (CD)</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concept expands on the one of continuous integration. It adds the aspect that any change that has successfully passed the tests is immediately ready to be deployed to production, both from a technical and a qualitative point of view.</a:t>
            </a:r>
          </a:p>
        </p:txBody>
      </p:sp>
      <p:pic>
        <p:nvPicPr>
          <p:cNvPr id="1026" name="Picture 2">
            <a:extLst>
              <a:ext uri="{FF2B5EF4-FFF2-40B4-BE49-F238E27FC236}">
                <a16:creationId xmlns:a16="http://schemas.microsoft.com/office/drawing/2014/main" id="{C9CF0FA2-D4FB-D67D-31D4-5E3F4D658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212" y="3222045"/>
            <a:ext cx="3205285" cy="3641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04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BTP CI/CD Management</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pic>
        <p:nvPicPr>
          <p:cNvPr id="2050" name="Picture 2">
            <a:extLst>
              <a:ext uri="{FF2B5EF4-FFF2-40B4-BE49-F238E27FC236}">
                <a16:creationId xmlns:a16="http://schemas.microsoft.com/office/drawing/2014/main" id="{B652C18E-D212-8D31-C196-211A3768D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52" y="1628800"/>
            <a:ext cx="111156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2037317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1374987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1746141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709608" cy="711081"/>
          </a:xfrm>
        </p:spPr>
        <p:txBody>
          <a:bodyPr/>
          <a:lstStyle/>
          <a:p>
            <a:r>
              <a:rPr lang="en-US" sz="3200" b="0" i="0" dirty="0">
                <a:solidFill>
                  <a:srgbClr val="000000"/>
                </a:solidFill>
                <a:effectLst/>
                <a:latin typeface="Cooper Black" panose="0208090404030B020404" pitchFamily="18" charset="0"/>
              </a:rPr>
              <a:t>Title</a:t>
            </a:r>
            <a:endParaRPr lang="en-US" sz="3200" b="0" dirty="0">
              <a:solidFill>
                <a:schemeClr val="tx1">
                  <a:lumMod val="85000"/>
                  <a:lumOff val="15000"/>
                </a:schemeClr>
              </a:solidFill>
              <a:latin typeface="Cooper Black" panose="0208090404030B020404" pitchFamily="18"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38554"/>
          </a:xfrm>
          <a:prstGeom prst="rect">
            <a:avLst/>
          </a:prstGeom>
          <a:noFill/>
        </p:spPr>
        <p:txBody>
          <a:bodyPr wrap="square" rtlCol="0">
            <a:spAutoFit/>
          </a:bodyPr>
          <a:lstStyle/>
          <a:p>
            <a:pPr marR="0" lvl="0" algn="l" defTabSz="1218987" rtl="0" eaLnBrk="1" fontAlgn="auto" latinLnBrk="0" hangingPunct="1">
              <a:lnSpc>
                <a:spcPct val="100000"/>
              </a:lnSpc>
              <a:spcBef>
                <a:spcPts val="0"/>
              </a:spcBef>
              <a:spcAft>
                <a:spcPts val="0"/>
              </a:spcAft>
              <a:buClrTx/>
              <a:buSzTx/>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3181966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25949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60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8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Core Concepts – UI5, Microservice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is SAP UI5</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UI5 is a framework to develop responsive web applications which can run on any device, any platform and any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browser. It is SAP’s latest UI technology to build Fiori (user experience) applications.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can develop an SAP UI5 project with Business application studio. The main aspects are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Component.js – a starting file for </a:t>
            </a:r>
            <a:r>
              <a:rPr kumimoji="0" lang="en-IN" sz="1800" b="1" i="0" u="none" strike="noStrike" kern="1200" cap="none" spc="0" normalizeH="0" baseline="0" noProof="0" dirty="0">
                <a:ln>
                  <a:noFill/>
                </a:ln>
                <a:solidFill>
                  <a:prstClr val="black"/>
                </a:solidFill>
                <a:effectLst/>
                <a:uLnTx/>
                <a:uFillTx/>
                <a:latin typeface="Segoe UI"/>
                <a:ea typeface="+mn-ea"/>
                <a:cs typeface="+mn-cs"/>
              </a:rPr>
              <a:t>launching</a:t>
            </a:r>
            <a:r>
              <a:rPr kumimoji="0" lang="en-IN" sz="1800" b="0" i="0" u="none" strike="noStrike" kern="1200" cap="none" spc="0" normalizeH="0" baseline="0" noProof="0" dirty="0">
                <a:ln>
                  <a:noFill/>
                </a:ln>
                <a:solidFill>
                  <a:prstClr val="black"/>
                </a:solidFill>
                <a:effectLst/>
                <a:uLnTx/>
                <a:uFillTx/>
                <a:latin typeface="Segoe UI"/>
                <a:ea typeface="+mn-ea"/>
                <a:cs typeface="+mn-cs"/>
              </a:rPr>
              <a:t> and initializing our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View – the application </a:t>
            </a:r>
            <a:r>
              <a:rPr kumimoji="0" lang="en-IN" sz="1800" b="1" i="0" u="none" strike="noStrike" kern="1200" cap="none" spc="0" normalizeH="0" baseline="0" noProof="0" dirty="0">
                <a:ln>
                  <a:noFill/>
                </a:ln>
                <a:solidFill>
                  <a:prstClr val="black"/>
                </a:solidFill>
                <a:effectLst/>
                <a:uLnTx/>
                <a:uFillTx/>
                <a:latin typeface="Segoe UI"/>
                <a:ea typeface="+mn-ea"/>
                <a:cs typeface="+mn-cs"/>
              </a:rPr>
              <a:t>user</a:t>
            </a:r>
            <a:r>
              <a:rPr kumimoji="0" lang="en-IN" sz="1800" b="0" i="0" u="none" strike="noStrike" kern="1200" cap="none" spc="0" normalizeH="0" baseline="0" noProof="0" dirty="0">
                <a:ln>
                  <a:noFill/>
                </a:ln>
                <a:solidFill>
                  <a:prstClr val="black"/>
                </a:solidFill>
                <a:effectLst/>
                <a:uLnTx/>
                <a:uFillTx/>
                <a:latin typeface="Segoe UI"/>
                <a:ea typeface="+mn-ea"/>
                <a:cs typeface="+mn-cs"/>
              </a:rPr>
              <a:t> </a:t>
            </a:r>
            <a:r>
              <a:rPr kumimoji="0" lang="en-IN" sz="1800" b="1" i="0" u="none" strike="noStrike" kern="1200" cap="none" spc="0" normalizeH="0" baseline="0" noProof="0" dirty="0">
                <a:ln>
                  <a:noFill/>
                </a:ln>
                <a:solidFill>
                  <a:prstClr val="black"/>
                </a:solidFill>
                <a:effectLst/>
                <a:uLnTx/>
                <a:uFillTx/>
                <a:latin typeface="Segoe UI"/>
                <a:ea typeface="+mn-ea"/>
                <a:cs typeface="+mn-cs"/>
              </a:rPr>
              <a:t>interface</a:t>
            </a:r>
            <a:r>
              <a:rPr kumimoji="0" lang="en-IN" sz="1800" b="0" i="0" u="none" strike="noStrike" kern="1200" cap="none" spc="0" normalizeH="0" baseline="0" noProof="0" dirty="0">
                <a:ln>
                  <a:noFill/>
                </a:ln>
                <a:solidFill>
                  <a:prstClr val="black"/>
                </a:solidFill>
                <a:effectLst/>
                <a:uLnTx/>
                <a:uFillTx/>
                <a:latin typeface="Segoe UI"/>
                <a:ea typeface="+mn-ea"/>
                <a:cs typeface="+mn-cs"/>
              </a:rPr>
              <a:t> to display controls to the user – coded in XML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Controller – Where we write all </a:t>
            </a:r>
            <a:r>
              <a:rPr kumimoji="0" lang="en-IN" sz="1800" b="1" i="0" u="none" strike="noStrike" kern="1200" cap="none" spc="0" normalizeH="0" baseline="0" noProof="0" dirty="0">
                <a:ln>
                  <a:noFill/>
                </a:ln>
                <a:solidFill>
                  <a:prstClr val="black"/>
                </a:solidFill>
                <a:effectLst/>
                <a:uLnTx/>
                <a:uFillTx/>
                <a:latin typeface="Segoe UI"/>
                <a:ea typeface="+mn-ea"/>
                <a:cs typeface="+mn-cs"/>
              </a:rPr>
              <a:t>processing</a:t>
            </a:r>
            <a:r>
              <a:rPr kumimoji="0" lang="en-IN" sz="1800" b="0" i="0" u="none" strike="noStrike" kern="1200" cap="none" spc="0" normalizeH="0" baseline="0" noProof="0" dirty="0">
                <a:ln>
                  <a:noFill/>
                </a:ln>
                <a:solidFill>
                  <a:prstClr val="black"/>
                </a:solidFill>
                <a:effectLst/>
                <a:uLnTx/>
                <a:uFillTx/>
                <a:latin typeface="Segoe UI"/>
                <a:ea typeface="+mn-ea"/>
                <a:cs typeface="+mn-cs"/>
              </a:rPr>
              <a:t> logic</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Model – the </a:t>
            </a:r>
            <a:r>
              <a:rPr kumimoji="0" lang="en-IN" sz="1800" b="1" i="0" u="none" strike="noStrike" kern="1200" cap="none" spc="0" normalizeH="0" baseline="0" noProof="0" dirty="0">
                <a:ln>
                  <a:noFill/>
                </a:ln>
                <a:solidFill>
                  <a:prstClr val="black"/>
                </a:solidFill>
                <a:effectLst/>
                <a:uLnTx/>
                <a:uFillTx/>
                <a:latin typeface="Segoe UI"/>
                <a:ea typeface="+mn-ea"/>
                <a:cs typeface="+mn-cs"/>
              </a:rPr>
              <a:t>data</a:t>
            </a:r>
            <a:r>
              <a:rPr kumimoji="0" lang="en-IN" sz="1800" b="0" i="0" u="none" strike="noStrike" kern="1200" cap="none" spc="0" normalizeH="0" baseline="0" noProof="0" dirty="0">
                <a:ln>
                  <a:noFill/>
                </a:ln>
                <a:solidFill>
                  <a:prstClr val="black"/>
                </a:solidFill>
                <a:effectLst/>
                <a:uLnTx/>
                <a:uFillTx/>
                <a:latin typeface="Segoe UI"/>
                <a:ea typeface="+mn-ea"/>
                <a:cs typeface="+mn-cs"/>
              </a:rPr>
              <a:t> related to the application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hlinkClick r:id="rId4"/>
              </a:rPr>
              <a:t>Join us on end to end ui5 development course at Anubhav Trainings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is Microservice Architecture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we use SAP BTP Cloud foundry environment, all the deployed applications are realized as microservices. For example, if we create a workflow, it is one microservice at runtime. Similarly a SAP UI5 application is also created as a microservice. These micro-services consumes backing services of cloud foundry environment to run.</a:t>
            </a:r>
          </a:p>
        </p:txBody>
      </p:sp>
      <p:pic>
        <p:nvPicPr>
          <p:cNvPr id="1026" name="Picture 2" descr="UI5 Web Components">
            <a:extLst>
              <a:ext uri="{FF2B5EF4-FFF2-40B4-BE49-F238E27FC236}">
                <a16:creationId xmlns:a16="http://schemas.microsoft.com/office/drawing/2014/main" id="{061BA531-2B9A-78DA-DB97-F8D7CB992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788" y="2132856"/>
            <a:ext cx="2165226" cy="2165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Microservice? | OutSystems">
            <a:extLst>
              <a:ext uri="{FF2B5EF4-FFF2-40B4-BE49-F238E27FC236}">
                <a16:creationId xmlns:a16="http://schemas.microsoft.com/office/drawing/2014/main" id="{7DEC4055-524B-B5EF-127E-EABB3375481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6053"/>
          <a:stretch/>
        </p:blipFill>
        <p:spPr bwMode="auto">
          <a:xfrm>
            <a:off x="4222204" y="5229201"/>
            <a:ext cx="2681055"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37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1089232" cy="711081"/>
          </a:xfrm>
        </p:spPr>
        <p:txBody>
          <a:bodyPr/>
          <a:lstStyle/>
          <a:p>
            <a:r>
              <a:rPr lang="en-US" sz="3600" b="1" i="0" dirty="0">
                <a:solidFill>
                  <a:srgbClr val="000000"/>
                </a:solidFill>
                <a:effectLst/>
                <a:latin typeface="Arial Black" panose="020B0A04020102020204" pitchFamily="34" charset="0"/>
              </a:rPr>
              <a:t>Core Concepts – HTML5 Repo, App Router </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67765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HTML5 application repository enables central storage of HTML5 applications' static content on the SAP BTP, Cloud Foundry environment. This service can be consumed from the SAP BTP, Cloud Foundry Runtime. HTML5 applications consist of static content such as HTML, CSS, JavaScript, and other files, that run on a browser. HTML5 application repository allows application developers to manage the lifecycle of their HTML5 applications. In runtime, the repository enables the consuming application, typically the application router, to access HTML5 application static content in a secure and efficient manner.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 name="TextBox 2">
            <a:extLst>
              <a:ext uri="{FF2B5EF4-FFF2-40B4-BE49-F238E27FC236}">
                <a16:creationId xmlns:a16="http://schemas.microsoft.com/office/drawing/2014/main" id="{BDA514F1-40A8-9CC5-B9FC-3F19ED00315B}"/>
              </a:ext>
            </a:extLst>
          </p:cNvPr>
          <p:cNvSpPr txBox="1"/>
          <p:nvPr/>
        </p:nvSpPr>
        <p:spPr>
          <a:xfrm>
            <a:off x="189756" y="3198329"/>
            <a:ext cx="6840760" cy="3108543"/>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Managed App Router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managed application router enables you to access and run HTML5 applications in a cloud environment without the need to maintain your own runtime infrastructure.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managed application router is the HTML5 applications runtime capability</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Launchpad service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To use the managed application router, you must be subscribed to one of these services.</a:t>
            </a:r>
          </a:p>
        </p:txBody>
      </p:sp>
      <p:pic>
        <p:nvPicPr>
          <p:cNvPr id="2056" name="Picture 8">
            <a:extLst>
              <a:ext uri="{FF2B5EF4-FFF2-40B4-BE49-F238E27FC236}">
                <a16:creationId xmlns:a16="http://schemas.microsoft.com/office/drawing/2014/main" id="{7598432A-3228-5F69-EF59-793E78CE7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230" y="2459316"/>
            <a:ext cx="5019675" cy="3581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6C19B28-B856-B343-5F0D-D70DAEC4B156}"/>
                  </a:ext>
                </a:extLst>
              </p14:cNvPr>
              <p14:cNvContentPartPr/>
              <p14:nvPr/>
            </p14:nvContentPartPr>
            <p14:xfrm>
              <a:off x="8362440" y="3321000"/>
              <a:ext cx="2858040" cy="2248200"/>
            </p14:xfrm>
          </p:contentPart>
        </mc:Choice>
        <mc:Fallback xmlns="">
          <p:pic>
            <p:nvPicPr>
              <p:cNvPr id="2" name="Ink 1">
                <a:extLst>
                  <a:ext uri="{FF2B5EF4-FFF2-40B4-BE49-F238E27FC236}">
                    <a16:creationId xmlns:a16="http://schemas.microsoft.com/office/drawing/2014/main" id="{E6C19B28-B856-B343-5F0D-D70DAEC4B156}"/>
                  </a:ext>
                </a:extLst>
              </p:cNvPr>
              <p:cNvPicPr/>
              <p:nvPr/>
            </p:nvPicPr>
            <p:blipFill>
              <a:blip r:embed="rId6"/>
              <a:stretch>
                <a:fillRect/>
              </a:stretch>
            </p:blipFill>
            <p:spPr>
              <a:xfrm>
                <a:off x="8353080" y="3311640"/>
                <a:ext cx="2876760" cy="2266920"/>
              </a:xfrm>
              <a:prstGeom prst="rect">
                <a:avLst/>
              </a:prstGeom>
            </p:spPr>
          </p:pic>
        </mc:Fallback>
      </mc:AlternateContent>
    </p:spTree>
    <p:extLst>
      <p:ext uri="{BB962C8B-B14F-4D97-AF65-F5344CB8AC3E}">
        <p14:creationId xmlns:p14="http://schemas.microsoft.com/office/powerpoint/2010/main" val="52312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200" b="1" i="0" dirty="0">
                <a:solidFill>
                  <a:srgbClr val="000000"/>
                </a:solidFill>
                <a:effectLst/>
                <a:latin typeface="Arial Black" panose="020B0A04020102020204" pitchFamily="34" charset="0"/>
              </a:rPr>
              <a:t>Core Concepts – Destination Service, XSUAA</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173224"/>
            <a:ext cx="11809312" cy="4493538"/>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Destination Service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Destination service REST API specification for the SAP Cloud Foundry environment.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Destination service provides a REST API that you can use to read and manage destinations and certificates on all available levels.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service is helpful for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Never ever (ever!) add sensitive information, such as passwords, to your code!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Authentication strategies vary access different destinations types and you need to implement each single one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Dev tools (like code generators) have virtually no use if they cannot access supporting information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XSUAA Service</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XSUAA is one of the most important component to deal with when developing your own applications on Cloud Foundry. It takes care to authenticate and authorize your business users and assign the right principals to your user’s session so your application can: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Identity the user by Email, </a:t>
            </a: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UserId</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First and </a:t>
            </a: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Lastname</a:t>
            </a: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Check his roles (scopes) to decide if a user is allowed to do something or prohibit is action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077" name="Picture 5" descr="uaa">
            <a:extLst>
              <a:ext uri="{FF2B5EF4-FFF2-40B4-BE49-F238E27FC236}">
                <a16:creationId xmlns:a16="http://schemas.microsoft.com/office/drawing/2014/main" id="{43FC2E9F-0412-20C6-82CA-4597DA82E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164" y="5376133"/>
            <a:ext cx="3952876" cy="136683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1BAB0D27-A473-A2C1-1978-5C66EA657F1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617" t="16007" r="27904"/>
          <a:stretch/>
        </p:blipFill>
        <p:spPr bwMode="auto">
          <a:xfrm>
            <a:off x="9334772" y="2132856"/>
            <a:ext cx="2376264" cy="18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custom UIs for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30832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With the REST-based APIs of the workflow capability, you can access the workflow capability runtime. On top of these APIs, you can develop scenario-specific user interfaces for user tasks or workflow start UIs.</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Custom Start UI</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With SAPUI5, this option gives you a high level of control over the UI.</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Custom Task UI</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This option enables you to create a simple, straightforward UI using predefined elements.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B188EE24-9838-389B-861D-401DEC255C15}"/>
              </a:ext>
            </a:extLst>
          </p:cNvPr>
          <p:cNvPicPr>
            <a:picLocks noChangeAspect="1"/>
          </p:cNvPicPr>
          <p:nvPr/>
        </p:nvPicPr>
        <p:blipFill>
          <a:blip r:embed="rId4"/>
          <a:stretch>
            <a:fillRect/>
          </a:stretch>
        </p:blipFill>
        <p:spPr>
          <a:xfrm>
            <a:off x="3366215" y="3479329"/>
            <a:ext cx="5456393" cy="3200677"/>
          </a:xfrm>
          <a:prstGeom prst="rect">
            <a:avLst/>
          </a:prstGeom>
        </p:spPr>
      </p:pic>
    </p:spTree>
    <p:extLst>
      <p:ext uri="{BB962C8B-B14F-4D97-AF65-F5344CB8AC3E}">
        <p14:creationId xmlns:p14="http://schemas.microsoft.com/office/powerpoint/2010/main" val="200577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Use case scenario 4</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0369152" cy="252376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Sofia is working as a lead manager in one of the outsourcing company. She help IT companies to find right talent and send them to offshore project. She want us to design a workflow, which when started request for following candidate details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Name, Work Experience (number), Previous/Current Employer name, Skills (ABAP, UI5, BTP, S/4HANA), Country for travel, and budget (in USD)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Once the details are filled, a work item needs to be sent to HR specialist to review details and approve/reject the budget.</a:t>
            </a:r>
          </a:p>
        </p:txBody>
      </p:sp>
      <p:pic>
        <p:nvPicPr>
          <p:cNvPr id="1026" name="Picture 2" descr="Businesswoman Portfolio Avatar Character Icon Stock Vector (Royalty Free)  636705262 | Shutterstock">
            <a:extLst>
              <a:ext uri="{FF2B5EF4-FFF2-40B4-BE49-F238E27FC236}">
                <a16:creationId xmlns:a16="http://schemas.microsoft.com/office/drawing/2014/main" id="{C1D71D0B-DD1B-2044-75FA-3A2850BEC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555" r="32553" b="9501"/>
          <a:stretch/>
        </p:blipFill>
        <p:spPr bwMode="auto">
          <a:xfrm>
            <a:off x="10604619" y="842473"/>
            <a:ext cx="1276560" cy="356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7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Managed App Router</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As mentioned before, the managed app router will be responsible to communicate between our UI5 module and our workflow API. Since the app router also usage the XSUAA service, it will only allow authenticated calls to direct to our application.</a:t>
            </a:r>
          </a:p>
        </p:txBody>
      </p:sp>
      <p:sp>
        <p:nvSpPr>
          <p:cNvPr id="2" name="Rectangle 1">
            <a:extLst>
              <a:ext uri="{FF2B5EF4-FFF2-40B4-BE49-F238E27FC236}">
                <a16:creationId xmlns:a16="http://schemas.microsoft.com/office/drawing/2014/main" id="{5FC1C1DB-14A0-18F3-598C-2BF2B7EE9F47}"/>
              </a:ext>
            </a:extLst>
          </p:cNvPr>
          <p:cNvSpPr/>
          <p:nvPr/>
        </p:nvSpPr>
        <p:spPr>
          <a:xfrm>
            <a:off x="981844" y="2420888"/>
            <a:ext cx="9505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Managed App Router (usage xs-app.json)</a:t>
            </a:r>
          </a:p>
        </p:txBody>
      </p:sp>
      <p:sp>
        <p:nvSpPr>
          <p:cNvPr id="3" name="Rectangle 2">
            <a:extLst>
              <a:ext uri="{FF2B5EF4-FFF2-40B4-BE49-F238E27FC236}">
                <a16:creationId xmlns:a16="http://schemas.microsoft.com/office/drawing/2014/main" id="{0254BB82-863D-AA68-F95A-827E28704360}"/>
              </a:ext>
            </a:extLst>
          </p:cNvPr>
          <p:cNvSpPr/>
          <p:nvPr/>
        </p:nvSpPr>
        <p:spPr>
          <a:xfrm>
            <a:off x="1053852"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HTML5 Repository</a:t>
            </a:r>
          </a:p>
        </p:txBody>
      </p:sp>
      <p:sp>
        <p:nvSpPr>
          <p:cNvPr id="4" name="Cube 3">
            <a:extLst>
              <a:ext uri="{FF2B5EF4-FFF2-40B4-BE49-F238E27FC236}">
                <a16:creationId xmlns:a16="http://schemas.microsoft.com/office/drawing/2014/main" id="{9A4BF242-EECD-14D2-ECCA-9690E8338B9B}"/>
              </a:ext>
            </a:extLst>
          </p:cNvPr>
          <p:cNvSpPr/>
          <p:nvPr/>
        </p:nvSpPr>
        <p:spPr>
          <a:xfrm>
            <a:off x="1172300" y="4744506"/>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 name="Cube 6">
            <a:extLst>
              <a:ext uri="{FF2B5EF4-FFF2-40B4-BE49-F238E27FC236}">
                <a16:creationId xmlns:a16="http://schemas.microsoft.com/office/drawing/2014/main" id="{D9E2668E-885E-B06B-A0ED-D3C0CC29058D}"/>
              </a:ext>
            </a:extLst>
          </p:cNvPr>
          <p:cNvSpPr/>
          <p:nvPr/>
        </p:nvSpPr>
        <p:spPr>
          <a:xfrm>
            <a:off x="1970923" y="4744505"/>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9" name="Cube 8">
            <a:extLst>
              <a:ext uri="{FF2B5EF4-FFF2-40B4-BE49-F238E27FC236}">
                <a16:creationId xmlns:a16="http://schemas.microsoft.com/office/drawing/2014/main" id="{72DC1DA3-2A5D-B4DB-BBC6-2EEA97899669}"/>
              </a:ext>
            </a:extLst>
          </p:cNvPr>
          <p:cNvSpPr/>
          <p:nvPr/>
        </p:nvSpPr>
        <p:spPr>
          <a:xfrm>
            <a:off x="2825297" y="4744505"/>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D8F5205C-0C6A-ABD2-FBB0-1EB4DDDBD5A7}"/>
              </a:ext>
            </a:extLst>
          </p:cNvPr>
          <p:cNvSpPr txBox="1"/>
          <p:nvPr/>
        </p:nvSpPr>
        <p:spPr>
          <a:xfrm>
            <a:off x="1629916" y="5285398"/>
            <a:ext cx="2617856"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Workflow UIs</a:t>
            </a:r>
          </a:p>
        </p:txBody>
      </p:sp>
      <p:sp>
        <p:nvSpPr>
          <p:cNvPr id="13" name="Rectangle 12">
            <a:extLst>
              <a:ext uri="{FF2B5EF4-FFF2-40B4-BE49-F238E27FC236}">
                <a16:creationId xmlns:a16="http://schemas.microsoft.com/office/drawing/2014/main" id="{762B9859-AFBF-ADD7-387D-7B40E809F331}"/>
              </a:ext>
            </a:extLst>
          </p:cNvPr>
          <p:cNvSpPr/>
          <p:nvPr/>
        </p:nvSpPr>
        <p:spPr>
          <a:xfrm>
            <a:off x="4467399"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XSUAA Service</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xs-security.json</a:t>
            </a:r>
          </a:p>
        </p:txBody>
      </p:sp>
      <p:sp>
        <p:nvSpPr>
          <p:cNvPr id="16" name="TextBox 15">
            <a:extLst>
              <a:ext uri="{FF2B5EF4-FFF2-40B4-BE49-F238E27FC236}">
                <a16:creationId xmlns:a16="http://schemas.microsoft.com/office/drawing/2014/main" id="{077EE68F-FF82-FE9B-AFAE-1A8FEB32CDE7}"/>
              </a:ext>
            </a:extLst>
          </p:cNvPr>
          <p:cNvSpPr txBox="1"/>
          <p:nvPr/>
        </p:nvSpPr>
        <p:spPr>
          <a:xfrm>
            <a:off x="4467399" y="4654104"/>
            <a:ext cx="2617856"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Security and Authorization control</a:t>
            </a:r>
          </a:p>
        </p:txBody>
      </p:sp>
      <p:sp>
        <p:nvSpPr>
          <p:cNvPr id="21" name="Rectangle 20">
            <a:extLst>
              <a:ext uri="{FF2B5EF4-FFF2-40B4-BE49-F238E27FC236}">
                <a16:creationId xmlns:a16="http://schemas.microsoft.com/office/drawing/2014/main" id="{3F4AB999-6DCA-D722-5476-F6B9FFB57020}"/>
              </a:ext>
            </a:extLst>
          </p:cNvPr>
          <p:cNvSpPr/>
          <p:nvPr/>
        </p:nvSpPr>
        <p:spPr>
          <a:xfrm>
            <a:off x="7800563"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Destination Service</a:t>
            </a:r>
          </a:p>
        </p:txBody>
      </p:sp>
      <p:sp>
        <p:nvSpPr>
          <p:cNvPr id="22" name="Oval 21">
            <a:extLst>
              <a:ext uri="{FF2B5EF4-FFF2-40B4-BE49-F238E27FC236}">
                <a16:creationId xmlns:a16="http://schemas.microsoft.com/office/drawing/2014/main" id="{A67D9731-C5E9-14C8-4B58-4B077A08E57C}"/>
              </a:ext>
            </a:extLst>
          </p:cNvPr>
          <p:cNvSpPr/>
          <p:nvPr/>
        </p:nvSpPr>
        <p:spPr>
          <a:xfrm>
            <a:off x="8171587" y="5238880"/>
            <a:ext cx="1728192" cy="49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Cf </a:t>
            </a:r>
            <a:r>
              <a:rPr kumimoji="0" lang="en-US" sz="2400" b="0" i="0" u="none" strike="noStrike" kern="1200" cap="none" spc="0" normalizeH="0" baseline="0" noProof="0" dirty="0" err="1">
                <a:ln>
                  <a:noFill/>
                </a:ln>
                <a:solidFill>
                  <a:prstClr val="white"/>
                </a:solidFill>
                <a:effectLst/>
                <a:uLnTx/>
                <a:uFillTx/>
                <a:latin typeface="Segoe UI"/>
                <a:ea typeface="+mn-ea"/>
                <a:cs typeface="+mn-cs"/>
              </a:rPr>
              <a:t>dest</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3" name="Arrow: Up-Down 22">
            <a:extLst>
              <a:ext uri="{FF2B5EF4-FFF2-40B4-BE49-F238E27FC236}">
                <a16:creationId xmlns:a16="http://schemas.microsoft.com/office/drawing/2014/main" id="{A2D52778-BF5B-3E50-C948-A3E0F0418428}"/>
              </a:ext>
            </a:extLst>
          </p:cNvPr>
          <p:cNvSpPr/>
          <p:nvPr/>
        </p:nvSpPr>
        <p:spPr>
          <a:xfrm>
            <a:off x="8880683" y="4616162"/>
            <a:ext cx="288032" cy="5847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F1338B98-1834-F00C-F7D3-F25036E9C0F1}"/>
              </a:ext>
            </a:extLst>
          </p:cNvPr>
          <p:cNvSpPr txBox="1"/>
          <p:nvPr/>
        </p:nvSpPr>
        <p:spPr>
          <a:xfrm>
            <a:off x="8171587" y="5834600"/>
            <a:ext cx="2390848"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Communicate to workflow API</a:t>
            </a:r>
          </a:p>
        </p:txBody>
      </p:sp>
      <p:sp>
        <p:nvSpPr>
          <p:cNvPr id="27" name="TextBox 26">
            <a:extLst>
              <a:ext uri="{FF2B5EF4-FFF2-40B4-BE49-F238E27FC236}">
                <a16:creationId xmlns:a16="http://schemas.microsoft.com/office/drawing/2014/main" id="{F4D867AB-277A-12CE-1618-B2B2B4EE3382}"/>
              </a:ext>
            </a:extLst>
          </p:cNvPr>
          <p:cNvSpPr txBox="1"/>
          <p:nvPr/>
        </p:nvSpPr>
        <p:spPr>
          <a:xfrm>
            <a:off x="4438966" y="5200935"/>
            <a:ext cx="2303518" cy="646331"/>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C3C3C"/>
                </a:solidFill>
                <a:effectLst/>
                <a:uLnTx/>
                <a:uFillTx/>
                <a:latin typeface="BentonSansRegular"/>
                <a:ea typeface="+mn-ea"/>
                <a:cs typeface="+mn-cs"/>
              </a:rPr>
              <a:t>This will be used to authenticate our application via </a:t>
            </a:r>
            <a:r>
              <a:rPr kumimoji="0" lang="en-US" sz="1200" b="0" i="0" u="none" strike="noStrike" kern="1200" cap="none" spc="0" normalizeH="0" baseline="0" noProof="0" dirty="0" err="1">
                <a:ln>
                  <a:noFill/>
                </a:ln>
                <a:solidFill>
                  <a:srgbClr val="3C3C3C"/>
                </a:solidFill>
                <a:effectLst/>
                <a:uLnTx/>
                <a:uFillTx/>
                <a:latin typeface="BentonSansRegular"/>
                <a:ea typeface="+mn-ea"/>
                <a:cs typeface="+mn-cs"/>
              </a:rPr>
              <a:t>xsuaa</a:t>
            </a:r>
            <a:r>
              <a:rPr kumimoji="0" lang="en-US" sz="1200" b="0" i="0" u="none" strike="noStrike" kern="1200" cap="none" spc="0" normalizeH="0" baseline="0" noProof="0" dirty="0">
                <a:ln>
                  <a:noFill/>
                </a:ln>
                <a:solidFill>
                  <a:srgbClr val="3C3C3C"/>
                </a:solidFill>
                <a:effectLst/>
                <a:uLnTx/>
                <a:uFillTx/>
                <a:latin typeface="BentonSansRegular"/>
                <a:ea typeface="+mn-ea"/>
                <a:cs typeface="+mn-cs"/>
              </a:rPr>
              <a:t> while calling Workflow APIs. </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59308BEC-12E0-60D6-E50A-F547959BF91D}"/>
              </a:ext>
            </a:extLst>
          </p:cNvPr>
          <p:cNvSpPr/>
          <p:nvPr/>
        </p:nvSpPr>
        <p:spPr>
          <a:xfrm>
            <a:off x="10414893" y="3554043"/>
            <a:ext cx="1584176"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Workflow</a:t>
            </a:r>
          </a:p>
        </p:txBody>
      </p:sp>
    </p:spTree>
    <p:extLst>
      <p:ext uri="{BB962C8B-B14F-4D97-AF65-F5344CB8AC3E}">
        <p14:creationId xmlns:p14="http://schemas.microsoft.com/office/powerpoint/2010/main" val="1755121703"/>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Impactful">
      <a:dk1>
        <a:sysClr val="windowText" lastClr="000000"/>
      </a:dk1>
      <a:lt1>
        <a:sysClr val="window" lastClr="FFFFFF"/>
      </a:lt1>
      <a:dk2>
        <a:srgbClr val="1F497D"/>
      </a:dk2>
      <a:lt2>
        <a:srgbClr val="EEECE1"/>
      </a:lt2>
      <a:accent1>
        <a:srgbClr val="FFCF03"/>
      </a:accent1>
      <a:accent2>
        <a:srgbClr val="065DC4"/>
      </a:accent2>
      <a:accent3>
        <a:srgbClr val="68B5A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8836</TotalTime>
  <Words>3848</Words>
  <Application>Microsoft Office PowerPoint</Application>
  <PresentationFormat>Custom</PresentationFormat>
  <Paragraphs>436</Paragraphs>
  <Slides>38</Slides>
  <Notes>34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38</vt:i4>
      </vt:variant>
    </vt:vector>
  </HeadingPairs>
  <TitlesOfParts>
    <vt:vector size="54" baseType="lpstr">
      <vt:lpstr>72</vt:lpstr>
      <vt:lpstr>Amasis MT Pro Black</vt:lpstr>
      <vt:lpstr>Arial</vt:lpstr>
      <vt:lpstr>Arial Black</vt:lpstr>
      <vt:lpstr>BentonSansRegular</vt:lpstr>
      <vt:lpstr>Calibri</vt:lpstr>
      <vt:lpstr>Consolas</vt:lpstr>
      <vt:lpstr>Cooper Black</vt:lpstr>
      <vt:lpstr>Courier New</vt:lpstr>
      <vt:lpstr>IBMPlexMono,  Courier New</vt:lpstr>
      <vt:lpstr>Monaco</vt:lpstr>
      <vt:lpstr>Segoe UI</vt:lpstr>
      <vt:lpstr>Segoe UI Light</vt:lpstr>
      <vt:lpstr>Wingdings</vt:lpstr>
      <vt:lpstr>Office Theme</vt:lpstr>
      <vt:lpstr>1_Office Theme</vt:lpstr>
      <vt:lpstr>SAP BTP CLD500 Training</vt:lpstr>
      <vt:lpstr>What is deadline monitoring</vt:lpstr>
      <vt:lpstr>Enhance mail body using HTML</vt:lpstr>
      <vt:lpstr>Core Concepts – UI5, Microservice</vt:lpstr>
      <vt:lpstr>Core Concepts – HTML5 Repo, App Router </vt:lpstr>
      <vt:lpstr>Core Concepts – Destination Service, XSUAA</vt:lpstr>
      <vt:lpstr>Adding custom UIs for Workflow</vt:lpstr>
      <vt:lpstr>Use case scenario 4</vt:lpstr>
      <vt:lpstr>Adding Managed App Router</vt:lpstr>
      <vt:lpstr>Adding UI5 Component – Task UI</vt:lpstr>
      <vt:lpstr>Task Model and Workflow API Integration</vt:lpstr>
      <vt:lpstr>Behind the scenes</vt:lpstr>
      <vt:lpstr>Working with Custom Start UI</vt:lpstr>
      <vt:lpstr>SAP BTP Launchpad</vt:lpstr>
      <vt:lpstr>What is Sub-flow</vt:lpstr>
      <vt:lpstr>Parallel Sub-flow Elements</vt:lpstr>
      <vt:lpstr>Scenario use case 5</vt:lpstr>
      <vt:lpstr>Workflow Scenario 6 E01 – Rule Service</vt:lpstr>
      <vt:lpstr>What is Business Rule and Why?</vt:lpstr>
      <vt:lpstr>Why we need a Business Rule Management</vt:lpstr>
      <vt:lpstr>SAP BTP Rule Service</vt:lpstr>
      <vt:lpstr>Develop Rule in BTP</vt:lpstr>
      <vt:lpstr>Test Rule execution using APIHUB</vt:lpstr>
      <vt:lpstr>PowerPoint Presentation</vt:lpstr>
      <vt:lpstr>Workflow Scenario 6 E02 – Consume Rule Service</vt:lpstr>
      <vt:lpstr>Title</vt:lpstr>
      <vt:lpstr>Translating workflow</vt:lpstr>
      <vt:lpstr>Challenges sharing Projects</vt:lpstr>
      <vt:lpstr>Git HUB</vt:lpstr>
      <vt:lpstr>What is CI/CD</vt:lpstr>
      <vt:lpstr>BTP CI/CD Management</vt:lpstr>
      <vt:lpstr>Title</vt:lpstr>
      <vt:lpstr>Title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202</cp:revision>
  <dcterms:created xsi:type="dcterms:W3CDTF">2013-09-12T13:05:01Z</dcterms:created>
  <dcterms:modified xsi:type="dcterms:W3CDTF">2023-12-14T14:30:38Z</dcterms:modified>
</cp:coreProperties>
</file>