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28"/>
  </p:notesMasterIdLst>
  <p:sldIdLst>
    <p:sldId id="256" r:id="rId5"/>
    <p:sldId id="402" r:id="rId6"/>
    <p:sldId id="276" r:id="rId7"/>
    <p:sldId id="592" r:id="rId8"/>
    <p:sldId id="591" r:id="rId9"/>
    <p:sldId id="283" r:id="rId10"/>
    <p:sldId id="1030" r:id="rId11"/>
    <p:sldId id="1031" r:id="rId12"/>
    <p:sldId id="1032" r:id="rId13"/>
    <p:sldId id="1033" r:id="rId14"/>
    <p:sldId id="287" r:id="rId15"/>
    <p:sldId id="1035" r:id="rId16"/>
    <p:sldId id="1037" r:id="rId17"/>
    <p:sldId id="1038" r:id="rId18"/>
    <p:sldId id="1043" r:id="rId19"/>
    <p:sldId id="1044" r:id="rId20"/>
    <p:sldId id="1045" r:id="rId21"/>
    <p:sldId id="1046" r:id="rId22"/>
    <p:sldId id="1047" r:id="rId23"/>
    <p:sldId id="1048" r:id="rId24"/>
    <p:sldId id="1036" r:id="rId25"/>
    <p:sldId id="419" r:id="rId26"/>
    <p:sldId id="409" r:id="rId27"/>
  </p:sldIdLst>
  <p:sldSz cx="12188825" cy="6858000"/>
  <p:notesSz cx="6858000" cy="9144000"/>
  <p:embeddedFontLst>
    <p:embeddedFont>
      <p:font typeface="72 Condensed" panose="020B0506030000000003" pitchFamily="34" charset="0"/>
      <p:regular r:id="rId29"/>
      <p:bold r:id="rId30"/>
    </p:embeddedFont>
    <p:embeddedFont>
      <p:font typeface="72 Monospace" panose="020B0509030603020204" pitchFamily="49" charset="0"/>
      <p:regular r:id="rId31"/>
      <p:bold r:id="rId32"/>
    </p:embeddedFont>
    <p:embeddedFont>
      <p:font typeface="Amasis MT Pro Black" panose="02040A04050005020304" pitchFamily="18" charset="0"/>
      <p:bold r:id="rId33"/>
    </p:embeddedFont>
    <p:embeddedFont>
      <p:font typeface="Arial Black" panose="020B0A04020102020204" pitchFamily="34" charset="0"/>
      <p:regular r:id="rId34"/>
      <p:bold r:id="rId35"/>
    </p:embeddedFont>
    <p:embeddedFont>
      <p:font typeface="Cambria" panose="02040503050406030204" pitchFamily="18" charset="0"/>
      <p:regular r:id="rId36"/>
      <p:bold r:id="rId37"/>
      <p:italic r:id="rId38"/>
      <p:boldItalic r:id="rId39"/>
    </p:embeddedFont>
    <p:embeddedFont>
      <p:font typeface="Cooper Black" panose="0208090404030B020404" pitchFamily="18" charset="0"/>
      <p:regular r:id="rId40"/>
    </p:embeddedFont>
    <p:embeddedFont>
      <p:font typeface="Corben" panose="020B0604020202020204" charset="0"/>
      <p:bold r:id="rId41"/>
    </p:embeddedFont>
    <p:embeddedFont>
      <p:font typeface="Open Sans" panose="020B0606030504020204" pitchFamily="34" charset="0"/>
      <p:regular r:id="rId42"/>
      <p:bold r:id="rId43"/>
      <p:italic r:id="rId44"/>
      <p:boldItalic r:id="rId45"/>
    </p:embeddedFont>
    <p:embeddedFont>
      <p:font typeface="Quattrocento Sans" panose="020B0502050000020003" pitchFamily="34" charset="0"/>
      <p:regular r:id="rId46"/>
      <p:bold r:id="rId47"/>
      <p:italic r:id="rId48"/>
      <p:boldItalic r:id="rId49"/>
    </p:embeddedFont>
    <p:embeddedFont>
      <p:font typeface="Segoe UI" panose="020B0502040204020203" pitchFamily="34" charset="0"/>
      <p:regular r:id="rId50"/>
      <p:bold r:id="rId51"/>
      <p:italic r:id="rId52"/>
      <p:boldItalic r:id="rId53"/>
    </p:embeddedFont>
    <p:embeddedFont>
      <p:font typeface="Segoe UI Light" panose="020B0502040204020203" pitchFamily="34" charset="0"/>
      <p:regular r:id="rId54"/>
      <p: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80" autoAdjust="0"/>
    <p:restoredTop sz="94660"/>
  </p:normalViewPr>
  <p:slideViewPr>
    <p:cSldViewPr snapToGrid="0">
      <p:cViewPr varScale="1">
        <p:scale>
          <a:sx n="104" d="100"/>
          <a:sy n="104" d="100"/>
        </p:scale>
        <p:origin x="612" y="72"/>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1.fntdata"/><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55" Type="http://schemas.openxmlformats.org/officeDocument/2006/relationships/font" Target="fonts/font27.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1.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font" Target="fonts/font25.fntdata"/><Relationship Id="rId5" Type="http://schemas.openxmlformats.org/officeDocument/2006/relationships/slide" Target="slides/slide1.xml"/><Relationship Id="rId203" Type="http://customschemas.google.com/relationships/presentationmetadata" Target="metadata"/><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20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23.fntdata"/><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6.xml"/><Relationship Id="rId41" Type="http://schemas.openxmlformats.org/officeDocument/2006/relationships/font" Target="fonts/font13.fntdata"/><Relationship Id="rId54" Type="http://schemas.openxmlformats.org/officeDocument/2006/relationships/font" Target="fonts/font26.fntdata"/><Relationship Id="rId1" Type="http://schemas.openxmlformats.org/officeDocument/2006/relationships/slideMaster" Target="slideMasters/slideMaster1.xml"/><Relationship Id="rId6" Type="http://schemas.openxmlformats.org/officeDocument/2006/relationships/slide" Target="slides/slide2.xml"/><Relationship Id="rId204" Type="http://schemas.openxmlformats.org/officeDocument/2006/relationships/presProps" Target="presProps.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 Id="rId10" Type="http://schemas.openxmlformats.org/officeDocument/2006/relationships/slide" Target="slides/slide6.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3" name="Google Shape;96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8" name="Google Shape;100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11/20/2024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43"/>
        <p:cNvGrpSpPr/>
        <p:nvPr/>
      </p:nvGrpSpPr>
      <p:grpSpPr>
        <a:xfrm>
          <a:off x="0" y="0"/>
          <a:ext cx="0" cy="0"/>
          <a:chOff x="0" y="0"/>
          <a:chExt cx="0" cy="0"/>
        </a:xfrm>
      </p:grpSpPr>
      <p:sp>
        <p:nvSpPr>
          <p:cNvPr id="444" name="Google Shape;444;p176"/>
          <p:cNvSpPr txBox="1">
            <a:spLocks noGrp="1"/>
          </p:cNvSpPr>
          <p:nvPr>
            <p:ph type="title"/>
          </p:nvPr>
        </p:nvSpPr>
        <p:spPr>
          <a:xfrm>
            <a:off x="839569"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5" name="Google Shape;445;p176"/>
          <p:cNvSpPr txBox="1">
            <a:spLocks noGrp="1"/>
          </p:cNvSpPr>
          <p:nvPr>
            <p:ph type="body" idx="1"/>
          </p:nvPr>
        </p:nvSpPr>
        <p:spPr>
          <a:xfrm>
            <a:off x="839571" y="1681163"/>
            <a:ext cx="515644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6" name="Google Shape;446;p176"/>
          <p:cNvSpPr txBox="1">
            <a:spLocks noGrp="1"/>
          </p:cNvSpPr>
          <p:nvPr>
            <p:ph type="body" idx="2"/>
          </p:nvPr>
        </p:nvSpPr>
        <p:spPr>
          <a:xfrm>
            <a:off x="839571" y="2505075"/>
            <a:ext cx="5156443"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7" name="Google Shape;447;p176"/>
          <p:cNvSpPr txBox="1">
            <a:spLocks noGrp="1"/>
          </p:cNvSpPr>
          <p:nvPr>
            <p:ph type="body" idx="3"/>
          </p:nvPr>
        </p:nvSpPr>
        <p:spPr>
          <a:xfrm>
            <a:off x="6170593" y="1681163"/>
            <a:ext cx="518183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8" name="Google Shape;448;p176"/>
          <p:cNvSpPr txBox="1">
            <a:spLocks noGrp="1"/>
          </p:cNvSpPr>
          <p:nvPr>
            <p:ph type="body" idx="4"/>
          </p:nvPr>
        </p:nvSpPr>
        <p:spPr>
          <a:xfrm>
            <a:off x="6170593" y="2505075"/>
            <a:ext cx="518183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9" name="Google Shape;449;p176"/>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0" name="Google Shape;450;p176"/>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1" name="Google Shape;451;p176"/>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321772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BDD2387F-07C0-50A0-1236-172A215EC0A7}"/>
              </a:ext>
            </a:extLst>
          </p:cNvPr>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6" name="Slide Number Placeholder 3">
            <a:extLst>
              <a:ext uri="{FF2B5EF4-FFF2-40B4-BE49-F238E27FC236}">
                <a16:creationId xmlns:a16="http://schemas.microsoft.com/office/drawing/2014/main" id="{C3190560-6C59-E5EE-893F-1A3B6762F3C1}"/>
              </a:ext>
            </a:extLst>
          </p:cNvPr>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cxnSp>
        <p:nvCxnSpPr>
          <p:cNvPr id="7" name="Straight Connector 6">
            <a:extLst>
              <a:ext uri="{FF2B5EF4-FFF2-40B4-BE49-F238E27FC236}">
                <a16:creationId xmlns:a16="http://schemas.microsoft.com/office/drawing/2014/main" id="{D2453592-BC86-9EF6-F7BE-44C301E3B5AD}"/>
              </a:ext>
            </a:extLst>
          </p:cNvPr>
          <p:cNvCxnSpPr>
            <a:cxnSpLocks/>
          </p:cNvCxnSpPr>
          <p:nvPr userDrawn="1"/>
        </p:nvCxnSpPr>
        <p:spPr>
          <a:xfrm>
            <a:off x="11567020" y="420757"/>
            <a:ext cx="0" cy="60164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236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BDD2387F-07C0-50A0-1236-172A215EC0A7}"/>
              </a:ext>
            </a:extLst>
          </p:cNvPr>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6" name="Slide Number Placeholder 3">
            <a:extLst>
              <a:ext uri="{FF2B5EF4-FFF2-40B4-BE49-F238E27FC236}">
                <a16:creationId xmlns:a16="http://schemas.microsoft.com/office/drawing/2014/main" id="{C3190560-6C59-E5EE-893F-1A3B6762F3C1}"/>
              </a:ext>
            </a:extLst>
          </p:cNvPr>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cxnSp>
        <p:nvCxnSpPr>
          <p:cNvPr id="7" name="Straight Connector 6">
            <a:extLst>
              <a:ext uri="{FF2B5EF4-FFF2-40B4-BE49-F238E27FC236}">
                <a16:creationId xmlns:a16="http://schemas.microsoft.com/office/drawing/2014/main" id="{D2453592-BC86-9EF6-F7BE-44C301E3B5AD}"/>
              </a:ext>
            </a:extLst>
          </p:cNvPr>
          <p:cNvCxnSpPr>
            <a:cxnSpLocks/>
          </p:cNvCxnSpPr>
          <p:nvPr userDrawn="1"/>
        </p:nvCxnSpPr>
        <p:spPr>
          <a:xfrm>
            <a:off x="11567020" y="420757"/>
            <a:ext cx="0" cy="60164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085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theme" Target="../theme/theme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theme" Target="../theme/theme4.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 id="214748374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11/20/2024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6"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nubhavtrainings.com/restful-programming-training" TargetMode="External"/><Relationship Id="rId2" Type="http://schemas.openxmlformats.org/officeDocument/2006/relationships/hyperlink" Target="https://youtu.be/rTsAg_OGh-A" TargetMode="External"/><Relationship Id="rId1" Type="http://schemas.openxmlformats.org/officeDocument/2006/relationships/slideLayout" Target="../slideLayouts/slideLayout48.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1.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tiff"/><Relationship Id="rId2" Type="http://schemas.openxmlformats.org/officeDocument/2006/relationships/notesSlide" Target="../notesSlides/notesSlide5.xml"/><Relationship Id="rId1" Type="http://schemas.openxmlformats.org/officeDocument/2006/relationships/slideLayout" Target="../slideLayouts/slideLayout38.xml"/><Relationship Id="rId6" Type="http://schemas.openxmlformats.org/officeDocument/2006/relationships/image" Target="../media/image11.tiff"/><Relationship Id="rId5" Type="http://schemas.openxmlformats.org/officeDocument/2006/relationships/image" Target="../media/image10.tiff"/><Relationship Id="rId4" Type="http://schemas.openxmlformats.org/officeDocument/2006/relationships/image" Target="../media/image9.tiff"/><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eclipse.abapgit.org/updatesite/" TargetMode="External"/><Relationship Id="rId2" Type="http://schemas.openxmlformats.org/officeDocument/2006/relationships/notesSlide" Target="../notesSlides/notesSlide3.xml"/><Relationship Id="rId1" Type="http://schemas.openxmlformats.org/officeDocument/2006/relationships/slideLayout" Target="../slideLayouts/slideLayout39.xml"/><Relationship Id="rId5" Type="http://schemas.openxmlformats.org/officeDocument/2006/relationships/image" Target="../media/image6.png"/><Relationship Id="rId4" Type="http://schemas.openxmlformats.org/officeDocument/2006/relationships/hyperlink" Target="https://github.com/SAP-samples/abap-file-uploader"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pi.sap.com/" TargetMode="Externa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DAY-3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Continue 3/3</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4247317"/>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What the difference between HANA CDS and ABAP CDS?</a:t>
            </a:r>
          </a:p>
          <a:p>
            <a:pPr marR="0" lvl="0" algn="l" defTabSz="1218987" rtl="0" eaLnBrk="1" fontAlgn="auto" latinLnBrk="0" hangingPunct="1">
              <a:lnSpc>
                <a:spcPct val="100000"/>
              </a:lnSpc>
              <a:spcBef>
                <a:spcPts val="0"/>
              </a:spcBef>
              <a:spcAft>
                <a:spcPts val="0"/>
              </a:spcAft>
              <a:buClrTx/>
              <a:buSzTx/>
              <a:tabLst/>
              <a:defRPr/>
            </a:pPr>
            <a:r>
              <a:rPr lang="en-IN" sz="1800" dirty="0">
                <a:solidFill>
                  <a:prstClr val="black"/>
                </a:solidFill>
                <a:latin typeface="Segoe UI"/>
              </a:rPr>
              <a:t>If your company does not have ABAP system, when our company buy only HANA license for database. These cases we have no </a:t>
            </a:r>
            <a:r>
              <a:rPr lang="en-IN" sz="1800" dirty="0" err="1">
                <a:solidFill>
                  <a:prstClr val="black"/>
                </a:solidFill>
                <a:latin typeface="Segoe UI"/>
              </a:rPr>
              <a:t>abaper</a:t>
            </a:r>
            <a:r>
              <a:rPr lang="en-IN" sz="1800" dirty="0">
                <a:solidFill>
                  <a:prstClr val="black"/>
                </a:solidFill>
                <a:latin typeface="Segoe UI"/>
              </a:rPr>
              <a:t> in team, we use native HANA development, so we create HANA CDS. This course focus on S/4HANA which is a solution based on ABAP system hence we cover only </a:t>
            </a:r>
            <a:r>
              <a:rPr lang="en-IN" sz="1800" b="1" u="sng" dirty="0">
                <a:solidFill>
                  <a:prstClr val="black"/>
                </a:solidFill>
                <a:latin typeface="Segoe UI"/>
              </a:rPr>
              <a:t>ABAP CDS</a:t>
            </a:r>
            <a:r>
              <a:rPr lang="en-IN" sz="1800" dirty="0">
                <a:solidFill>
                  <a:prstClr val="black"/>
                </a:solidFill>
                <a:latin typeface="Segoe UI"/>
              </a:rPr>
              <a:t>.</a:t>
            </a:r>
          </a:p>
          <a:p>
            <a:pPr marR="0" lvl="0" algn="l" defTabSz="1218987" rtl="0" eaLnBrk="1" fontAlgn="auto" latinLnBrk="0" hangingPunct="1">
              <a:lnSpc>
                <a:spcPct val="100000"/>
              </a:lnSpc>
              <a:spcBef>
                <a:spcPts val="0"/>
              </a:spcBef>
              <a:spcAft>
                <a:spcPts val="0"/>
              </a:spcAft>
              <a:buClrTx/>
              <a:buSzTx/>
              <a:tabLst/>
              <a:defRPr/>
            </a:pPr>
            <a:r>
              <a:rPr lang="en-IN" sz="1800" dirty="0">
                <a:solidFill>
                  <a:prstClr val="black"/>
                </a:solidFill>
                <a:latin typeface="Segoe UI"/>
                <a:hlinkClick r:id="rId2"/>
              </a:rPr>
              <a:t>https://youtu.be/rTsAg_OGh-A</a:t>
            </a:r>
            <a:endParaRPr lang="en-IN" sz="1800" dirty="0">
              <a:solidFill>
                <a:prstClr val="black"/>
              </a:solidFill>
              <a:latin typeface="Segoe UI"/>
            </a:endParaRPr>
          </a:p>
          <a:p>
            <a:pPr marR="0" lvl="0" algn="l" defTabSz="1218987" rtl="0" eaLnBrk="1" fontAlgn="auto" latinLnBrk="0" hangingPunct="1">
              <a:lnSpc>
                <a:spcPct val="100000"/>
              </a:lnSpc>
              <a:spcBef>
                <a:spcPts val="0"/>
              </a:spcBef>
              <a:spcAft>
                <a:spcPts val="0"/>
              </a:spcAft>
              <a:buClrTx/>
              <a:buSzTx/>
              <a:tabLst/>
              <a:defRPr/>
            </a:pPr>
            <a:endParaRPr lang="en-IN" sz="1800" dirty="0">
              <a:solidFill>
                <a:prstClr val="black"/>
              </a:solidFill>
              <a:latin typeface="Segoe UI"/>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There are already DDIC view (SE11), why SAP come up with CDS views?</a:t>
            </a:r>
          </a:p>
          <a:p>
            <a:pPr marR="0" lvl="0" algn="l" defTabSz="1218987" rtl="0" eaLnBrk="1" fontAlgn="auto" latinLnBrk="0" hangingPunct="1">
              <a:lnSpc>
                <a:spcPct val="100000"/>
              </a:lnSpc>
              <a:spcBef>
                <a:spcPts val="0"/>
              </a:spcBef>
              <a:spcAft>
                <a:spcPts val="0"/>
              </a:spcAft>
              <a:buClrTx/>
              <a:buSzTx/>
              <a:tabLst/>
              <a:defRPr/>
            </a:pPr>
            <a:r>
              <a:rPr lang="en-IN" sz="1800" b="1" dirty="0">
                <a:solidFill>
                  <a:prstClr val="black"/>
                </a:solidFill>
                <a:latin typeface="Segoe UI"/>
              </a:rPr>
              <a:t>Park*</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Can I integrate SQL Script also with CDS views?</a:t>
            </a:r>
          </a:p>
          <a:p>
            <a:pPr marR="0" lvl="0" algn="l" defTabSz="1218987" rtl="0" eaLnBrk="1" fontAlgn="auto" latinLnBrk="0" hangingPunct="1">
              <a:lnSpc>
                <a:spcPct val="100000"/>
              </a:lnSpc>
              <a:spcBef>
                <a:spcPts val="0"/>
              </a:spcBef>
              <a:spcAft>
                <a:spcPts val="0"/>
              </a:spcAft>
              <a:buClrTx/>
              <a:buSzTx/>
              <a:tabLst/>
              <a:defRPr/>
            </a:pPr>
            <a:r>
              <a:rPr lang="en-IN" sz="1800" dirty="0">
                <a:solidFill>
                  <a:prstClr val="black"/>
                </a:solidFill>
                <a:latin typeface="Segoe UI"/>
              </a:rPr>
              <a:t>Yes, with SAP NW 750 onwards, we have new concept called CDS table function</a:t>
            </a:r>
          </a:p>
          <a:p>
            <a:pPr marR="0" lvl="0" algn="l" defTabSz="1218987" rtl="0" eaLnBrk="1" fontAlgn="auto" latinLnBrk="0" hangingPunct="1">
              <a:lnSpc>
                <a:spcPct val="100000"/>
              </a:lnSpc>
              <a:spcBef>
                <a:spcPts val="0"/>
              </a:spcBef>
              <a:spcAft>
                <a:spcPts val="0"/>
              </a:spcAft>
              <a:buClrTx/>
              <a:buSzTx/>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Is it possible to also insert data using CDS views?</a:t>
            </a:r>
          </a:p>
          <a:p>
            <a:pPr marR="0" lvl="0" algn="l" defTabSz="1218987" rtl="0" eaLnBrk="1" fontAlgn="auto" latinLnBrk="0" hangingPunct="1">
              <a:lnSpc>
                <a:spcPct val="100000"/>
              </a:lnSpc>
              <a:spcBef>
                <a:spcPts val="0"/>
              </a:spcBef>
              <a:spcAft>
                <a:spcPts val="0"/>
              </a:spcAft>
              <a:buClrTx/>
              <a:buSzTx/>
              <a:tabLst/>
              <a:defRPr/>
            </a:pPr>
            <a:r>
              <a:rPr lang="en-IN" sz="1800" dirty="0">
                <a:solidFill>
                  <a:prstClr val="black"/>
                </a:solidFill>
                <a:latin typeface="Segoe UI"/>
              </a:rPr>
              <a:t>No, it’s a view. But if you combine another concept with </a:t>
            </a:r>
            <a:r>
              <a:rPr lang="en-IN" sz="1800" dirty="0" err="1">
                <a:solidFill>
                  <a:prstClr val="black"/>
                </a:solidFill>
                <a:latin typeface="Segoe UI"/>
              </a:rPr>
              <a:t>cds</a:t>
            </a:r>
            <a:r>
              <a:rPr lang="en-IN" sz="1800" dirty="0">
                <a:solidFill>
                  <a:prstClr val="black"/>
                </a:solidFill>
                <a:latin typeface="Segoe UI"/>
              </a:rPr>
              <a:t> like BOPF or </a:t>
            </a:r>
            <a:r>
              <a:rPr lang="en-IN" sz="1800" b="1" dirty="0">
                <a:solidFill>
                  <a:prstClr val="black"/>
                </a:solidFill>
                <a:latin typeface="Segoe UI"/>
                <a:hlinkClick r:id="rId3"/>
              </a:rPr>
              <a:t>RAP framework.</a:t>
            </a:r>
            <a:endParaRPr lang="en-IN" sz="1800" b="1" dirty="0"/>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4"/>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Tree>
    <p:extLst>
      <p:ext uri="{BB962C8B-B14F-4D97-AF65-F5344CB8AC3E}">
        <p14:creationId xmlns:p14="http://schemas.microsoft.com/office/powerpoint/2010/main" val="4170846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1" name="Google Shape;1011;p32"/>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advance version of CDS Views. If you know CDS view, you can implement CDS entities very easily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When we activate CDS view, 2 objects gets created. One will be HANA view, and another will be the DDIC view. This DDIC view is of no use. When we CDS entity, No DDIC view gets created.</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It save activation time hence the cds entity activation is faster than the cds view activation.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 view have 3 names – file name, cds name and ddic view name. CDS entity is simplified and just have only one name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also improved the runtime engine for entities to make it work faster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strict in nature.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17145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ABAP on Cloud system</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does not allow direct access of some of standard database tables available in AOC environment. These objects are called restricted objects. SAP have built the CDS entities on top of these objects, these entities are marked as </a:t>
            </a: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Released. </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Which means we can use them in our code.</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2" name="Google Shape;1012;p3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entities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5"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Why SAP generate Alias name for entity fields</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1477328"/>
          </a:xfrm>
          <a:prstGeom prst="rect">
            <a:avLst/>
          </a:prstGeom>
          <a:noFill/>
        </p:spPr>
        <p:txBody>
          <a:bodyPr wrap="square" rtlCol="0">
            <a:spAutoFit/>
          </a:bodyPr>
          <a:lstStyle/>
          <a:p>
            <a:pPr marL="285750" indent="-285750">
              <a:buFont typeface="Arial" panose="020B0604020202020204" pitchFamily="34" charset="0"/>
              <a:buChar char="•"/>
            </a:pPr>
            <a:r>
              <a:rPr lang="en-IN" sz="1800" dirty="0"/>
              <a:t>Alias name would give meaningful name to the column</a:t>
            </a:r>
          </a:p>
          <a:p>
            <a:pPr marL="285750" indent="-285750">
              <a:buFont typeface="Arial" panose="020B0604020202020204" pitchFamily="34" charset="0"/>
              <a:buChar char="•"/>
            </a:pPr>
            <a:r>
              <a:rPr lang="en-IN" sz="1800" dirty="0"/>
              <a:t>It increase the readability of the code</a:t>
            </a:r>
          </a:p>
          <a:p>
            <a:pPr marL="285750" indent="-285750">
              <a:buFont typeface="Arial" panose="020B0604020202020204" pitchFamily="34" charset="0"/>
              <a:buChar char="•"/>
            </a:pPr>
            <a:r>
              <a:rPr lang="en-IN" sz="1800" dirty="0"/>
              <a:t>It saves maintenance of views/entities</a:t>
            </a:r>
          </a:p>
          <a:p>
            <a:pPr marL="285750" indent="-285750">
              <a:buFont typeface="Arial" panose="020B0604020202020204" pitchFamily="34" charset="0"/>
              <a:buChar char="•"/>
            </a:pPr>
            <a:r>
              <a:rPr lang="en-IN" sz="1800" dirty="0"/>
              <a:t>Sometimes we do joins and two tables can have same column name, So for consumer to differentiate these fields we use the alias name</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Tree>
    <p:extLst>
      <p:ext uri="{BB962C8B-B14F-4D97-AF65-F5344CB8AC3E}">
        <p14:creationId xmlns:p14="http://schemas.microsoft.com/office/powerpoint/2010/main" val="1473984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View on View</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1754326"/>
          </a:xfrm>
          <a:prstGeom prst="rect">
            <a:avLst/>
          </a:prstGeom>
          <a:noFill/>
        </p:spPr>
        <p:txBody>
          <a:bodyPr wrap="square" rtlCol="0">
            <a:spAutoFit/>
          </a:bodyPr>
          <a:lstStyle/>
          <a:p>
            <a:pPr marL="285750" indent="-285750">
              <a:buFont typeface="Arial" panose="020B0604020202020204" pitchFamily="34" charset="0"/>
              <a:buChar char="•"/>
            </a:pPr>
            <a:r>
              <a:rPr lang="en-IN" sz="1800" dirty="0"/>
              <a:t>When we create a </a:t>
            </a:r>
            <a:r>
              <a:rPr lang="en-IN" sz="1800" dirty="0" err="1"/>
              <a:t>cds</a:t>
            </a:r>
            <a:r>
              <a:rPr lang="en-IN" sz="1800" dirty="0"/>
              <a:t> view/entity which usages another </a:t>
            </a:r>
            <a:r>
              <a:rPr lang="en-IN" sz="1800" dirty="0" err="1"/>
              <a:t>cds</a:t>
            </a:r>
            <a:r>
              <a:rPr lang="en-IN" sz="1800" dirty="0"/>
              <a:t> or entity as a source of data, its called </a:t>
            </a:r>
            <a:r>
              <a:rPr lang="en-IN" sz="1800" b="1" dirty="0"/>
              <a:t>view-on-view.</a:t>
            </a:r>
            <a:endParaRPr lang="en-IN" sz="1800" dirty="0"/>
          </a:p>
          <a:p>
            <a:pPr marL="285750" indent="-285750">
              <a:buFont typeface="Arial" panose="020B0604020202020204" pitchFamily="34" charset="0"/>
              <a:buChar char="•"/>
            </a:pPr>
            <a:r>
              <a:rPr lang="en-IN" sz="1800" dirty="0"/>
              <a:t>It increase reusability</a:t>
            </a:r>
          </a:p>
          <a:p>
            <a:pPr marL="285750" indent="-285750">
              <a:buFont typeface="Arial" panose="020B0604020202020204" pitchFamily="34" charset="0"/>
              <a:buChar char="•"/>
            </a:pPr>
            <a:r>
              <a:rPr lang="en-IN" sz="1800" dirty="0"/>
              <a:t>It also helps modularization of code</a:t>
            </a:r>
          </a:p>
          <a:p>
            <a:pPr marL="285750" indent="-285750">
              <a:buFont typeface="Arial" panose="020B0604020202020204" pitchFamily="34" charset="0"/>
              <a:buChar char="•"/>
            </a:pPr>
            <a:r>
              <a:rPr lang="en-IN" sz="1800" dirty="0"/>
              <a:t>Increase adaption by reducing the development efforts</a:t>
            </a:r>
          </a:p>
          <a:p>
            <a:pPr marL="285750" indent="-285750">
              <a:buFont typeface="Arial" panose="020B0604020202020204" pitchFamily="34" charset="0"/>
              <a:buChar char="•"/>
            </a:pPr>
            <a:endParaRPr lang="en-IN" sz="1800" dirty="0"/>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8" name="TextBox 7">
            <a:extLst>
              <a:ext uri="{FF2B5EF4-FFF2-40B4-BE49-F238E27FC236}">
                <a16:creationId xmlns:a16="http://schemas.microsoft.com/office/drawing/2014/main" id="{8C3C38ED-8899-31AF-6504-7A417F2A2576}"/>
              </a:ext>
            </a:extLst>
          </p:cNvPr>
          <p:cNvSpPr txBox="1"/>
          <p:nvPr/>
        </p:nvSpPr>
        <p:spPr>
          <a:xfrm>
            <a:off x="141079" y="2409091"/>
            <a:ext cx="6100090" cy="461665"/>
          </a:xfrm>
          <a:prstGeom prst="rect">
            <a:avLst/>
          </a:prstGeom>
          <a:noFill/>
        </p:spPr>
        <p:txBody>
          <a:bodyPr wrap="square">
            <a:spAutoFit/>
          </a:bodyPr>
          <a:lstStyle/>
          <a:p>
            <a:r>
              <a:rPr lang="en-US" sz="2400" dirty="0">
                <a:latin typeface="Cooper Black" panose="0208090404030B020404" pitchFamily="18" charset="0"/>
                <a:cs typeface="Times New Roman" panose="02020603050405020304" pitchFamily="18" charset="0"/>
              </a:rPr>
              <a:t>Extend View Concept</a:t>
            </a:r>
            <a:endParaRPr lang="en-IN" sz="2400" dirty="0">
              <a:latin typeface="Cooper Black" panose="0208090404030B0204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07FA5F4-D03E-B5FE-FFD2-9AAB3EE43028}"/>
              </a:ext>
            </a:extLst>
          </p:cNvPr>
          <p:cNvSpPr txBox="1"/>
          <p:nvPr/>
        </p:nvSpPr>
        <p:spPr>
          <a:xfrm>
            <a:off x="228540" y="2870756"/>
            <a:ext cx="11338480" cy="1077218"/>
          </a:xfrm>
          <a:prstGeom prst="rect">
            <a:avLst/>
          </a:prstGeom>
          <a:noFill/>
        </p:spPr>
        <p:txBody>
          <a:bodyPr wrap="square" rtlCol="0">
            <a:spAutoFit/>
          </a:bodyPr>
          <a:lstStyle/>
          <a:p>
            <a:r>
              <a:rPr lang="en-IN" sz="1600" dirty="0"/>
              <a:t>SAP delivers the standard views to us, we can extend these views by adding extra properties and also joins. This way we can expose the custom fields added to .APPEND include in standard tables. SAP also deliver over 9000+ standard views. Extension is always side-effect free; they never affect standard code also do not allow standard code to change.</a:t>
            </a:r>
          </a:p>
          <a:p>
            <a:r>
              <a:rPr lang="en-IN" sz="1600" dirty="0"/>
              <a:t>We cannot extend a view which has parameters.</a:t>
            </a:r>
          </a:p>
        </p:txBody>
      </p:sp>
    </p:spTree>
    <p:extLst>
      <p:ext uri="{BB962C8B-B14F-4D97-AF65-F5344CB8AC3E}">
        <p14:creationId xmlns:p14="http://schemas.microsoft.com/office/powerpoint/2010/main" val="4222688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Joins </a:t>
            </a:r>
            <a:r>
              <a:rPr lang="en-US" sz="3199" dirty="0" err="1">
                <a:latin typeface="Cooper Black" panose="0208090404030B020404" pitchFamily="18" charset="0"/>
                <a:cs typeface="Times New Roman" panose="02020603050405020304" pitchFamily="18" charset="0"/>
              </a:rPr>
              <a:t>v.s</a:t>
            </a:r>
            <a:r>
              <a:rPr lang="en-US" sz="3199" dirty="0">
                <a:latin typeface="Cooper Black" panose="0208090404030B020404" pitchFamily="18" charset="0"/>
                <a:cs typeface="Times New Roman" panose="02020603050405020304" pitchFamily="18" charset="0"/>
              </a:rPr>
              <a:t> Association</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2031325"/>
          </a:xfrm>
          <a:prstGeom prst="rect">
            <a:avLst/>
          </a:prstGeom>
          <a:noFill/>
        </p:spPr>
        <p:txBody>
          <a:bodyPr wrap="square" rtlCol="0">
            <a:spAutoFit/>
          </a:bodyPr>
          <a:lstStyle/>
          <a:p>
            <a:r>
              <a:rPr lang="en-IN" sz="1800" dirty="0"/>
              <a:t>A join works like a tight coupling between database objects, it always bound to happen. Which means when a join is executed, it force the read of data from multiple tables by comparing the column values. This comparison will take time inside database.</a:t>
            </a:r>
          </a:p>
          <a:p>
            <a:r>
              <a:rPr lang="en-IN" sz="1800" dirty="0"/>
              <a:t>Associations are relationship between entities, they are different from joins as they do lose coupling. When we read data from </a:t>
            </a:r>
            <a:r>
              <a:rPr lang="en-IN" sz="1800" dirty="0" err="1"/>
              <a:t>cds</a:t>
            </a:r>
            <a:r>
              <a:rPr lang="en-IN" sz="1800" dirty="0"/>
              <a:t> and if </a:t>
            </a:r>
            <a:r>
              <a:rPr lang="en-IN" sz="1800" dirty="0" err="1"/>
              <a:t>cds</a:t>
            </a:r>
            <a:r>
              <a:rPr lang="en-IN" sz="1800" dirty="0"/>
              <a:t> has association, it reads the data from first table and when needed, </a:t>
            </a:r>
            <a:r>
              <a:rPr lang="en-IN" sz="1800" b="1" dirty="0"/>
              <a:t>on-demand</a:t>
            </a:r>
            <a:r>
              <a:rPr lang="en-IN" sz="1800" dirty="0"/>
              <a:t> it reads the data from second table. Especially when make mobile apps (using Fiori) associations are good for performance.</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Tree>
    <p:extLst>
      <p:ext uri="{BB962C8B-B14F-4D97-AF65-F5344CB8AC3E}">
        <p14:creationId xmlns:p14="http://schemas.microsoft.com/office/powerpoint/2010/main" val="1192705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Se11 DDIC views v/s CDS views</a:t>
            </a:r>
            <a:endParaRPr lang="en-IN" sz="3199" dirty="0">
              <a:latin typeface="Cooper Black" panose="0208090404030B0204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graphicFrame>
        <p:nvGraphicFramePr>
          <p:cNvPr id="8" name="Table 7">
            <a:extLst>
              <a:ext uri="{FF2B5EF4-FFF2-40B4-BE49-F238E27FC236}">
                <a16:creationId xmlns:a16="http://schemas.microsoft.com/office/drawing/2014/main" id="{B35F96A6-D0BE-2B83-BFCE-F2F4533FEB53}"/>
              </a:ext>
            </a:extLst>
          </p:cNvPr>
          <p:cNvGraphicFramePr>
            <a:graphicFrameLocks noGrp="1"/>
          </p:cNvGraphicFramePr>
          <p:nvPr/>
        </p:nvGraphicFramePr>
        <p:xfrm>
          <a:off x="228540" y="655067"/>
          <a:ext cx="11266473" cy="5918200"/>
        </p:xfrm>
        <a:graphic>
          <a:graphicData uri="http://schemas.openxmlformats.org/drawingml/2006/table">
            <a:tbl>
              <a:tblPr firstRow="1" bandRow="1">
                <a:tableStyleId>{5C22544A-7EE6-4342-B048-85BDC9FD1C3A}</a:tableStyleId>
              </a:tblPr>
              <a:tblGrid>
                <a:gridCol w="5505832">
                  <a:extLst>
                    <a:ext uri="{9D8B030D-6E8A-4147-A177-3AD203B41FA5}">
                      <a16:colId xmlns:a16="http://schemas.microsoft.com/office/drawing/2014/main" val="4167639096"/>
                    </a:ext>
                  </a:extLst>
                </a:gridCol>
                <a:gridCol w="3168352">
                  <a:extLst>
                    <a:ext uri="{9D8B030D-6E8A-4147-A177-3AD203B41FA5}">
                      <a16:colId xmlns:a16="http://schemas.microsoft.com/office/drawing/2014/main" val="100212360"/>
                    </a:ext>
                  </a:extLst>
                </a:gridCol>
                <a:gridCol w="2592289">
                  <a:extLst>
                    <a:ext uri="{9D8B030D-6E8A-4147-A177-3AD203B41FA5}">
                      <a16:colId xmlns:a16="http://schemas.microsoft.com/office/drawing/2014/main" val="977337652"/>
                    </a:ext>
                  </a:extLst>
                </a:gridCol>
              </a:tblGrid>
              <a:tr h="370840">
                <a:tc>
                  <a:txBody>
                    <a:bodyPr/>
                    <a:lstStyle/>
                    <a:p>
                      <a:r>
                        <a:rPr lang="en-IN" dirty="0"/>
                        <a:t>Parameters</a:t>
                      </a:r>
                    </a:p>
                  </a:txBody>
                  <a:tcPr/>
                </a:tc>
                <a:tc>
                  <a:txBody>
                    <a:bodyPr/>
                    <a:lstStyle/>
                    <a:p>
                      <a:r>
                        <a:rPr lang="en-IN" dirty="0"/>
                        <a:t>CDS Views</a:t>
                      </a:r>
                    </a:p>
                  </a:txBody>
                  <a:tcPr/>
                </a:tc>
                <a:tc>
                  <a:txBody>
                    <a:bodyPr/>
                    <a:lstStyle/>
                    <a:p>
                      <a:r>
                        <a:rPr lang="en-IN" dirty="0"/>
                        <a:t>DDIC Views</a:t>
                      </a:r>
                    </a:p>
                  </a:txBody>
                  <a:tcPr/>
                </a:tc>
                <a:extLst>
                  <a:ext uri="{0D108BD9-81ED-4DB2-BD59-A6C34878D82A}">
                    <a16:rowId xmlns:a16="http://schemas.microsoft.com/office/drawing/2014/main" val="916390607"/>
                  </a:ext>
                </a:extLst>
              </a:tr>
              <a:tr h="370840">
                <a:tc>
                  <a:txBody>
                    <a:bodyPr/>
                    <a:lstStyle/>
                    <a:p>
                      <a:r>
                        <a:rPr lang="en-IN" sz="2000" dirty="0"/>
                        <a:t>Code-to-data paradigm</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3475079979"/>
                  </a:ext>
                </a:extLst>
              </a:tr>
              <a:tr h="370840">
                <a:tc>
                  <a:txBody>
                    <a:bodyPr/>
                    <a:lstStyle/>
                    <a:p>
                      <a:r>
                        <a:rPr lang="en-IN" sz="2000" dirty="0"/>
                        <a:t>Complexity</a:t>
                      </a:r>
                    </a:p>
                  </a:txBody>
                  <a:tcPr/>
                </a:tc>
                <a:tc>
                  <a:txBody>
                    <a:bodyPr/>
                    <a:lstStyle/>
                    <a:p>
                      <a:r>
                        <a:rPr lang="en-IN" sz="2000" dirty="0"/>
                        <a:t>Easy</a:t>
                      </a:r>
                    </a:p>
                  </a:txBody>
                  <a:tcPr/>
                </a:tc>
                <a:tc>
                  <a:txBody>
                    <a:bodyPr/>
                    <a:lstStyle/>
                    <a:p>
                      <a:r>
                        <a:rPr lang="en-IN" sz="2000" dirty="0"/>
                        <a:t>Not easy</a:t>
                      </a:r>
                    </a:p>
                  </a:txBody>
                  <a:tcPr/>
                </a:tc>
                <a:extLst>
                  <a:ext uri="{0D108BD9-81ED-4DB2-BD59-A6C34878D82A}">
                    <a16:rowId xmlns:a16="http://schemas.microsoft.com/office/drawing/2014/main" val="1509286302"/>
                  </a:ext>
                </a:extLst>
              </a:tr>
              <a:tr h="370840">
                <a:tc>
                  <a:txBody>
                    <a:bodyPr/>
                    <a:lstStyle/>
                    <a:p>
                      <a:r>
                        <a:rPr lang="en-IN" sz="2000" dirty="0"/>
                        <a:t>Flexibility</a:t>
                      </a:r>
                    </a:p>
                  </a:txBody>
                  <a:tcPr/>
                </a:tc>
                <a:tc>
                  <a:txBody>
                    <a:bodyPr/>
                    <a:lstStyle/>
                    <a:p>
                      <a:r>
                        <a:rPr lang="en-IN" sz="2000" dirty="0"/>
                        <a:t>More</a:t>
                      </a:r>
                    </a:p>
                  </a:txBody>
                  <a:tcPr/>
                </a:tc>
                <a:tc>
                  <a:txBody>
                    <a:bodyPr/>
                    <a:lstStyle/>
                    <a:p>
                      <a:r>
                        <a:rPr lang="en-IN" sz="2000" dirty="0"/>
                        <a:t>Less</a:t>
                      </a:r>
                    </a:p>
                  </a:txBody>
                  <a:tcPr/>
                </a:tc>
                <a:extLst>
                  <a:ext uri="{0D108BD9-81ED-4DB2-BD59-A6C34878D82A}">
                    <a16:rowId xmlns:a16="http://schemas.microsoft.com/office/drawing/2014/main" val="747302231"/>
                  </a:ext>
                </a:extLst>
              </a:tr>
              <a:tr h="370840">
                <a:tc>
                  <a:txBody>
                    <a:bodyPr/>
                    <a:lstStyle/>
                    <a:p>
                      <a:r>
                        <a:rPr lang="en-IN" sz="2000" dirty="0"/>
                        <a:t>Expression language</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323515752"/>
                  </a:ext>
                </a:extLst>
              </a:tr>
              <a:tr h="370840">
                <a:tc>
                  <a:txBody>
                    <a:bodyPr/>
                    <a:lstStyle/>
                    <a:p>
                      <a:r>
                        <a:rPr lang="en-IN" sz="2000" dirty="0"/>
                        <a:t>Outer joins and unions</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3818693363"/>
                  </a:ext>
                </a:extLst>
              </a:tr>
              <a:tr h="370840">
                <a:tc>
                  <a:txBody>
                    <a:bodyPr/>
                    <a:lstStyle/>
                    <a:p>
                      <a:r>
                        <a:rPr lang="en-IN" sz="2000" dirty="0"/>
                        <a:t>Type declarations</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4121821201"/>
                  </a:ext>
                </a:extLst>
              </a:tr>
              <a:tr h="370840">
                <a:tc>
                  <a:txBody>
                    <a:bodyPr/>
                    <a:lstStyle/>
                    <a:p>
                      <a:r>
                        <a:rPr lang="en-IN" sz="2000" dirty="0"/>
                        <a:t>Analytical Adaption</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2748621432"/>
                  </a:ext>
                </a:extLst>
              </a:tr>
              <a:tr h="370840">
                <a:tc>
                  <a:txBody>
                    <a:bodyPr/>
                    <a:lstStyle/>
                    <a:p>
                      <a:r>
                        <a:rPr lang="en-IN" sz="2000" dirty="0"/>
                        <a:t>OData Service support</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477074349"/>
                  </a:ext>
                </a:extLst>
              </a:tr>
              <a:tr h="370840">
                <a:tc>
                  <a:txBody>
                    <a:bodyPr/>
                    <a:lstStyle/>
                    <a:p>
                      <a:r>
                        <a:rPr lang="en-IN" sz="2000" dirty="0"/>
                        <a:t>Metadata extensions – Fiori UI</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2384548384"/>
                  </a:ext>
                </a:extLst>
              </a:tr>
              <a:tr h="370840">
                <a:tc>
                  <a:txBody>
                    <a:bodyPr/>
                    <a:lstStyle/>
                    <a:p>
                      <a:r>
                        <a:rPr lang="en-IN" sz="2000" dirty="0"/>
                        <a:t>Built-in function</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705128739"/>
                  </a:ext>
                </a:extLst>
              </a:tr>
              <a:tr h="370840">
                <a:tc>
                  <a:txBody>
                    <a:bodyPr/>
                    <a:lstStyle/>
                    <a:p>
                      <a:r>
                        <a:rPr lang="en-IN" sz="2000" dirty="0"/>
                        <a:t>Parameter support</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667758248"/>
                  </a:ext>
                </a:extLst>
              </a:tr>
              <a:tr h="370840">
                <a:tc>
                  <a:txBody>
                    <a:bodyPr/>
                    <a:lstStyle/>
                    <a:p>
                      <a:r>
                        <a:rPr lang="en-IN" sz="2000" dirty="0"/>
                        <a:t>Ready to use system variable</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2224227908"/>
                  </a:ext>
                </a:extLst>
              </a:tr>
              <a:tr h="370840">
                <a:tc>
                  <a:txBody>
                    <a:bodyPr/>
                    <a:lstStyle/>
                    <a:p>
                      <a:r>
                        <a:rPr lang="en-IN" sz="2000" dirty="0"/>
                        <a:t>Association </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3927419506"/>
                  </a:ext>
                </a:extLst>
              </a:tr>
              <a:tr h="370840">
                <a:tc>
                  <a:txBody>
                    <a:bodyPr/>
                    <a:lstStyle/>
                    <a:p>
                      <a:r>
                        <a:rPr lang="en-IN" sz="2000" dirty="0"/>
                        <a:t>S/4HANA Embedded analytics</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060721202"/>
                  </a:ext>
                </a:extLst>
              </a:tr>
            </a:tbl>
          </a:graphicData>
        </a:graphic>
      </p:graphicFrame>
    </p:spTree>
    <p:extLst>
      <p:ext uri="{BB962C8B-B14F-4D97-AF65-F5344CB8AC3E}">
        <p14:creationId xmlns:p14="http://schemas.microsoft.com/office/powerpoint/2010/main" val="4282332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Engineering Graphics</a:t>
            </a:r>
            <a:endParaRPr lang="en-IN" sz="3199" dirty="0">
              <a:latin typeface="Cooper Black" panose="0208090404030B0204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pic>
        <p:nvPicPr>
          <p:cNvPr id="1026" name="Picture 2">
            <a:extLst>
              <a:ext uri="{FF2B5EF4-FFF2-40B4-BE49-F238E27FC236}">
                <a16:creationId xmlns:a16="http://schemas.microsoft.com/office/drawing/2014/main" id="{9BA10681-B118-E7D2-E90B-821E125C9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7948" y="1196752"/>
            <a:ext cx="8568952" cy="4820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19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CDS view - projection</a:t>
            </a:r>
            <a:endParaRPr lang="en-IN" sz="3199" dirty="0">
              <a:latin typeface="Cooper Black" panose="0208090404030B0204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
        <p:nvSpPr>
          <p:cNvPr id="7" name="Rectangle 6">
            <a:extLst>
              <a:ext uri="{FF2B5EF4-FFF2-40B4-BE49-F238E27FC236}">
                <a16:creationId xmlns:a16="http://schemas.microsoft.com/office/drawing/2014/main" id="{681B938B-B48E-AF9A-EC0A-0084A1F3EE8A}"/>
              </a:ext>
            </a:extLst>
          </p:cNvPr>
          <p:cNvSpPr/>
          <p:nvPr/>
        </p:nvSpPr>
        <p:spPr>
          <a:xfrm>
            <a:off x="621804" y="2672916"/>
            <a:ext cx="3240360" cy="15121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CDS entities</a:t>
            </a:r>
          </a:p>
        </p:txBody>
      </p:sp>
      <p:sp>
        <p:nvSpPr>
          <p:cNvPr id="9" name="Rectangle: Rounded Corners 8">
            <a:extLst>
              <a:ext uri="{FF2B5EF4-FFF2-40B4-BE49-F238E27FC236}">
                <a16:creationId xmlns:a16="http://schemas.microsoft.com/office/drawing/2014/main" id="{0DCA4314-0E55-4A2E-703A-ED8697527DDD}"/>
              </a:ext>
            </a:extLst>
          </p:cNvPr>
          <p:cNvSpPr/>
          <p:nvPr/>
        </p:nvSpPr>
        <p:spPr>
          <a:xfrm>
            <a:off x="8470676" y="924396"/>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b="1" dirty="0">
                <a:latin typeface="72 Condensed" panose="020B0506030000000003" pitchFamily="34" charset="0"/>
                <a:cs typeface="72 Condensed" panose="020B0506030000000003" pitchFamily="34" charset="0"/>
              </a:rPr>
              <a:t>ABAP Program</a:t>
            </a:r>
          </a:p>
        </p:txBody>
      </p:sp>
      <p:sp>
        <p:nvSpPr>
          <p:cNvPr id="10" name="Rectangle: Rounded Corners 9">
            <a:extLst>
              <a:ext uri="{FF2B5EF4-FFF2-40B4-BE49-F238E27FC236}">
                <a16:creationId xmlns:a16="http://schemas.microsoft.com/office/drawing/2014/main" id="{D4CABA89-8B9B-2CF3-F995-9198E159604A}"/>
              </a:ext>
            </a:extLst>
          </p:cNvPr>
          <p:cNvSpPr/>
          <p:nvPr/>
        </p:nvSpPr>
        <p:spPr>
          <a:xfrm>
            <a:off x="8483205" y="1872995"/>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latin typeface="Amasis MT Pro Black" panose="02040A04050005020304" pitchFamily="18" charset="0"/>
              </a:rPr>
              <a:t>Fiori Application</a:t>
            </a:r>
          </a:p>
        </p:txBody>
      </p:sp>
      <p:sp>
        <p:nvSpPr>
          <p:cNvPr id="11" name="Rectangle: Rounded Corners 10">
            <a:extLst>
              <a:ext uri="{FF2B5EF4-FFF2-40B4-BE49-F238E27FC236}">
                <a16:creationId xmlns:a16="http://schemas.microsoft.com/office/drawing/2014/main" id="{A4644E67-D027-7D43-74FC-A7DEDEDC810A}"/>
              </a:ext>
            </a:extLst>
          </p:cNvPr>
          <p:cNvSpPr/>
          <p:nvPr/>
        </p:nvSpPr>
        <p:spPr>
          <a:xfrm>
            <a:off x="8459379" y="2903601"/>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latin typeface="Amasis MT Pro Black" panose="02040A04050005020304" pitchFamily="18" charset="0"/>
              </a:rPr>
              <a:t>Analytical Apps</a:t>
            </a:r>
          </a:p>
        </p:txBody>
      </p:sp>
      <p:sp>
        <p:nvSpPr>
          <p:cNvPr id="12" name="Rectangle: Rounded Corners 11">
            <a:extLst>
              <a:ext uri="{FF2B5EF4-FFF2-40B4-BE49-F238E27FC236}">
                <a16:creationId xmlns:a16="http://schemas.microsoft.com/office/drawing/2014/main" id="{A0FF55E7-D384-0F83-9CB8-0B9182163E5B}"/>
              </a:ext>
            </a:extLst>
          </p:cNvPr>
          <p:cNvSpPr/>
          <p:nvPr/>
        </p:nvSpPr>
        <p:spPr>
          <a:xfrm>
            <a:off x="8459379" y="3904366"/>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latin typeface="Amasis MT Pro Black" panose="02040A04050005020304" pitchFamily="18" charset="0"/>
              </a:rPr>
              <a:t>Transactional App</a:t>
            </a:r>
          </a:p>
        </p:txBody>
      </p:sp>
      <p:sp>
        <p:nvSpPr>
          <p:cNvPr id="13" name="Rectangle: Rounded Corners 12">
            <a:extLst>
              <a:ext uri="{FF2B5EF4-FFF2-40B4-BE49-F238E27FC236}">
                <a16:creationId xmlns:a16="http://schemas.microsoft.com/office/drawing/2014/main" id="{29FFC089-8B54-D500-0B67-45EABA8DACBE}"/>
              </a:ext>
            </a:extLst>
          </p:cNvPr>
          <p:cNvSpPr/>
          <p:nvPr/>
        </p:nvSpPr>
        <p:spPr>
          <a:xfrm>
            <a:off x="8483205" y="4799769"/>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latin typeface="Amasis MT Pro Black" panose="02040A04050005020304" pitchFamily="18" charset="0"/>
              </a:rPr>
              <a:t>Embedded analytics / SAC</a:t>
            </a:r>
          </a:p>
        </p:txBody>
      </p:sp>
      <p:sp>
        <p:nvSpPr>
          <p:cNvPr id="14" name="Rectangle: Rounded Corners 13">
            <a:extLst>
              <a:ext uri="{FF2B5EF4-FFF2-40B4-BE49-F238E27FC236}">
                <a16:creationId xmlns:a16="http://schemas.microsoft.com/office/drawing/2014/main" id="{4708395A-FD98-76F1-E5EF-D57C44552371}"/>
              </a:ext>
            </a:extLst>
          </p:cNvPr>
          <p:cNvSpPr/>
          <p:nvPr/>
        </p:nvSpPr>
        <p:spPr>
          <a:xfrm>
            <a:off x="8498920" y="5748368"/>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latin typeface="Amasis MT Pro Black" panose="02040A04050005020304" pitchFamily="18" charset="0"/>
              </a:rPr>
              <a:t>Integration API</a:t>
            </a:r>
          </a:p>
        </p:txBody>
      </p:sp>
      <p:cxnSp>
        <p:nvCxnSpPr>
          <p:cNvPr id="16" name="Connector: Elbow 15">
            <a:extLst>
              <a:ext uri="{FF2B5EF4-FFF2-40B4-BE49-F238E27FC236}">
                <a16:creationId xmlns:a16="http://schemas.microsoft.com/office/drawing/2014/main" id="{4573723F-02EC-FDB2-5231-CD733B13DE8B}"/>
              </a:ext>
            </a:extLst>
          </p:cNvPr>
          <p:cNvCxnSpPr>
            <a:stCxn id="9" idx="1"/>
          </p:cNvCxnSpPr>
          <p:nvPr/>
        </p:nvCxnSpPr>
        <p:spPr>
          <a:xfrm rot="10800000" flipV="1">
            <a:off x="3934172" y="1254680"/>
            <a:ext cx="4536504" cy="15262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002CEDF9-63C6-FF3D-7874-3243D4660ACA}"/>
              </a:ext>
            </a:extLst>
          </p:cNvPr>
          <p:cNvCxnSpPr>
            <a:stCxn id="10" idx="1"/>
          </p:cNvCxnSpPr>
          <p:nvPr/>
        </p:nvCxnSpPr>
        <p:spPr>
          <a:xfrm rot="10800000" flipV="1">
            <a:off x="3892519" y="2203279"/>
            <a:ext cx="4590686" cy="767864"/>
          </a:xfrm>
          <a:prstGeom prst="bentConnector3">
            <a:avLst>
              <a:gd name="adj1" fmla="val 435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D7364268-CD22-2DB7-3F0B-6C44FB0D2D6C}"/>
              </a:ext>
            </a:extLst>
          </p:cNvPr>
          <p:cNvCxnSpPr>
            <a:stCxn id="11" idx="1"/>
          </p:cNvCxnSpPr>
          <p:nvPr/>
        </p:nvCxnSpPr>
        <p:spPr>
          <a:xfrm rot="10800000">
            <a:off x="3934173" y="3233885"/>
            <a:ext cx="452520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2B0BA6E1-1A93-3880-915A-25D1AFA3D591}"/>
              </a:ext>
            </a:extLst>
          </p:cNvPr>
          <p:cNvCxnSpPr>
            <a:stCxn id="12" idx="1"/>
          </p:cNvCxnSpPr>
          <p:nvPr/>
        </p:nvCxnSpPr>
        <p:spPr>
          <a:xfrm rot="10800000">
            <a:off x="3934173" y="3481252"/>
            <a:ext cx="4525207" cy="7533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124EAE96-6910-4583-E844-2BA0A26EF4C7}"/>
              </a:ext>
            </a:extLst>
          </p:cNvPr>
          <p:cNvCxnSpPr>
            <a:stCxn id="13" idx="1"/>
          </p:cNvCxnSpPr>
          <p:nvPr/>
        </p:nvCxnSpPr>
        <p:spPr>
          <a:xfrm rot="10800000">
            <a:off x="3913347" y="3729527"/>
            <a:ext cx="4569859" cy="1400526"/>
          </a:xfrm>
          <a:prstGeom prst="bentConnector3">
            <a:avLst>
              <a:gd name="adj1" fmla="val 537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8EDBF013-50B9-46CB-7AF6-B5262C8A045C}"/>
              </a:ext>
            </a:extLst>
          </p:cNvPr>
          <p:cNvCxnSpPr>
            <a:stCxn id="14" idx="1"/>
          </p:cNvCxnSpPr>
          <p:nvPr/>
        </p:nvCxnSpPr>
        <p:spPr>
          <a:xfrm rot="10800000">
            <a:off x="3934172" y="4016530"/>
            <a:ext cx="4564748" cy="2062123"/>
          </a:xfrm>
          <a:prstGeom prst="bentConnector3">
            <a:avLst>
              <a:gd name="adj1" fmla="val 621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07F4818-764C-1BDE-1579-D637D4EBC255}"/>
              </a:ext>
            </a:extLst>
          </p:cNvPr>
          <p:cNvSpPr txBox="1"/>
          <p:nvPr/>
        </p:nvSpPr>
        <p:spPr>
          <a:xfrm>
            <a:off x="5590356" y="927960"/>
            <a:ext cx="3168352" cy="307777"/>
          </a:xfrm>
          <a:prstGeom prst="rect">
            <a:avLst/>
          </a:prstGeom>
          <a:noFill/>
        </p:spPr>
        <p:txBody>
          <a:bodyPr wrap="square" rtlCol="0">
            <a:spAutoFit/>
          </a:bodyPr>
          <a:lstStyle/>
          <a:p>
            <a:r>
              <a:rPr lang="en-IN" sz="1400" b="1" dirty="0">
                <a:latin typeface="72 Monospace" panose="020B0509030603020204" pitchFamily="49" charset="0"/>
                <a:cs typeface="72 Monospace" panose="020B0509030603020204" pitchFamily="49" charset="0"/>
              </a:rPr>
              <a:t>No special annotations</a:t>
            </a:r>
          </a:p>
        </p:txBody>
      </p:sp>
      <p:sp>
        <p:nvSpPr>
          <p:cNvPr id="31" name="TextBox 30">
            <a:extLst>
              <a:ext uri="{FF2B5EF4-FFF2-40B4-BE49-F238E27FC236}">
                <a16:creationId xmlns:a16="http://schemas.microsoft.com/office/drawing/2014/main" id="{8549AC77-DD72-1306-9BC8-8789089E6026}"/>
              </a:ext>
            </a:extLst>
          </p:cNvPr>
          <p:cNvSpPr txBox="1"/>
          <p:nvPr/>
        </p:nvSpPr>
        <p:spPr>
          <a:xfrm>
            <a:off x="6454452" y="1915246"/>
            <a:ext cx="2592288" cy="307777"/>
          </a:xfrm>
          <a:prstGeom prst="rect">
            <a:avLst/>
          </a:prstGeom>
          <a:noFill/>
        </p:spPr>
        <p:txBody>
          <a:bodyPr wrap="square" rtlCol="0">
            <a:spAutoFit/>
          </a:bodyPr>
          <a:lstStyle/>
          <a:p>
            <a:r>
              <a:rPr lang="en-IN" sz="1400" b="1" dirty="0">
                <a:latin typeface="72 Monospace" panose="020B0509030603020204" pitchFamily="49" charset="0"/>
                <a:cs typeface="72 Monospace" panose="020B0509030603020204" pitchFamily="49" charset="0"/>
              </a:rPr>
              <a:t>@OData.publish</a:t>
            </a:r>
          </a:p>
        </p:txBody>
      </p:sp>
      <p:sp>
        <p:nvSpPr>
          <p:cNvPr id="32" name="TextBox 31">
            <a:extLst>
              <a:ext uri="{FF2B5EF4-FFF2-40B4-BE49-F238E27FC236}">
                <a16:creationId xmlns:a16="http://schemas.microsoft.com/office/drawing/2014/main" id="{B1A33A53-D7C4-7079-53E1-CD449C699075}"/>
              </a:ext>
            </a:extLst>
          </p:cNvPr>
          <p:cNvSpPr txBox="1"/>
          <p:nvPr/>
        </p:nvSpPr>
        <p:spPr>
          <a:xfrm>
            <a:off x="6427945" y="2916131"/>
            <a:ext cx="1898717" cy="523220"/>
          </a:xfrm>
          <a:prstGeom prst="rect">
            <a:avLst/>
          </a:prstGeom>
          <a:noFill/>
        </p:spPr>
        <p:txBody>
          <a:bodyPr wrap="square" rtlCol="0">
            <a:spAutoFit/>
          </a:bodyPr>
          <a:lstStyle/>
          <a:p>
            <a:r>
              <a:rPr lang="en-IN" sz="1400" b="1" dirty="0">
                <a:latin typeface="72 Monospace" panose="020B0509030603020204" pitchFamily="49" charset="0"/>
                <a:cs typeface="72 Monospace" panose="020B0509030603020204" pitchFamily="49" charset="0"/>
              </a:rPr>
              <a:t>@Analytics</a:t>
            </a:r>
          </a:p>
          <a:p>
            <a:r>
              <a:rPr lang="en-IN" sz="1400" b="1" dirty="0">
                <a:latin typeface="72 Monospace" panose="020B0509030603020204" pitchFamily="49" charset="0"/>
                <a:cs typeface="72 Monospace" panose="020B0509030603020204" pitchFamily="49" charset="0"/>
              </a:rPr>
              <a:t>@AnalyticDetails</a:t>
            </a:r>
          </a:p>
        </p:txBody>
      </p:sp>
      <p:sp>
        <p:nvSpPr>
          <p:cNvPr id="33" name="TextBox 32">
            <a:extLst>
              <a:ext uri="{FF2B5EF4-FFF2-40B4-BE49-F238E27FC236}">
                <a16:creationId xmlns:a16="http://schemas.microsoft.com/office/drawing/2014/main" id="{CAC81DDB-78C3-6C7B-A493-AC9957C86EA3}"/>
              </a:ext>
            </a:extLst>
          </p:cNvPr>
          <p:cNvSpPr txBox="1"/>
          <p:nvPr/>
        </p:nvSpPr>
        <p:spPr>
          <a:xfrm>
            <a:off x="6310436" y="3958797"/>
            <a:ext cx="1898717" cy="307777"/>
          </a:xfrm>
          <a:prstGeom prst="rect">
            <a:avLst/>
          </a:prstGeom>
          <a:noFill/>
        </p:spPr>
        <p:txBody>
          <a:bodyPr wrap="square" rtlCol="0">
            <a:spAutoFit/>
          </a:bodyPr>
          <a:lstStyle/>
          <a:p>
            <a:r>
              <a:rPr lang="en-IN" sz="1400" b="1" dirty="0">
                <a:latin typeface="72 Monospace" panose="020B0509030603020204" pitchFamily="49" charset="0"/>
                <a:cs typeface="72 Monospace" panose="020B0509030603020204" pitchFamily="49" charset="0"/>
              </a:rPr>
              <a:t>@ObjectModel</a:t>
            </a:r>
          </a:p>
        </p:txBody>
      </p:sp>
      <p:sp>
        <p:nvSpPr>
          <p:cNvPr id="34" name="TextBox 33">
            <a:extLst>
              <a:ext uri="{FF2B5EF4-FFF2-40B4-BE49-F238E27FC236}">
                <a16:creationId xmlns:a16="http://schemas.microsoft.com/office/drawing/2014/main" id="{D1061895-F727-2CD7-3259-16DF74E94A84}"/>
              </a:ext>
            </a:extLst>
          </p:cNvPr>
          <p:cNvSpPr txBox="1"/>
          <p:nvPr/>
        </p:nvSpPr>
        <p:spPr>
          <a:xfrm>
            <a:off x="6094412" y="4650245"/>
            <a:ext cx="2880320" cy="954107"/>
          </a:xfrm>
          <a:prstGeom prst="rect">
            <a:avLst/>
          </a:prstGeom>
          <a:noFill/>
        </p:spPr>
        <p:txBody>
          <a:bodyPr wrap="square" rtlCol="0">
            <a:spAutoFit/>
          </a:bodyPr>
          <a:lstStyle/>
          <a:p>
            <a:r>
              <a:rPr lang="en-IN" sz="1400" b="1" dirty="0">
                <a:latin typeface="72 Monospace" panose="020B0509030603020204" pitchFamily="49" charset="0"/>
                <a:cs typeface="72 Monospace" panose="020B0509030603020204" pitchFamily="49" charset="0"/>
              </a:rPr>
              <a:t>@VDM</a:t>
            </a:r>
          </a:p>
          <a:p>
            <a:r>
              <a:rPr lang="en-IN" sz="1400" b="1" dirty="0">
                <a:latin typeface="72 Monospace" panose="020B0509030603020204" pitchFamily="49" charset="0"/>
                <a:cs typeface="72 Monospace" panose="020B0509030603020204" pitchFamily="49" charset="0"/>
              </a:rPr>
              <a:t>@Analytics</a:t>
            </a:r>
          </a:p>
          <a:p>
            <a:r>
              <a:rPr lang="en-IN" sz="1400" b="1" dirty="0">
                <a:latin typeface="72 Monospace" panose="020B0509030603020204" pitchFamily="49" charset="0"/>
                <a:cs typeface="72 Monospace" panose="020B0509030603020204" pitchFamily="49" charset="0"/>
              </a:rPr>
              <a:t>@Odata</a:t>
            </a:r>
          </a:p>
          <a:p>
            <a:r>
              <a:rPr lang="en-IN" sz="1400" b="1" dirty="0">
                <a:latin typeface="72 Monospace" panose="020B0509030603020204" pitchFamily="49" charset="0"/>
                <a:cs typeface="72 Monospace" panose="020B0509030603020204" pitchFamily="49" charset="0"/>
              </a:rPr>
              <a:t>@DefaultAggregation</a:t>
            </a:r>
          </a:p>
        </p:txBody>
      </p:sp>
      <p:sp>
        <p:nvSpPr>
          <p:cNvPr id="35" name="TextBox 34">
            <a:extLst>
              <a:ext uri="{FF2B5EF4-FFF2-40B4-BE49-F238E27FC236}">
                <a16:creationId xmlns:a16="http://schemas.microsoft.com/office/drawing/2014/main" id="{93A08E39-E834-8EBC-DE5D-5118F77C9AD2}"/>
              </a:ext>
            </a:extLst>
          </p:cNvPr>
          <p:cNvSpPr txBox="1"/>
          <p:nvPr/>
        </p:nvSpPr>
        <p:spPr>
          <a:xfrm>
            <a:off x="6216546" y="5829989"/>
            <a:ext cx="1898717" cy="307777"/>
          </a:xfrm>
          <a:prstGeom prst="rect">
            <a:avLst/>
          </a:prstGeom>
          <a:noFill/>
        </p:spPr>
        <p:txBody>
          <a:bodyPr wrap="square" rtlCol="0">
            <a:spAutoFit/>
          </a:bodyPr>
          <a:lstStyle/>
          <a:p>
            <a:r>
              <a:rPr lang="en-IN" sz="1400" b="1" dirty="0">
                <a:latin typeface="72 Monospace" panose="020B0509030603020204" pitchFamily="49" charset="0"/>
                <a:cs typeface="72 Monospace" panose="020B0509030603020204" pitchFamily="49" charset="0"/>
              </a:rPr>
              <a:t>@Odata</a:t>
            </a:r>
          </a:p>
        </p:txBody>
      </p:sp>
    </p:spTree>
    <p:extLst>
      <p:ext uri="{BB962C8B-B14F-4D97-AF65-F5344CB8AC3E}">
        <p14:creationId xmlns:p14="http://schemas.microsoft.com/office/powerpoint/2010/main" val="1946654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VDM – Virtual data modeling</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3416320"/>
          </a:xfrm>
          <a:prstGeom prst="rect">
            <a:avLst/>
          </a:prstGeom>
          <a:noFill/>
        </p:spPr>
        <p:txBody>
          <a:bodyPr wrap="square" rtlCol="0">
            <a:spAutoFit/>
          </a:bodyPr>
          <a:lstStyle/>
          <a:p>
            <a:r>
              <a:rPr lang="en-IN" sz="1800" dirty="0"/>
              <a:t>VDM is not mandatory, even if you skip VDM, your view/entities are just fine. This is a </a:t>
            </a:r>
            <a:r>
              <a:rPr lang="en-IN" sz="1800" b="1" dirty="0"/>
              <a:t>gold standard or Best Practice </a:t>
            </a:r>
            <a:r>
              <a:rPr lang="en-IN" sz="1800" dirty="0"/>
              <a:t>to create </a:t>
            </a:r>
            <a:r>
              <a:rPr lang="en-IN" sz="1800" dirty="0" err="1"/>
              <a:t>cds</a:t>
            </a:r>
            <a:r>
              <a:rPr lang="en-IN" sz="1800" dirty="0"/>
              <a:t> entities in SAP S/4HANA solution. It brings the standardization to our CDS development and increase reusability of our views.</a:t>
            </a:r>
          </a:p>
          <a:p>
            <a:pPr marL="285750" indent="-285750">
              <a:buFont typeface="Arial" panose="020B0604020202020204" pitchFamily="34" charset="0"/>
              <a:buChar char="•"/>
            </a:pPr>
            <a:r>
              <a:rPr lang="en-IN" sz="1800" dirty="0"/>
              <a:t>If a colleague build </a:t>
            </a:r>
            <a:r>
              <a:rPr lang="en-IN" sz="1800" dirty="0" err="1"/>
              <a:t>cds</a:t>
            </a:r>
            <a:r>
              <a:rPr lang="en-IN" sz="1800" dirty="0"/>
              <a:t> views in a company and take holiday or leave the company, how would we know the purpose this view?</a:t>
            </a:r>
          </a:p>
          <a:p>
            <a:pPr marL="285750" indent="-285750">
              <a:buFont typeface="Arial" panose="020B0604020202020204" pitchFamily="34" charset="0"/>
              <a:buChar char="•"/>
            </a:pPr>
            <a:r>
              <a:rPr lang="en-IN" sz="1800" dirty="0"/>
              <a:t>When SAP deliver standard CDS views to us, SAP do not provide the mobile number of their developers, so how you know whether you can reuse their view or not?</a:t>
            </a:r>
          </a:p>
          <a:p>
            <a:pPr marL="285750" indent="-285750">
              <a:buFont typeface="Arial" panose="020B0604020202020204" pitchFamily="34" charset="0"/>
              <a:buChar char="•"/>
            </a:pPr>
            <a:r>
              <a:rPr lang="en-IN" sz="1800" dirty="0"/>
              <a:t>We need to follow common naming convention in a project as a best practice.</a:t>
            </a:r>
          </a:p>
          <a:p>
            <a:pPr marL="285750" indent="-285750">
              <a:buFont typeface="Arial" panose="020B0604020202020204" pitchFamily="34" charset="0"/>
              <a:buChar char="•"/>
            </a:pPr>
            <a:r>
              <a:rPr lang="en-IN" sz="1800" dirty="0"/>
              <a:t>We need to avoid creating duplicate views for same purpose.</a:t>
            </a:r>
          </a:p>
          <a:p>
            <a:pPr marL="285750" indent="-285750">
              <a:buFont typeface="Arial" panose="020B0604020202020204" pitchFamily="34" charset="0"/>
              <a:buChar char="•"/>
            </a:pPr>
            <a:r>
              <a:rPr lang="en-IN" sz="1800" dirty="0"/>
              <a:t>VDM is a technical guidance for S/4HANA CDS developers</a:t>
            </a:r>
          </a:p>
          <a:p>
            <a:pPr marL="285750" indent="-285750">
              <a:buFont typeface="Arial" panose="020B0604020202020204" pitchFamily="34" charset="0"/>
              <a:buChar char="•"/>
            </a:pPr>
            <a:r>
              <a:rPr lang="en-IN" sz="1800" dirty="0"/>
              <a:t>It is represented by annotation </a:t>
            </a:r>
            <a:r>
              <a:rPr lang="en-IN" sz="1800" b="1" dirty="0"/>
              <a:t>@VDM</a:t>
            </a:r>
            <a:r>
              <a:rPr lang="en-IN" sz="1800" dirty="0"/>
              <a:t> which is kept at the top of the view</a:t>
            </a:r>
          </a:p>
          <a:p>
            <a:pPr marL="285750" indent="-285750">
              <a:buFont typeface="Arial" panose="020B0604020202020204" pitchFamily="34" charset="0"/>
              <a:buChar char="•"/>
            </a:pPr>
            <a:r>
              <a:rPr lang="en-IN" sz="1800" dirty="0"/>
              <a:t>VDM classify our views in different categories as explained in next slide.</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Tree>
    <p:extLst>
      <p:ext uri="{BB962C8B-B14F-4D97-AF65-F5344CB8AC3E}">
        <p14:creationId xmlns:p14="http://schemas.microsoft.com/office/powerpoint/2010/main" val="1210626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VDM</a:t>
            </a:r>
            <a:endParaRPr lang="en-IN" sz="3199" dirty="0">
              <a:latin typeface="Cooper Black" panose="0208090404030B0204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7" name="Rectangle 6">
            <a:extLst>
              <a:ext uri="{FF2B5EF4-FFF2-40B4-BE49-F238E27FC236}">
                <a16:creationId xmlns:a16="http://schemas.microsoft.com/office/drawing/2014/main" id="{A0DB6BD9-BE3B-053B-5191-03883CF68151}"/>
              </a:ext>
            </a:extLst>
          </p:cNvPr>
          <p:cNvSpPr/>
          <p:nvPr/>
        </p:nvSpPr>
        <p:spPr>
          <a:xfrm>
            <a:off x="189756" y="764704"/>
            <a:ext cx="3168352" cy="8640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latin typeface="Amasis MT Pro Black" panose="02040A04050005020304" pitchFamily="18" charset="0"/>
              </a:rPr>
              <a:t>Private Views</a:t>
            </a:r>
          </a:p>
        </p:txBody>
      </p:sp>
      <p:sp>
        <p:nvSpPr>
          <p:cNvPr id="8" name="Rectangle 7">
            <a:extLst>
              <a:ext uri="{FF2B5EF4-FFF2-40B4-BE49-F238E27FC236}">
                <a16:creationId xmlns:a16="http://schemas.microsoft.com/office/drawing/2014/main" id="{108E6E7C-A657-E0DD-886B-ED9BED4443C7}"/>
              </a:ext>
            </a:extLst>
          </p:cNvPr>
          <p:cNvSpPr/>
          <p:nvPr/>
        </p:nvSpPr>
        <p:spPr>
          <a:xfrm>
            <a:off x="4258208" y="135454"/>
            <a:ext cx="3168352" cy="8640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latin typeface="Amasis MT Pro Black" panose="02040A04050005020304" pitchFamily="18" charset="0"/>
              </a:rPr>
              <a:t>Interface Views</a:t>
            </a:r>
          </a:p>
        </p:txBody>
      </p:sp>
      <p:sp>
        <p:nvSpPr>
          <p:cNvPr id="9" name="Rectangle 8">
            <a:extLst>
              <a:ext uri="{FF2B5EF4-FFF2-40B4-BE49-F238E27FC236}">
                <a16:creationId xmlns:a16="http://schemas.microsoft.com/office/drawing/2014/main" id="{08361255-4363-05E7-4B3C-4752D1717DDA}"/>
              </a:ext>
            </a:extLst>
          </p:cNvPr>
          <p:cNvSpPr/>
          <p:nvPr/>
        </p:nvSpPr>
        <p:spPr>
          <a:xfrm>
            <a:off x="8326660" y="764704"/>
            <a:ext cx="3168352" cy="8640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latin typeface="Amasis MT Pro Black" panose="02040A04050005020304" pitchFamily="18" charset="0"/>
              </a:rPr>
              <a:t>Consumption views</a:t>
            </a:r>
          </a:p>
        </p:txBody>
      </p:sp>
      <p:sp>
        <p:nvSpPr>
          <p:cNvPr id="10" name="Rectangle 9">
            <a:extLst>
              <a:ext uri="{FF2B5EF4-FFF2-40B4-BE49-F238E27FC236}">
                <a16:creationId xmlns:a16="http://schemas.microsoft.com/office/drawing/2014/main" id="{65E24374-BD22-F1E6-5607-0773BB1BE073}"/>
              </a:ext>
            </a:extLst>
          </p:cNvPr>
          <p:cNvSpPr/>
          <p:nvPr/>
        </p:nvSpPr>
        <p:spPr>
          <a:xfrm>
            <a:off x="4030759" y="1194767"/>
            <a:ext cx="1584176" cy="58010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latin typeface="Amasis MT Pro Black" panose="02040A04050005020304" pitchFamily="18" charset="0"/>
              </a:rPr>
              <a:t>Basic</a:t>
            </a:r>
          </a:p>
        </p:txBody>
      </p:sp>
      <p:sp>
        <p:nvSpPr>
          <p:cNvPr id="11" name="Rectangle 10">
            <a:extLst>
              <a:ext uri="{FF2B5EF4-FFF2-40B4-BE49-F238E27FC236}">
                <a16:creationId xmlns:a16="http://schemas.microsoft.com/office/drawing/2014/main" id="{2E1BF836-A9C7-7623-3E54-42B2901E52B7}"/>
              </a:ext>
            </a:extLst>
          </p:cNvPr>
          <p:cNvSpPr/>
          <p:nvPr/>
        </p:nvSpPr>
        <p:spPr>
          <a:xfrm>
            <a:off x="5847344" y="1194767"/>
            <a:ext cx="1872208" cy="58010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a:latin typeface="Amasis MT Pro Black" panose="02040A04050005020304" pitchFamily="18" charset="0"/>
              </a:rPr>
              <a:t>Composite</a:t>
            </a:r>
          </a:p>
        </p:txBody>
      </p:sp>
      <p:cxnSp>
        <p:nvCxnSpPr>
          <p:cNvPr id="13" name="Straight Connector 12">
            <a:extLst>
              <a:ext uri="{FF2B5EF4-FFF2-40B4-BE49-F238E27FC236}">
                <a16:creationId xmlns:a16="http://schemas.microsoft.com/office/drawing/2014/main" id="{4FEC33BE-B901-F3C1-638F-905CF9127679}"/>
              </a:ext>
            </a:extLst>
          </p:cNvPr>
          <p:cNvCxnSpPr/>
          <p:nvPr/>
        </p:nvCxnSpPr>
        <p:spPr>
          <a:xfrm>
            <a:off x="3718148" y="386186"/>
            <a:ext cx="0" cy="616124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187E8293-0B0B-7C52-166D-A21A69784627}"/>
              </a:ext>
            </a:extLst>
          </p:cNvPr>
          <p:cNvCxnSpPr/>
          <p:nvPr/>
        </p:nvCxnSpPr>
        <p:spPr>
          <a:xfrm>
            <a:off x="8038628" y="247687"/>
            <a:ext cx="0" cy="616124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55FF4776-3CB7-22D7-7B98-ACFF5B632D7B}"/>
              </a:ext>
            </a:extLst>
          </p:cNvPr>
          <p:cNvSpPr txBox="1"/>
          <p:nvPr/>
        </p:nvSpPr>
        <p:spPr>
          <a:xfrm>
            <a:off x="189756" y="1916832"/>
            <a:ext cx="3312368" cy="3046988"/>
          </a:xfrm>
          <a:prstGeom prst="rect">
            <a:avLst/>
          </a:prstGeom>
          <a:noFill/>
        </p:spPr>
        <p:txBody>
          <a:bodyPr wrap="square" rtlCol="0">
            <a:spAutoFit/>
          </a:bodyPr>
          <a:lstStyle/>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Starts with P_</a:t>
            </a: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We should never use this view to build a View on View</a:t>
            </a: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We should never reuse this view</a:t>
            </a: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Because a developer who created is trying to convey that, this view contract can change anytime</a:t>
            </a:r>
          </a:p>
          <a:p>
            <a:pPr marL="342900" indent="-342900">
              <a:buFont typeface="Arial" panose="020B0604020202020204" pitchFamily="34" charset="0"/>
              <a:buChar char="•"/>
            </a:pPr>
            <a:r>
              <a:rPr lang="en-IN" sz="1600" b="1" dirty="0">
                <a:latin typeface="72 Monospace" panose="020B0509030603020204" pitchFamily="49" charset="0"/>
                <a:cs typeface="72 Monospace" panose="020B0509030603020204" pitchFamily="49" charset="0"/>
              </a:rPr>
              <a:t>@VDM.private: true</a:t>
            </a:r>
          </a:p>
        </p:txBody>
      </p:sp>
      <p:sp>
        <p:nvSpPr>
          <p:cNvPr id="91" name="TextBox 90">
            <a:extLst>
              <a:ext uri="{FF2B5EF4-FFF2-40B4-BE49-F238E27FC236}">
                <a16:creationId xmlns:a16="http://schemas.microsoft.com/office/drawing/2014/main" id="{5ED5404F-FBFB-1127-A447-C5BB1D73190A}"/>
              </a:ext>
            </a:extLst>
          </p:cNvPr>
          <p:cNvSpPr txBox="1"/>
          <p:nvPr/>
        </p:nvSpPr>
        <p:spPr>
          <a:xfrm>
            <a:off x="3876267" y="1968548"/>
            <a:ext cx="4018341" cy="4278094"/>
          </a:xfrm>
          <a:prstGeom prst="rect">
            <a:avLst/>
          </a:prstGeom>
          <a:noFill/>
        </p:spPr>
        <p:txBody>
          <a:bodyPr wrap="square" rtlCol="0">
            <a:spAutoFit/>
          </a:bodyPr>
          <a:lstStyle/>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Starts with I_</a:t>
            </a: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They are actually used for Reuse purpose. You can freely use them in your own views.</a:t>
            </a: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SAP delivers standard Interface views</a:t>
            </a: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These views are built on top of I, P, or tables</a:t>
            </a: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Basic interface view is solely created using Pure master, Pure Transaction data, </a:t>
            </a:r>
            <a:r>
              <a:rPr lang="en-IN" sz="1600" b="1" dirty="0">
                <a:latin typeface="72 Monospace" panose="020B0509030603020204" pitchFamily="49" charset="0"/>
                <a:cs typeface="72 Monospace" panose="020B0509030603020204" pitchFamily="49" charset="0"/>
              </a:rPr>
              <a:t>@VDM.viewType: #BASIC</a:t>
            </a:r>
            <a:endParaRPr lang="en-IN" sz="1600" dirty="0">
              <a:latin typeface="72 Monospace" panose="020B0509030603020204" pitchFamily="49" charset="0"/>
              <a:cs typeface="72 Monospace" panose="020B0509030603020204" pitchFamily="49" charset="0"/>
            </a:endParaRP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Composite view is combination of master and transaction data</a:t>
            </a:r>
          </a:p>
          <a:p>
            <a:r>
              <a:rPr lang="en-IN" sz="1600" b="1" dirty="0">
                <a:latin typeface="72 Monospace" panose="020B0509030603020204" pitchFamily="49" charset="0"/>
                <a:cs typeface="72 Monospace" panose="020B0509030603020204" pitchFamily="49" charset="0"/>
              </a:rPr>
              <a:t>   @VDM.viewType: #COMPOSITE</a:t>
            </a:r>
            <a:endParaRPr lang="en-IN" sz="1600" dirty="0">
              <a:latin typeface="72 Monospace" panose="020B0509030603020204" pitchFamily="49" charset="0"/>
              <a:cs typeface="72 Monospace" panose="020B0509030603020204" pitchFamily="49" charset="0"/>
            </a:endParaRPr>
          </a:p>
        </p:txBody>
      </p:sp>
      <p:sp>
        <p:nvSpPr>
          <p:cNvPr id="92" name="TextBox 91">
            <a:extLst>
              <a:ext uri="{FF2B5EF4-FFF2-40B4-BE49-F238E27FC236}">
                <a16:creationId xmlns:a16="http://schemas.microsoft.com/office/drawing/2014/main" id="{C126234D-60B3-00B9-BDDE-ECF62B746D4A}"/>
              </a:ext>
            </a:extLst>
          </p:cNvPr>
          <p:cNvSpPr txBox="1"/>
          <p:nvPr/>
        </p:nvSpPr>
        <p:spPr>
          <a:xfrm>
            <a:off x="8170484" y="1818618"/>
            <a:ext cx="4018341" cy="3293209"/>
          </a:xfrm>
          <a:prstGeom prst="rect">
            <a:avLst/>
          </a:prstGeom>
          <a:noFill/>
        </p:spPr>
        <p:txBody>
          <a:bodyPr wrap="square" rtlCol="0">
            <a:spAutoFit/>
          </a:bodyPr>
          <a:lstStyle/>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Starts with C_</a:t>
            </a: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Are mainly used for final consumption in Analytic tools, or Apps</a:t>
            </a: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SAP deliver 100s of consumption views which become the backbone for S/4HANA embedded analytics</a:t>
            </a: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Consumption view is built on top of I views</a:t>
            </a:r>
          </a:p>
          <a:p>
            <a:pPr marL="342900" indent="-342900">
              <a:buFont typeface="Arial" panose="020B0604020202020204" pitchFamily="34" charset="0"/>
              <a:buChar char="•"/>
            </a:pPr>
            <a:r>
              <a:rPr lang="en-IN" sz="1600" dirty="0">
                <a:latin typeface="72 Monospace" panose="020B0509030603020204" pitchFamily="49" charset="0"/>
                <a:cs typeface="72 Monospace" panose="020B0509030603020204" pitchFamily="49" charset="0"/>
              </a:rPr>
              <a:t>We also control authorization or </a:t>
            </a:r>
            <a:r>
              <a:rPr lang="en-IN" sz="1600" dirty="0" err="1">
                <a:latin typeface="72 Monospace" panose="020B0509030603020204" pitchFamily="49" charset="0"/>
                <a:cs typeface="72 Monospace" panose="020B0509030603020204" pitchFamily="49" charset="0"/>
              </a:rPr>
              <a:t>odata</a:t>
            </a:r>
            <a:endParaRPr lang="en-IN" sz="1600" dirty="0">
              <a:latin typeface="72 Monospace" panose="020B0509030603020204" pitchFamily="49" charset="0"/>
              <a:cs typeface="72 Monospace" panose="020B0509030603020204" pitchFamily="49" charset="0"/>
            </a:endParaRPr>
          </a:p>
          <a:p>
            <a:pPr marL="342900" indent="-342900">
              <a:buFont typeface="Arial" panose="020B0604020202020204" pitchFamily="34" charset="0"/>
              <a:buChar char="•"/>
            </a:pPr>
            <a:r>
              <a:rPr lang="en-IN" sz="1600" b="1" dirty="0">
                <a:latin typeface="72 Monospace" panose="020B0509030603020204" pitchFamily="49" charset="0"/>
                <a:cs typeface="72 Monospace" panose="020B0509030603020204" pitchFamily="49" charset="0"/>
              </a:rPr>
              <a:t>@VDM.viewType: #CONSUMPTION</a:t>
            </a:r>
          </a:p>
        </p:txBody>
      </p:sp>
    </p:spTree>
    <p:extLst>
      <p:ext uri="{BB962C8B-B14F-4D97-AF65-F5344CB8AC3E}">
        <p14:creationId xmlns:p14="http://schemas.microsoft.com/office/powerpoint/2010/main" val="377700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Design process</a:t>
            </a:r>
            <a:endParaRPr lang="en-IN" sz="3199" dirty="0">
              <a:latin typeface="Cooper Black" panose="0208090404030B0204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
        <p:nvSpPr>
          <p:cNvPr id="7" name="Rectangle: Rounded Corners 6">
            <a:extLst>
              <a:ext uri="{FF2B5EF4-FFF2-40B4-BE49-F238E27FC236}">
                <a16:creationId xmlns:a16="http://schemas.microsoft.com/office/drawing/2014/main" id="{67D170BF-EF01-68A3-C1EE-F1108F2E6D0E}"/>
              </a:ext>
            </a:extLst>
          </p:cNvPr>
          <p:cNvSpPr/>
          <p:nvPr/>
        </p:nvSpPr>
        <p:spPr>
          <a:xfrm>
            <a:off x="189756" y="5877272"/>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600" dirty="0">
                <a:latin typeface="72 Monospace" panose="020B0509030603020204" pitchFamily="49" charset="0"/>
                <a:cs typeface="72 Monospace" panose="020B0509030603020204" pitchFamily="49" charset="0"/>
              </a:rPr>
              <a:t>Table</a:t>
            </a:r>
          </a:p>
        </p:txBody>
      </p:sp>
      <p:sp>
        <p:nvSpPr>
          <p:cNvPr id="8" name="Rectangle: Rounded Corners 7">
            <a:extLst>
              <a:ext uri="{FF2B5EF4-FFF2-40B4-BE49-F238E27FC236}">
                <a16:creationId xmlns:a16="http://schemas.microsoft.com/office/drawing/2014/main" id="{FF1B3CE3-5B97-D5D5-4577-23B04ABFDAFE}"/>
              </a:ext>
            </a:extLst>
          </p:cNvPr>
          <p:cNvSpPr/>
          <p:nvPr/>
        </p:nvSpPr>
        <p:spPr>
          <a:xfrm>
            <a:off x="2212340" y="5877272"/>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600" dirty="0">
                <a:latin typeface="72 Monospace" panose="020B0509030603020204" pitchFamily="49" charset="0"/>
                <a:cs typeface="72 Monospace" panose="020B0509030603020204" pitchFamily="49" charset="0"/>
              </a:rPr>
              <a:t>Table</a:t>
            </a:r>
          </a:p>
        </p:txBody>
      </p:sp>
      <p:sp>
        <p:nvSpPr>
          <p:cNvPr id="9" name="Rectangle: Rounded Corners 8">
            <a:extLst>
              <a:ext uri="{FF2B5EF4-FFF2-40B4-BE49-F238E27FC236}">
                <a16:creationId xmlns:a16="http://schemas.microsoft.com/office/drawing/2014/main" id="{161B7DD9-E70C-5CC7-5E75-1CCEB1E8E89A}"/>
              </a:ext>
            </a:extLst>
          </p:cNvPr>
          <p:cNvSpPr/>
          <p:nvPr/>
        </p:nvSpPr>
        <p:spPr>
          <a:xfrm>
            <a:off x="4234924" y="5877271"/>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600" dirty="0">
                <a:latin typeface="72 Monospace" panose="020B0509030603020204" pitchFamily="49" charset="0"/>
                <a:cs typeface="72 Monospace" panose="020B0509030603020204" pitchFamily="49" charset="0"/>
              </a:rPr>
              <a:t>Table</a:t>
            </a:r>
          </a:p>
        </p:txBody>
      </p:sp>
      <p:sp>
        <p:nvSpPr>
          <p:cNvPr id="10" name="Rectangle: Rounded Corners 9">
            <a:extLst>
              <a:ext uri="{FF2B5EF4-FFF2-40B4-BE49-F238E27FC236}">
                <a16:creationId xmlns:a16="http://schemas.microsoft.com/office/drawing/2014/main" id="{FAD60461-9804-710F-D9B9-E2D96DB66C2C}"/>
              </a:ext>
            </a:extLst>
          </p:cNvPr>
          <p:cNvSpPr/>
          <p:nvPr/>
        </p:nvSpPr>
        <p:spPr>
          <a:xfrm>
            <a:off x="6169207" y="5877270"/>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600" dirty="0">
                <a:latin typeface="72 Monospace" panose="020B0509030603020204" pitchFamily="49" charset="0"/>
                <a:cs typeface="72 Monospace" panose="020B0509030603020204" pitchFamily="49" charset="0"/>
              </a:rPr>
              <a:t>Table</a:t>
            </a:r>
          </a:p>
        </p:txBody>
      </p:sp>
      <p:sp>
        <p:nvSpPr>
          <p:cNvPr id="11" name="Rectangle: Rounded Corners 10">
            <a:extLst>
              <a:ext uri="{FF2B5EF4-FFF2-40B4-BE49-F238E27FC236}">
                <a16:creationId xmlns:a16="http://schemas.microsoft.com/office/drawing/2014/main" id="{3A554175-FF0F-3E3A-C5EF-4548EF788A08}"/>
              </a:ext>
            </a:extLst>
          </p:cNvPr>
          <p:cNvSpPr/>
          <p:nvPr/>
        </p:nvSpPr>
        <p:spPr>
          <a:xfrm>
            <a:off x="8167608" y="5877269"/>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600" dirty="0">
                <a:latin typeface="72 Monospace" panose="020B0509030603020204" pitchFamily="49" charset="0"/>
                <a:cs typeface="72 Monospace" panose="020B0509030603020204" pitchFamily="49" charset="0"/>
              </a:rPr>
              <a:t>Table</a:t>
            </a:r>
          </a:p>
        </p:txBody>
      </p:sp>
      <p:sp>
        <p:nvSpPr>
          <p:cNvPr id="12" name="Rectangle: Rounded Corners 11">
            <a:extLst>
              <a:ext uri="{FF2B5EF4-FFF2-40B4-BE49-F238E27FC236}">
                <a16:creationId xmlns:a16="http://schemas.microsoft.com/office/drawing/2014/main" id="{700BF7F0-809C-977C-B02F-2130AB617250}"/>
              </a:ext>
            </a:extLst>
          </p:cNvPr>
          <p:cNvSpPr/>
          <p:nvPr/>
        </p:nvSpPr>
        <p:spPr>
          <a:xfrm>
            <a:off x="10198869" y="5877269"/>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600" dirty="0">
                <a:latin typeface="72 Monospace" panose="020B0509030603020204" pitchFamily="49" charset="0"/>
                <a:cs typeface="72 Monospace" panose="020B0509030603020204" pitchFamily="49" charset="0"/>
              </a:rPr>
              <a:t>Table</a:t>
            </a:r>
          </a:p>
        </p:txBody>
      </p:sp>
      <p:sp>
        <p:nvSpPr>
          <p:cNvPr id="13" name="Rectangle: Rounded Corners 12">
            <a:extLst>
              <a:ext uri="{FF2B5EF4-FFF2-40B4-BE49-F238E27FC236}">
                <a16:creationId xmlns:a16="http://schemas.microsoft.com/office/drawing/2014/main" id="{492A1D7A-1C30-0F25-CA99-41A8C911ACCB}"/>
              </a:ext>
            </a:extLst>
          </p:cNvPr>
          <p:cNvSpPr/>
          <p:nvPr/>
        </p:nvSpPr>
        <p:spPr>
          <a:xfrm>
            <a:off x="772179" y="4964909"/>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Private views</a:t>
            </a:r>
          </a:p>
        </p:txBody>
      </p:sp>
      <p:sp>
        <p:nvSpPr>
          <p:cNvPr id="14" name="Rectangle: Rounded Corners 13">
            <a:extLst>
              <a:ext uri="{FF2B5EF4-FFF2-40B4-BE49-F238E27FC236}">
                <a16:creationId xmlns:a16="http://schemas.microsoft.com/office/drawing/2014/main" id="{A2210CBC-D8DE-0211-38AD-E6FCDB52DDB8}"/>
              </a:ext>
            </a:extLst>
          </p:cNvPr>
          <p:cNvSpPr/>
          <p:nvPr/>
        </p:nvSpPr>
        <p:spPr>
          <a:xfrm>
            <a:off x="4438228" y="5013176"/>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Private views</a:t>
            </a:r>
          </a:p>
        </p:txBody>
      </p:sp>
      <p:sp>
        <p:nvSpPr>
          <p:cNvPr id="15" name="Rectangle: Rounded Corners 14">
            <a:extLst>
              <a:ext uri="{FF2B5EF4-FFF2-40B4-BE49-F238E27FC236}">
                <a16:creationId xmlns:a16="http://schemas.microsoft.com/office/drawing/2014/main" id="{FEE7ACD4-7CAF-7D6B-0744-C78D38851968}"/>
              </a:ext>
            </a:extLst>
          </p:cNvPr>
          <p:cNvSpPr/>
          <p:nvPr/>
        </p:nvSpPr>
        <p:spPr>
          <a:xfrm>
            <a:off x="819826" y="4043999"/>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Basic Inf.</a:t>
            </a:r>
          </a:p>
        </p:txBody>
      </p:sp>
      <p:sp>
        <p:nvSpPr>
          <p:cNvPr id="16" name="Rectangle: Rounded Corners 15">
            <a:extLst>
              <a:ext uri="{FF2B5EF4-FFF2-40B4-BE49-F238E27FC236}">
                <a16:creationId xmlns:a16="http://schemas.microsoft.com/office/drawing/2014/main" id="{78D00330-D0B9-9612-09D9-8E970FE45059}"/>
              </a:ext>
            </a:extLst>
          </p:cNvPr>
          <p:cNvSpPr/>
          <p:nvPr/>
        </p:nvSpPr>
        <p:spPr>
          <a:xfrm>
            <a:off x="3803159" y="4043998"/>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Basic Inf.</a:t>
            </a:r>
          </a:p>
        </p:txBody>
      </p:sp>
      <p:sp>
        <p:nvSpPr>
          <p:cNvPr id="17" name="Rectangle: Rounded Corners 16">
            <a:extLst>
              <a:ext uri="{FF2B5EF4-FFF2-40B4-BE49-F238E27FC236}">
                <a16:creationId xmlns:a16="http://schemas.microsoft.com/office/drawing/2014/main" id="{D3DAE51E-5E10-9666-1809-60C07EA78D03}"/>
              </a:ext>
            </a:extLst>
          </p:cNvPr>
          <p:cNvSpPr/>
          <p:nvPr/>
        </p:nvSpPr>
        <p:spPr>
          <a:xfrm>
            <a:off x="6701660" y="4043997"/>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Basic Inf.</a:t>
            </a:r>
          </a:p>
        </p:txBody>
      </p:sp>
      <p:sp>
        <p:nvSpPr>
          <p:cNvPr id="18" name="Rectangle: Rounded Corners 17">
            <a:extLst>
              <a:ext uri="{FF2B5EF4-FFF2-40B4-BE49-F238E27FC236}">
                <a16:creationId xmlns:a16="http://schemas.microsoft.com/office/drawing/2014/main" id="{A6B3A37B-9C24-5984-747E-AE1A3F4833A7}"/>
              </a:ext>
            </a:extLst>
          </p:cNvPr>
          <p:cNvSpPr/>
          <p:nvPr/>
        </p:nvSpPr>
        <p:spPr>
          <a:xfrm>
            <a:off x="819826" y="4052546"/>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Basic Inf.</a:t>
            </a:r>
          </a:p>
        </p:txBody>
      </p:sp>
      <p:sp>
        <p:nvSpPr>
          <p:cNvPr id="19" name="Rectangle: Rounded Corners 18">
            <a:extLst>
              <a:ext uri="{FF2B5EF4-FFF2-40B4-BE49-F238E27FC236}">
                <a16:creationId xmlns:a16="http://schemas.microsoft.com/office/drawing/2014/main" id="{2B60528A-FDED-028E-EBBC-976F03C6C2C6}"/>
              </a:ext>
            </a:extLst>
          </p:cNvPr>
          <p:cNvSpPr/>
          <p:nvPr/>
        </p:nvSpPr>
        <p:spPr>
          <a:xfrm>
            <a:off x="3803159" y="4052545"/>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Basic Inf.</a:t>
            </a:r>
          </a:p>
        </p:txBody>
      </p:sp>
      <p:sp>
        <p:nvSpPr>
          <p:cNvPr id="20" name="Rectangle: Rounded Corners 19">
            <a:extLst>
              <a:ext uri="{FF2B5EF4-FFF2-40B4-BE49-F238E27FC236}">
                <a16:creationId xmlns:a16="http://schemas.microsoft.com/office/drawing/2014/main" id="{362B60F5-EB94-1E29-C60B-72185732E8A2}"/>
              </a:ext>
            </a:extLst>
          </p:cNvPr>
          <p:cNvSpPr/>
          <p:nvPr/>
        </p:nvSpPr>
        <p:spPr>
          <a:xfrm>
            <a:off x="3502124" y="2870076"/>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Composite Inf.</a:t>
            </a:r>
          </a:p>
        </p:txBody>
      </p:sp>
      <p:sp>
        <p:nvSpPr>
          <p:cNvPr id="21" name="Rectangle: Rounded Corners 20">
            <a:extLst>
              <a:ext uri="{FF2B5EF4-FFF2-40B4-BE49-F238E27FC236}">
                <a16:creationId xmlns:a16="http://schemas.microsoft.com/office/drawing/2014/main" id="{200C0F91-ECD9-F40F-96DC-43D0B938D5A3}"/>
              </a:ext>
            </a:extLst>
          </p:cNvPr>
          <p:cNvSpPr/>
          <p:nvPr/>
        </p:nvSpPr>
        <p:spPr>
          <a:xfrm>
            <a:off x="6485457" y="2870075"/>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Composite Inf.</a:t>
            </a:r>
          </a:p>
        </p:txBody>
      </p:sp>
      <p:sp>
        <p:nvSpPr>
          <p:cNvPr id="22" name="Rectangle: Rounded Corners 21">
            <a:extLst>
              <a:ext uri="{FF2B5EF4-FFF2-40B4-BE49-F238E27FC236}">
                <a16:creationId xmlns:a16="http://schemas.microsoft.com/office/drawing/2014/main" id="{70A71289-2AF8-CE00-9D2D-25231DD544F7}"/>
              </a:ext>
            </a:extLst>
          </p:cNvPr>
          <p:cNvSpPr/>
          <p:nvPr/>
        </p:nvSpPr>
        <p:spPr>
          <a:xfrm>
            <a:off x="9325478" y="4043997"/>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Basic Inf.</a:t>
            </a:r>
          </a:p>
        </p:txBody>
      </p:sp>
      <p:sp>
        <p:nvSpPr>
          <p:cNvPr id="24" name="Rectangle: Rounded Corners 23">
            <a:extLst>
              <a:ext uri="{FF2B5EF4-FFF2-40B4-BE49-F238E27FC236}">
                <a16:creationId xmlns:a16="http://schemas.microsoft.com/office/drawing/2014/main" id="{387D0254-0135-ED04-2D04-45CA8F6E8CB6}"/>
              </a:ext>
            </a:extLst>
          </p:cNvPr>
          <p:cNvSpPr/>
          <p:nvPr/>
        </p:nvSpPr>
        <p:spPr>
          <a:xfrm>
            <a:off x="1942310" y="1961985"/>
            <a:ext cx="2340260" cy="531663"/>
          </a:xfrm>
          <a:prstGeom prst="roundRect">
            <a:avLst/>
          </a:prstGeom>
          <a:solidFill>
            <a:schemeClr val="accent5">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1600" dirty="0"/>
              <a:t>Consumption View</a:t>
            </a:r>
          </a:p>
        </p:txBody>
      </p:sp>
      <p:sp>
        <p:nvSpPr>
          <p:cNvPr id="25" name="Rectangle: Rounded Corners 24">
            <a:extLst>
              <a:ext uri="{FF2B5EF4-FFF2-40B4-BE49-F238E27FC236}">
                <a16:creationId xmlns:a16="http://schemas.microsoft.com/office/drawing/2014/main" id="{DC296509-F55E-129A-DB81-479D3D83D2EA}"/>
              </a:ext>
            </a:extLst>
          </p:cNvPr>
          <p:cNvSpPr/>
          <p:nvPr/>
        </p:nvSpPr>
        <p:spPr>
          <a:xfrm>
            <a:off x="4864994" y="1961985"/>
            <a:ext cx="2340260" cy="531663"/>
          </a:xfrm>
          <a:prstGeom prst="roundRect">
            <a:avLst/>
          </a:prstGeom>
          <a:solidFill>
            <a:schemeClr val="accent5">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1600" dirty="0"/>
              <a:t>Consumption View</a:t>
            </a:r>
          </a:p>
        </p:txBody>
      </p:sp>
      <p:sp>
        <p:nvSpPr>
          <p:cNvPr id="26" name="Rectangle: Rounded Corners 25">
            <a:extLst>
              <a:ext uri="{FF2B5EF4-FFF2-40B4-BE49-F238E27FC236}">
                <a16:creationId xmlns:a16="http://schemas.microsoft.com/office/drawing/2014/main" id="{9C08F43E-8091-9003-E708-5B07C42F3CE9}"/>
              </a:ext>
            </a:extLst>
          </p:cNvPr>
          <p:cNvSpPr/>
          <p:nvPr/>
        </p:nvSpPr>
        <p:spPr>
          <a:xfrm>
            <a:off x="7969407" y="1961985"/>
            <a:ext cx="2340260" cy="531663"/>
          </a:xfrm>
          <a:prstGeom prst="roundRect">
            <a:avLst/>
          </a:prstGeom>
          <a:solidFill>
            <a:schemeClr val="accent5">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1600" dirty="0"/>
              <a:t>Consumption View</a:t>
            </a:r>
          </a:p>
        </p:txBody>
      </p:sp>
      <p:cxnSp>
        <p:nvCxnSpPr>
          <p:cNvPr id="28" name="Connector: Elbow 27">
            <a:extLst>
              <a:ext uri="{FF2B5EF4-FFF2-40B4-BE49-F238E27FC236}">
                <a16:creationId xmlns:a16="http://schemas.microsoft.com/office/drawing/2014/main" id="{252FCD06-BAF7-117D-F854-CF8D1045F109}"/>
              </a:ext>
            </a:extLst>
          </p:cNvPr>
          <p:cNvCxnSpPr>
            <a:stCxn id="7" idx="0"/>
            <a:endCxn id="13" idx="2"/>
          </p:cNvCxnSpPr>
          <p:nvPr/>
        </p:nvCxnSpPr>
        <p:spPr>
          <a:xfrm rot="5400000" flipH="1" flipV="1">
            <a:off x="1325732" y="5260696"/>
            <a:ext cx="380700" cy="8524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E411191D-3EEE-1CCF-BE05-CD5DAC326B7D}"/>
              </a:ext>
            </a:extLst>
          </p:cNvPr>
          <p:cNvCxnSpPr>
            <a:stCxn id="8" idx="0"/>
            <a:endCxn id="13" idx="2"/>
          </p:cNvCxnSpPr>
          <p:nvPr/>
        </p:nvCxnSpPr>
        <p:spPr>
          <a:xfrm rot="16200000" flipV="1">
            <a:off x="2337025" y="5101856"/>
            <a:ext cx="380700" cy="11701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C9E2E4B7-C611-E764-F6AF-FC1B11DE3EF1}"/>
              </a:ext>
            </a:extLst>
          </p:cNvPr>
          <p:cNvCxnSpPr>
            <a:stCxn id="9" idx="0"/>
            <a:endCxn id="14" idx="2"/>
          </p:cNvCxnSpPr>
          <p:nvPr/>
        </p:nvCxnSpPr>
        <p:spPr>
          <a:xfrm rot="5400000" flipH="1" flipV="1">
            <a:off x="5205475" y="5474388"/>
            <a:ext cx="332432" cy="4733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680417A6-7FCA-BAC0-5D34-F7B0593D85B8}"/>
              </a:ext>
            </a:extLst>
          </p:cNvPr>
          <p:cNvCxnSpPr>
            <a:stCxn id="10" idx="0"/>
            <a:endCxn id="14" idx="2"/>
          </p:cNvCxnSpPr>
          <p:nvPr/>
        </p:nvCxnSpPr>
        <p:spPr>
          <a:xfrm rot="16200000" flipV="1">
            <a:off x="6172618" y="4980580"/>
            <a:ext cx="332431" cy="14609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65B08745-896E-DA83-FEEC-9C72F924E820}"/>
              </a:ext>
            </a:extLst>
          </p:cNvPr>
          <p:cNvCxnSpPr>
            <a:stCxn id="11" idx="0"/>
            <a:endCxn id="22" idx="2"/>
          </p:cNvCxnSpPr>
          <p:nvPr/>
        </p:nvCxnSpPr>
        <p:spPr>
          <a:xfrm rot="5400000" flipH="1" flipV="1">
            <a:off x="9130854" y="4512515"/>
            <a:ext cx="1301609" cy="14279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B370343-A897-958C-4ECA-C015F15BCE80}"/>
              </a:ext>
            </a:extLst>
          </p:cNvPr>
          <p:cNvCxnSpPr>
            <a:stCxn id="12" idx="0"/>
            <a:endCxn id="22" idx="2"/>
          </p:cNvCxnSpPr>
          <p:nvPr/>
        </p:nvCxnSpPr>
        <p:spPr>
          <a:xfrm rot="16200000" flipV="1">
            <a:off x="10146485" y="4924784"/>
            <a:ext cx="1301609" cy="6033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1028FDB-D040-AABD-DB8F-C15A2FA23416}"/>
              </a:ext>
            </a:extLst>
          </p:cNvPr>
          <p:cNvCxnSpPr>
            <a:stCxn id="11" idx="0"/>
            <a:endCxn id="17" idx="2"/>
          </p:cNvCxnSpPr>
          <p:nvPr/>
        </p:nvCxnSpPr>
        <p:spPr>
          <a:xfrm flipH="1" flipV="1">
            <a:off x="7871790" y="4575660"/>
            <a:ext cx="1195918" cy="1301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83685FA-0EAA-910F-057D-23A35FFA94C0}"/>
              </a:ext>
            </a:extLst>
          </p:cNvPr>
          <p:cNvCxnSpPr>
            <a:stCxn id="13" idx="0"/>
            <a:endCxn id="18" idx="2"/>
          </p:cNvCxnSpPr>
          <p:nvPr/>
        </p:nvCxnSpPr>
        <p:spPr>
          <a:xfrm flipV="1">
            <a:off x="1942309" y="4584209"/>
            <a:ext cx="47647" cy="38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74754C15-370C-E64F-4CC0-8B84F25E0182}"/>
              </a:ext>
            </a:extLst>
          </p:cNvPr>
          <p:cNvCxnSpPr>
            <a:cxnSpLocks/>
            <a:stCxn id="14" idx="0"/>
            <a:endCxn id="19" idx="2"/>
          </p:cNvCxnSpPr>
          <p:nvPr/>
        </p:nvCxnSpPr>
        <p:spPr>
          <a:xfrm rot="16200000" flipV="1">
            <a:off x="5076340" y="4481157"/>
            <a:ext cx="428968" cy="63506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BA434732-F0C3-B168-B70B-014E9CB2A3DA}"/>
              </a:ext>
            </a:extLst>
          </p:cNvPr>
          <p:cNvCxnSpPr>
            <a:stCxn id="8" idx="0"/>
            <a:endCxn id="19" idx="2"/>
          </p:cNvCxnSpPr>
          <p:nvPr/>
        </p:nvCxnSpPr>
        <p:spPr>
          <a:xfrm rot="5400000" flipH="1" flipV="1">
            <a:off x="3396332" y="4300316"/>
            <a:ext cx="1293064" cy="1860849"/>
          </a:xfrm>
          <a:prstGeom prst="bentConnector3">
            <a:avLst>
              <a:gd name="adj1" fmla="val 832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AB41CB5-4C73-2017-C417-5F3706B47B51}"/>
              </a:ext>
            </a:extLst>
          </p:cNvPr>
          <p:cNvCxnSpPr>
            <a:cxnSpLocks/>
            <a:stCxn id="18" idx="0"/>
            <a:endCxn id="20" idx="2"/>
          </p:cNvCxnSpPr>
          <p:nvPr/>
        </p:nvCxnSpPr>
        <p:spPr>
          <a:xfrm rot="5400000" flipH="1" flipV="1">
            <a:off x="3005702" y="2385994"/>
            <a:ext cx="650807" cy="26822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89457B84-B43D-2748-5ACB-3081C49AF5E7}"/>
              </a:ext>
            </a:extLst>
          </p:cNvPr>
          <p:cNvCxnSpPr>
            <a:stCxn id="19" idx="0"/>
            <a:endCxn id="20" idx="2"/>
          </p:cNvCxnSpPr>
          <p:nvPr/>
        </p:nvCxnSpPr>
        <p:spPr>
          <a:xfrm rot="16200000" flipV="1">
            <a:off x="4497369" y="3576624"/>
            <a:ext cx="650806" cy="3010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443A831C-E04B-86D5-9121-A60BE0730E24}"/>
              </a:ext>
            </a:extLst>
          </p:cNvPr>
          <p:cNvCxnSpPr>
            <a:stCxn id="17" idx="0"/>
            <a:endCxn id="20" idx="2"/>
          </p:cNvCxnSpPr>
          <p:nvPr/>
        </p:nvCxnSpPr>
        <p:spPr>
          <a:xfrm rot="16200000" flipV="1">
            <a:off x="5950893" y="2123100"/>
            <a:ext cx="642258" cy="31995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6FC0D80E-AEFA-42AB-6B97-9A5EB66DC959}"/>
              </a:ext>
            </a:extLst>
          </p:cNvPr>
          <p:cNvCxnSpPr>
            <a:stCxn id="17" idx="0"/>
            <a:endCxn id="21" idx="2"/>
          </p:cNvCxnSpPr>
          <p:nvPr/>
        </p:nvCxnSpPr>
        <p:spPr>
          <a:xfrm rot="16200000" flipV="1">
            <a:off x="7442560" y="3614766"/>
            <a:ext cx="642259" cy="2162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46710312-86F8-FA29-2880-08F1D20438A8}"/>
              </a:ext>
            </a:extLst>
          </p:cNvPr>
          <p:cNvCxnSpPr>
            <a:stCxn id="22" idx="0"/>
            <a:endCxn id="21" idx="2"/>
          </p:cNvCxnSpPr>
          <p:nvPr/>
        </p:nvCxnSpPr>
        <p:spPr>
          <a:xfrm rot="16200000" flipV="1">
            <a:off x="8754469" y="2302857"/>
            <a:ext cx="642259" cy="28400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397433AA-91A0-BEBE-4D23-7C3C71CED90B}"/>
              </a:ext>
            </a:extLst>
          </p:cNvPr>
          <p:cNvCxnSpPr>
            <a:stCxn id="20" idx="0"/>
            <a:endCxn id="25" idx="2"/>
          </p:cNvCxnSpPr>
          <p:nvPr/>
        </p:nvCxnSpPr>
        <p:spPr>
          <a:xfrm rot="5400000" flipH="1" flipV="1">
            <a:off x="5165475" y="2000427"/>
            <a:ext cx="376428" cy="13628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5F61B0E1-1B0E-81BB-746D-15ADC08902A5}"/>
              </a:ext>
            </a:extLst>
          </p:cNvPr>
          <p:cNvCxnSpPr>
            <a:stCxn id="21" idx="0"/>
            <a:endCxn id="25" idx="2"/>
          </p:cNvCxnSpPr>
          <p:nvPr/>
        </p:nvCxnSpPr>
        <p:spPr>
          <a:xfrm rot="16200000" flipV="1">
            <a:off x="6657143" y="1871630"/>
            <a:ext cx="376427" cy="16204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209042E-7959-986D-A2D9-F5D37CBFB296}"/>
              </a:ext>
            </a:extLst>
          </p:cNvPr>
          <p:cNvCxnSpPr/>
          <p:nvPr/>
        </p:nvCxnSpPr>
        <p:spPr>
          <a:xfrm>
            <a:off x="116701" y="1772816"/>
            <a:ext cx="11666343" cy="72008"/>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711F7A15-1EC9-D507-B8AB-F4616BAF9A9B}"/>
              </a:ext>
            </a:extLst>
          </p:cNvPr>
          <p:cNvSpPr/>
          <p:nvPr/>
        </p:nvSpPr>
        <p:spPr>
          <a:xfrm>
            <a:off x="261764" y="688122"/>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2800" b="1" dirty="0">
                <a:latin typeface="Aptos Display" panose="020B0004020202020204" pitchFamily="34" charset="0"/>
              </a:rPr>
              <a:t>Fiori App</a:t>
            </a:r>
          </a:p>
        </p:txBody>
      </p:sp>
      <p:sp>
        <p:nvSpPr>
          <p:cNvPr id="67" name="Rectangle: Rounded Corners 66">
            <a:extLst>
              <a:ext uri="{FF2B5EF4-FFF2-40B4-BE49-F238E27FC236}">
                <a16:creationId xmlns:a16="http://schemas.microsoft.com/office/drawing/2014/main" id="{4E8D6CB3-57BB-94C7-BA73-EEF7055CE6C7}"/>
              </a:ext>
            </a:extLst>
          </p:cNvPr>
          <p:cNvSpPr/>
          <p:nvPr/>
        </p:nvSpPr>
        <p:spPr>
          <a:xfrm>
            <a:off x="2431005" y="676315"/>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2800" b="1" dirty="0">
                <a:latin typeface="Aptos Display" panose="020B0004020202020204" pitchFamily="34" charset="0"/>
              </a:rPr>
              <a:t>SAC</a:t>
            </a:r>
          </a:p>
        </p:txBody>
      </p:sp>
      <p:sp>
        <p:nvSpPr>
          <p:cNvPr id="68" name="Rectangle: Rounded Corners 67">
            <a:extLst>
              <a:ext uri="{FF2B5EF4-FFF2-40B4-BE49-F238E27FC236}">
                <a16:creationId xmlns:a16="http://schemas.microsoft.com/office/drawing/2014/main" id="{C229A89D-40D8-9DD9-E9CA-A782AD7D4D27}"/>
              </a:ext>
            </a:extLst>
          </p:cNvPr>
          <p:cNvSpPr/>
          <p:nvPr/>
        </p:nvSpPr>
        <p:spPr>
          <a:xfrm>
            <a:off x="4708258" y="682195"/>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600" b="1" dirty="0">
                <a:latin typeface="Aptos Display" panose="020B0004020202020204" pitchFamily="34" charset="0"/>
              </a:rPr>
              <a:t>S4 Embedded Analytics</a:t>
            </a:r>
          </a:p>
        </p:txBody>
      </p:sp>
      <p:sp>
        <p:nvSpPr>
          <p:cNvPr id="69" name="Rectangle: Rounded Corners 68">
            <a:extLst>
              <a:ext uri="{FF2B5EF4-FFF2-40B4-BE49-F238E27FC236}">
                <a16:creationId xmlns:a16="http://schemas.microsoft.com/office/drawing/2014/main" id="{2045A8B8-552C-5E61-C2EA-3B54100000D0}"/>
              </a:ext>
            </a:extLst>
          </p:cNvPr>
          <p:cNvSpPr/>
          <p:nvPr/>
        </p:nvSpPr>
        <p:spPr>
          <a:xfrm>
            <a:off x="7025517" y="666769"/>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600" b="1" dirty="0">
                <a:latin typeface="Aptos Display" panose="020B0004020202020204" pitchFamily="34" charset="0"/>
              </a:rPr>
              <a:t>APIs</a:t>
            </a:r>
          </a:p>
        </p:txBody>
      </p:sp>
      <p:sp>
        <p:nvSpPr>
          <p:cNvPr id="70" name="Rectangle: Rounded Corners 69">
            <a:extLst>
              <a:ext uri="{FF2B5EF4-FFF2-40B4-BE49-F238E27FC236}">
                <a16:creationId xmlns:a16="http://schemas.microsoft.com/office/drawing/2014/main" id="{0570F400-0D56-2EC1-3684-D744511FA100}"/>
              </a:ext>
            </a:extLst>
          </p:cNvPr>
          <p:cNvSpPr/>
          <p:nvPr/>
        </p:nvSpPr>
        <p:spPr>
          <a:xfrm>
            <a:off x="9342776" y="644658"/>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600" b="1" dirty="0">
                <a:latin typeface="Aptos Display" panose="020B0004020202020204" pitchFamily="34" charset="0"/>
              </a:rPr>
              <a:t>Third Party</a:t>
            </a:r>
          </a:p>
        </p:txBody>
      </p:sp>
    </p:spTree>
    <p:extLst>
      <p:ext uri="{BB962C8B-B14F-4D97-AF65-F5344CB8AC3E}">
        <p14:creationId xmlns:p14="http://schemas.microsoft.com/office/powerpoint/2010/main" val="2641336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Title</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369332"/>
          </a:xfrm>
          <a:prstGeom prst="rect">
            <a:avLst/>
          </a:prstGeom>
          <a:noFill/>
        </p:spPr>
        <p:txBody>
          <a:bodyPr wrap="square" rtlCol="0">
            <a:spAutoFit/>
          </a:bodyPr>
          <a:lstStyle/>
          <a:p>
            <a:r>
              <a:rPr lang="en-IN" sz="1800" dirty="0"/>
              <a:t>&lt;content&gt;</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Tree>
    <p:extLst>
      <p:ext uri="{BB962C8B-B14F-4D97-AF65-F5344CB8AC3E}">
        <p14:creationId xmlns:p14="http://schemas.microsoft.com/office/powerpoint/2010/main" val="2513003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2</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grpSp>
        <p:nvGrpSpPr>
          <p:cNvPr id="46" name="Group 45">
            <a:extLst>
              <a:ext uri="{FF2B5EF4-FFF2-40B4-BE49-F238E27FC236}">
                <a16:creationId xmlns:a16="http://schemas.microsoft.com/office/drawing/2014/main" id="{B3155E1E-EB45-42B6-B07E-C23358DA10AA}"/>
              </a:ext>
            </a:extLst>
          </p:cNvPr>
          <p:cNvGrpSpPr/>
          <p:nvPr/>
        </p:nvGrpSpPr>
        <p:grpSpPr>
          <a:xfrm>
            <a:off x="7255772" y="1076224"/>
            <a:ext cx="2597506" cy="790668"/>
            <a:chOff x="7185683" y="1017588"/>
            <a:chExt cx="2597506" cy="790668"/>
          </a:xfrm>
        </p:grpSpPr>
        <p:sp>
          <p:nvSpPr>
            <p:cNvPr id="40" name="Rectangle 39">
              <a:extLst>
                <a:ext uri="{FF2B5EF4-FFF2-40B4-BE49-F238E27FC236}">
                  <a16:creationId xmlns:a16="http://schemas.microsoft.com/office/drawing/2014/main" id="{1DFA8C6F-CF3A-4578-B613-2250B6DE52AE}"/>
                </a:ext>
              </a:extLst>
            </p:cNvPr>
            <p:cNvSpPr/>
            <p:nvPr/>
          </p:nvSpPr>
          <p:spPr>
            <a:xfrm>
              <a:off x="7185683" y="1500479"/>
              <a:ext cx="2597506" cy="307777"/>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Working with Application logic</a:t>
              </a:r>
            </a:p>
          </p:txBody>
        </p:sp>
        <p:sp>
          <p:nvSpPr>
            <p:cNvPr id="45" name="Rectangle 44">
              <a:extLst>
                <a:ext uri="{FF2B5EF4-FFF2-40B4-BE49-F238E27FC236}">
                  <a16:creationId xmlns:a16="http://schemas.microsoft.com/office/drawing/2014/main" id="{8D598D36-C5FC-4900-B880-D9AEBB01296E}"/>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New Syntax Continue</a:t>
              </a:r>
            </a:p>
          </p:txBody>
        </p:sp>
      </p:grpSp>
      <p:grpSp>
        <p:nvGrpSpPr>
          <p:cNvPr id="47" name="Group 46">
            <a:extLst>
              <a:ext uri="{FF2B5EF4-FFF2-40B4-BE49-F238E27FC236}">
                <a16:creationId xmlns:a16="http://schemas.microsoft.com/office/drawing/2014/main" id="{1D927D5A-E4D3-46B8-9875-1811113ACA91}"/>
              </a:ext>
            </a:extLst>
          </p:cNvPr>
          <p:cNvGrpSpPr/>
          <p:nvPr/>
        </p:nvGrpSpPr>
        <p:grpSpPr>
          <a:xfrm>
            <a:off x="7712976" y="2373010"/>
            <a:ext cx="2597506" cy="898390"/>
            <a:chOff x="7185683" y="1017588"/>
            <a:chExt cx="2597506" cy="898390"/>
          </a:xfrm>
        </p:grpSpPr>
        <p:sp>
          <p:nvSpPr>
            <p:cNvPr id="48" name="Rectangle 47">
              <a:extLst>
                <a:ext uri="{FF2B5EF4-FFF2-40B4-BE49-F238E27FC236}">
                  <a16:creationId xmlns:a16="http://schemas.microsoft.com/office/drawing/2014/main" id="{217B2D8D-BBE3-4C18-AD84-13239D31B398}"/>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Create complete DB design fo</a:t>
              </a:r>
              <a:r>
                <a:rPr lang="en-IN"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 EPM Model and load data</a:t>
              </a:r>
              <a:endPar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48">
              <a:extLst>
                <a:ext uri="{FF2B5EF4-FFF2-40B4-BE49-F238E27FC236}">
                  <a16:creationId xmlns:a16="http://schemas.microsoft.com/office/drawing/2014/main" id="{C0874C99-87AF-460C-9044-B8539EAC1769}"/>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DB Tables</a:t>
              </a:r>
            </a:p>
          </p:txBody>
        </p:sp>
      </p:grpSp>
      <p:grpSp>
        <p:nvGrpSpPr>
          <p:cNvPr id="50" name="Group 49">
            <a:extLst>
              <a:ext uri="{FF2B5EF4-FFF2-40B4-BE49-F238E27FC236}">
                <a16:creationId xmlns:a16="http://schemas.microsoft.com/office/drawing/2014/main" id="{13AECD8D-19D4-4552-9152-D3067AB9B8CE}"/>
              </a:ext>
            </a:extLst>
          </p:cNvPr>
          <p:cNvGrpSpPr/>
          <p:nvPr/>
        </p:nvGrpSpPr>
        <p:grpSpPr>
          <a:xfrm>
            <a:off x="8211739" y="3578356"/>
            <a:ext cx="2597506" cy="790668"/>
            <a:chOff x="7185683" y="1017588"/>
            <a:chExt cx="2597506" cy="790668"/>
          </a:xfrm>
        </p:grpSpPr>
        <p:sp>
          <p:nvSpPr>
            <p:cNvPr id="51" name="Rectangle 50">
              <a:extLst>
                <a:ext uri="{FF2B5EF4-FFF2-40B4-BE49-F238E27FC236}">
                  <a16:creationId xmlns:a16="http://schemas.microsoft.com/office/drawing/2014/main" id="{D838B753-BCA5-4AB5-BE05-5511E485C438}"/>
                </a:ext>
              </a:extLst>
            </p:cNvPr>
            <p:cNvSpPr/>
            <p:nvPr/>
          </p:nvSpPr>
          <p:spPr>
            <a:xfrm>
              <a:off x="7185683" y="1500479"/>
              <a:ext cx="2597506" cy="307777"/>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Create Set of </a:t>
              </a:r>
              <a:r>
                <a:rPr lang="en-IN" sz="14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CDS entities</a:t>
              </a:r>
              <a:endPar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2" name="Rectangle 51">
              <a:extLst>
                <a:ext uri="{FF2B5EF4-FFF2-40B4-BE49-F238E27FC236}">
                  <a16:creationId xmlns:a16="http://schemas.microsoft.com/office/drawing/2014/main" id="{20C13AF4-68B6-4226-9401-EDB6ED0540C2}"/>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CDS Basics</a:t>
              </a:r>
            </a:p>
          </p:txBody>
        </p:sp>
      </p:gr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EPM Data Model – Enterprise Procurement Model</a:t>
            </a:r>
            <a:endParaRPr kumimoji="0" lang="en-IN"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547913" y="6408935"/>
            <a:ext cx="2524210" cy="276999"/>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rPr>
              <a:t>www.anubhavtrainings.com</a:t>
            </a:r>
            <a:endParaRPr kumimoji="0" lang="en-IN"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462714"/>
            <a:ext cx="223678" cy="25391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7</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6D523125-6C3D-D1D8-3EA0-F62A2BE82FFE}"/>
              </a:ext>
            </a:extLst>
          </p:cNvPr>
          <p:cNvSpPr/>
          <p:nvPr/>
        </p:nvSpPr>
        <p:spPr>
          <a:xfrm>
            <a:off x="4438228" y="1911604"/>
            <a:ext cx="2592288" cy="33123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err="1">
                <a:ln>
                  <a:noFill/>
                </a:ln>
                <a:solidFill>
                  <a:prstClr val="white"/>
                </a:solidFill>
                <a:effectLst/>
                <a:uLnTx/>
                <a:uFillTx/>
                <a:latin typeface="Segoe UI"/>
                <a:ea typeface="+mn-ea"/>
                <a:cs typeface="+mn-cs"/>
              </a:rPr>
              <a:t>ITeIO</a:t>
            </a: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(amazon)</a:t>
            </a: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p:txBody>
      </p:sp>
      <p:sp>
        <p:nvSpPr>
          <p:cNvPr id="8" name="Rectangle: Rounded Corners 7">
            <a:extLst>
              <a:ext uri="{FF2B5EF4-FFF2-40B4-BE49-F238E27FC236}">
                <a16:creationId xmlns:a16="http://schemas.microsoft.com/office/drawing/2014/main" id="{BF8AA1C4-4DA9-BBCC-3B78-2FD7CCD9120C}"/>
              </a:ext>
            </a:extLst>
          </p:cNvPr>
          <p:cNvSpPr/>
          <p:nvPr/>
        </p:nvSpPr>
        <p:spPr>
          <a:xfrm>
            <a:off x="9262764" y="3063732"/>
            <a:ext cx="2376264" cy="10081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Suppliers</a:t>
            </a:r>
          </a:p>
        </p:txBody>
      </p:sp>
      <p:sp>
        <p:nvSpPr>
          <p:cNvPr id="9" name="Rectangle: Rounded Corners 8">
            <a:extLst>
              <a:ext uri="{FF2B5EF4-FFF2-40B4-BE49-F238E27FC236}">
                <a16:creationId xmlns:a16="http://schemas.microsoft.com/office/drawing/2014/main" id="{61CEAF4E-1F2A-3BCC-C991-E7320DE11FF5}"/>
              </a:ext>
            </a:extLst>
          </p:cNvPr>
          <p:cNvSpPr/>
          <p:nvPr/>
        </p:nvSpPr>
        <p:spPr>
          <a:xfrm>
            <a:off x="116701" y="2991724"/>
            <a:ext cx="2376264" cy="10081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Customers</a:t>
            </a:r>
          </a:p>
        </p:txBody>
      </p:sp>
      <p:sp>
        <p:nvSpPr>
          <p:cNvPr id="10" name="Arrow: Right 9">
            <a:extLst>
              <a:ext uri="{FF2B5EF4-FFF2-40B4-BE49-F238E27FC236}">
                <a16:creationId xmlns:a16="http://schemas.microsoft.com/office/drawing/2014/main" id="{8A5293B3-0D6A-7310-AA19-384247C482AB}"/>
              </a:ext>
            </a:extLst>
          </p:cNvPr>
          <p:cNvSpPr/>
          <p:nvPr/>
        </p:nvSpPr>
        <p:spPr>
          <a:xfrm>
            <a:off x="2492965" y="3135740"/>
            <a:ext cx="1945263" cy="144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51BD9115-D5ED-D840-1481-B10B165FEB6E}"/>
              </a:ext>
            </a:extLst>
          </p:cNvPr>
          <p:cNvSpPr txBox="1"/>
          <p:nvPr/>
        </p:nvSpPr>
        <p:spPr>
          <a:xfrm>
            <a:off x="2504476" y="1825947"/>
            <a:ext cx="1873255" cy="132343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Sales Order</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Sales Order Items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3 Laptops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2 HDD</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1 iPhone</a:t>
            </a:r>
            <a:endParaRPr kumimoji="0" lang="en-IN" sz="14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endParaRPr>
          </a:p>
        </p:txBody>
      </p:sp>
      <p:sp>
        <p:nvSpPr>
          <p:cNvPr id="12" name="Arrow: Right 11">
            <a:extLst>
              <a:ext uri="{FF2B5EF4-FFF2-40B4-BE49-F238E27FC236}">
                <a16:creationId xmlns:a16="http://schemas.microsoft.com/office/drawing/2014/main" id="{E5562DD9-D359-0F24-C5B3-6911F3E4FF93}"/>
              </a:ext>
            </a:extLst>
          </p:cNvPr>
          <p:cNvSpPr/>
          <p:nvPr/>
        </p:nvSpPr>
        <p:spPr>
          <a:xfrm>
            <a:off x="7030516" y="3207748"/>
            <a:ext cx="2160240" cy="144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3" name="Flowchart: Magnetic Disk 12">
            <a:extLst>
              <a:ext uri="{FF2B5EF4-FFF2-40B4-BE49-F238E27FC236}">
                <a16:creationId xmlns:a16="http://schemas.microsoft.com/office/drawing/2014/main" id="{F15698BD-9E08-2163-7CE3-A272A8BF6ED3}"/>
              </a:ext>
            </a:extLst>
          </p:cNvPr>
          <p:cNvSpPr/>
          <p:nvPr/>
        </p:nvSpPr>
        <p:spPr>
          <a:xfrm>
            <a:off x="6742484" y="4575900"/>
            <a:ext cx="1224136" cy="792088"/>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stock</a:t>
            </a:r>
          </a:p>
        </p:txBody>
      </p:sp>
      <p:sp>
        <p:nvSpPr>
          <p:cNvPr id="14" name="Arrow: Right 13">
            <a:extLst>
              <a:ext uri="{FF2B5EF4-FFF2-40B4-BE49-F238E27FC236}">
                <a16:creationId xmlns:a16="http://schemas.microsoft.com/office/drawing/2014/main" id="{87F78CC4-173B-46AC-C1D3-7E6E660574E6}"/>
              </a:ext>
            </a:extLst>
          </p:cNvPr>
          <p:cNvSpPr/>
          <p:nvPr/>
        </p:nvSpPr>
        <p:spPr>
          <a:xfrm rot="10800000">
            <a:off x="7066520" y="3696406"/>
            <a:ext cx="2160240" cy="144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TextBox 14">
            <a:extLst>
              <a:ext uri="{FF2B5EF4-FFF2-40B4-BE49-F238E27FC236}">
                <a16:creationId xmlns:a16="http://schemas.microsoft.com/office/drawing/2014/main" id="{D68E0BCE-CFA8-CCB0-8CAD-BD0ADDF6DB8E}"/>
              </a:ext>
            </a:extLst>
          </p:cNvPr>
          <p:cNvSpPr txBox="1"/>
          <p:nvPr/>
        </p:nvSpPr>
        <p:spPr>
          <a:xfrm>
            <a:off x="7227361" y="1825948"/>
            <a:ext cx="2971507" cy="132343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Purchase order</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Purchase Order Items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30 Laptops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200 HDD</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1000 iPhone</a:t>
            </a:r>
            <a:endParaRPr kumimoji="0" lang="en-IN" sz="14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endParaRPr>
          </a:p>
        </p:txBody>
      </p:sp>
      <p:sp>
        <p:nvSpPr>
          <p:cNvPr id="16" name="Arrow: Right 15">
            <a:extLst>
              <a:ext uri="{FF2B5EF4-FFF2-40B4-BE49-F238E27FC236}">
                <a16:creationId xmlns:a16="http://schemas.microsoft.com/office/drawing/2014/main" id="{57DA79EC-7995-5321-DA7D-ADB21EDE7EF1}"/>
              </a:ext>
            </a:extLst>
          </p:cNvPr>
          <p:cNvSpPr/>
          <p:nvPr/>
        </p:nvSpPr>
        <p:spPr>
          <a:xfrm rot="10800000">
            <a:off x="2492963" y="3624398"/>
            <a:ext cx="1945262" cy="144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7" name="TextBox 16">
            <a:extLst>
              <a:ext uri="{FF2B5EF4-FFF2-40B4-BE49-F238E27FC236}">
                <a16:creationId xmlns:a16="http://schemas.microsoft.com/office/drawing/2014/main" id="{51249E5E-292F-F6CE-987C-D9D78B59B9C7}"/>
              </a:ext>
            </a:extLst>
          </p:cNvPr>
          <p:cNvSpPr txBox="1"/>
          <p:nvPr/>
        </p:nvSpPr>
        <p:spPr>
          <a:xfrm>
            <a:off x="2460087" y="3898566"/>
            <a:ext cx="1873255" cy="132343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Invoice</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Invoice Items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1 Laptops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1 HDD</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1 iPhone</a:t>
            </a:r>
            <a:endParaRPr kumimoji="0" lang="en-IN" sz="14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endParaRPr>
          </a:p>
        </p:txBody>
      </p:sp>
      <p:sp>
        <p:nvSpPr>
          <p:cNvPr id="18" name="Oval 17">
            <a:extLst>
              <a:ext uri="{FF2B5EF4-FFF2-40B4-BE49-F238E27FC236}">
                <a16:creationId xmlns:a16="http://schemas.microsoft.com/office/drawing/2014/main" id="{1A49D34D-B3E0-AAA6-191C-21C6D77B6B24}"/>
              </a:ext>
            </a:extLst>
          </p:cNvPr>
          <p:cNvSpPr/>
          <p:nvPr/>
        </p:nvSpPr>
        <p:spPr>
          <a:xfrm>
            <a:off x="3214089" y="5423718"/>
            <a:ext cx="2448272" cy="792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Segoe UI"/>
                <a:ea typeface="+mn-ea"/>
                <a:cs typeface="+mn-cs"/>
              </a:rPr>
              <a:t>Business partners</a:t>
            </a:r>
          </a:p>
        </p:txBody>
      </p:sp>
      <p:sp>
        <p:nvSpPr>
          <p:cNvPr id="19" name="Oval 18">
            <a:extLst>
              <a:ext uri="{FF2B5EF4-FFF2-40B4-BE49-F238E27FC236}">
                <a16:creationId xmlns:a16="http://schemas.microsoft.com/office/drawing/2014/main" id="{D62E73FD-DA34-448D-79E2-72DCBC11D069}"/>
              </a:ext>
            </a:extLst>
          </p:cNvPr>
          <p:cNvSpPr/>
          <p:nvPr/>
        </p:nvSpPr>
        <p:spPr>
          <a:xfrm>
            <a:off x="5842384" y="5417636"/>
            <a:ext cx="2448272" cy="792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Segoe UI"/>
                <a:ea typeface="+mn-ea"/>
                <a:cs typeface="+mn-cs"/>
              </a:rPr>
              <a:t>Products</a:t>
            </a:r>
          </a:p>
        </p:txBody>
      </p:sp>
      <p:sp>
        <p:nvSpPr>
          <p:cNvPr id="20" name="TextBox 19">
            <a:extLst>
              <a:ext uri="{FF2B5EF4-FFF2-40B4-BE49-F238E27FC236}">
                <a16:creationId xmlns:a16="http://schemas.microsoft.com/office/drawing/2014/main" id="{CEA351E4-0C1E-A273-870B-2370F4658F24}"/>
              </a:ext>
            </a:extLst>
          </p:cNvPr>
          <p:cNvSpPr txBox="1"/>
          <p:nvPr/>
        </p:nvSpPr>
        <p:spPr>
          <a:xfrm>
            <a:off x="228540" y="655067"/>
            <a:ext cx="11698520" cy="58477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It’s a demo data model for the purpose of learning, training, testing, scenarios, and demos. It contains over 72 tables and 100+ Function modules for development.</a:t>
            </a:r>
          </a:p>
        </p:txBody>
      </p:sp>
    </p:spTree>
    <p:extLst>
      <p:ext uri="{BB962C8B-B14F-4D97-AF65-F5344CB8AC3E}">
        <p14:creationId xmlns:p14="http://schemas.microsoft.com/office/powerpoint/2010/main" val="527220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New ABAP Syntax</a:t>
            </a:r>
            <a:endParaRPr kumimoji="0" lang="en-IN"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177646" y="655067"/>
            <a:ext cx="11486844" cy="203132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SAP ABAP is improving over the time so that we as a developer can write optimized </a:t>
            </a:r>
            <a:r>
              <a:rPr kumimoji="0" lang="en-IN" sz="1800" b="0" i="0" u="none" strike="noStrike" kern="1200" cap="none" spc="0" normalizeH="0" baseline="0" noProof="0" dirty="0" err="1">
                <a:ln>
                  <a:noFill/>
                </a:ln>
                <a:solidFill>
                  <a:prstClr val="black"/>
                </a:solidFill>
                <a:effectLst/>
                <a:uLnTx/>
                <a:uFillTx/>
                <a:latin typeface="Segoe UI"/>
                <a:ea typeface="+mn-ea"/>
                <a:cs typeface="+mn-cs"/>
              </a:rPr>
              <a:t>abap</a:t>
            </a:r>
            <a:r>
              <a:rPr kumimoji="0" lang="en-IN" sz="1800" b="0" i="0" u="none" strike="noStrike" kern="1200" cap="none" spc="0" normalizeH="0" baseline="0" noProof="0" dirty="0">
                <a:ln>
                  <a:noFill/>
                </a:ln>
                <a:solidFill>
                  <a:prstClr val="black"/>
                </a:solidFill>
                <a:effectLst/>
                <a:uLnTx/>
                <a:uFillTx/>
                <a:latin typeface="Segoe UI"/>
                <a:ea typeface="+mn-ea"/>
                <a:cs typeface="+mn-cs"/>
              </a:rPr>
              <a:t> code which take less effort to do more. For example avoid looks, merge multiple lines in one code line, make </a:t>
            </a:r>
            <a:r>
              <a:rPr kumimoji="0" lang="en-IN" sz="1800" b="0" i="0" u="none" strike="noStrike" kern="1200" cap="none" spc="0" normalizeH="0" baseline="0" noProof="0" dirty="0" err="1">
                <a:ln>
                  <a:noFill/>
                </a:ln>
                <a:solidFill>
                  <a:prstClr val="black"/>
                </a:solidFill>
                <a:effectLst/>
                <a:uLnTx/>
                <a:uFillTx/>
                <a:latin typeface="Segoe UI"/>
                <a:ea typeface="+mn-ea"/>
                <a:cs typeface="+mn-cs"/>
              </a:rPr>
              <a:t>abap</a:t>
            </a:r>
            <a:r>
              <a:rPr kumimoji="0" lang="en-IN" sz="1800" b="0" i="0" u="none" strike="noStrike" kern="1200" cap="none" spc="0" normalizeH="0" baseline="0" noProof="0" dirty="0">
                <a:ln>
                  <a:noFill/>
                </a:ln>
                <a:solidFill>
                  <a:prstClr val="black"/>
                </a:solidFill>
                <a:effectLst/>
                <a:uLnTx/>
                <a:uFillTx/>
                <a:latin typeface="Segoe UI"/>
                <a:ea typeface="+mn-ea"/>
                <a:cs typeface="+mn-cs"/>
              </a:rPr>
              <a:t> easy to read and understand, improve performance and code look similar to other programming language.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Disclaimer: New ABAP syntax does not mean that you have to change all the old code written in past, you always have backward compatibility. All the new code which you plan to develop in future, use new syntax and keep all the OLD code as it is. </a:t>
            </a:r>
            <a:r>
              <a:rPr kumimoji="0" lang="en-IN" sz="1800" b="1" i="0" u="none" strike="noStrike" kern="1200" cap="none" spc="0" normalizeH="0" baseline="0" noProof="0" dirty="0">
                <a:ln>
                  <a:noFill/>
                </a:ln>
                <a:solidFill>
                  <a:prstClr val="black"/>
                </a:solidFill>
                <a:effectLst/>
                <a:uLnTx/>
                <a:uFillTx/>
                <a:latin typeface="Segoe UI"/>
                <a:ea typeface="+mn-ea"/>
                <a:cs typeface="+mn-cs"/>
              </a:rPr>
              <a:t>NW&gt;=740</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547913" y="6408935"/>
            <a:ext cx="2524210" cy="276999"/>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rPr>
              <a:t>www.anubhavtrainings.com</a:t>
            </a:r>
            <a:endParaRPr kumimoji="0" lang="en-IN"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6"/>
            <a:ext cx="223678" cy="25391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7</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8A007A5B-6B13-298C-F93D-42443F213E70}"/>
              </a:ext>
            </a:extLst>
          </p:cNvPr>
          <p:cNvSpPr/>
          <p:nvPr/>
        </p:nvSpPr>
        <p:spPr>
          <a:xfrm>
            <a:off x="1197868" y="2492896"/>
            <a:ext cx="3960440" cy="7071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New language feature</a:t>
            </a:r>
          </a:p>
        </p:txBody>
      </p:sp>
      <p:sp>
        <p:nvSpPr>
          <p:cNvPr id="8" name="Rectangle 7">
            <a:extLst>
              <a:ext uri="{FF2B5EF4-FFF2-40B4-BE49-F238E27FC236}">
                <a16:creationId xmlns:a16="http://schemas.microsoft.com/office/drawing/2014/main" id="{42411E9D-A455-5C4F-4D5F-8BEA6F3F59AF}"/>
              </a:ext>
            </a:extLst>
          </p:cNvPr>
          <p:cNvSpPr/>
          <p:nvPr/>
        </p:nvSpPr>
        <p:spPr>
          <a:xfrm>
            <a:off x="7102524" y="2487788"/>
            <a:ext cx="3960440" cy="7071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New SQL syntax</a:t>
            </a:r>
          </a:p>
        </p:txBody>
      </p:sp>
      <p:sp>
        <p:nvSpPr>
          <p:cNvPr id="9" name="TextBox 8">
            <a:extLst>
              <a:ext uri="{FF2B5EF4-FFF2-40B4-BE49-F238E27FC236}">
                <a16:creationId xmlns:a16="http://schemas.microsoft.com/office/drawing/2014/main" id="{EB8D730C-7841-7CAE-5C37-7486F8CE2272}"/>
              </a:ext>
            </a:extLst>
          </p:cNvPr>
          <p:cNvSpPr txBox="1"/>
          <p:nvPr/>
        </p:nvSpPr>
        <p:spPr>
          <a:xfrm>
            <a:off x="210708" y="3284984"/>
            <a:ext cx="5700742" cy="2862322"/>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Inline data declaration</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Inline field symbol declaration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String operator</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Value expression</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Corresponding expression</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Constructor expression</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Table expression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Smart loops over a table</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Condition expression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Loop </a:t>
            </a:r>
            <a:r>
              <a:rPr kumimoji="0" lang="en-IN" sz="1800" b="0" i="0" u="none" strike="noStrike" kern="1200" cap="none" spc="0" normalizeH="0" baseline="0" noProof="0" dirty="0" err="1">
                <a:ln>
                  <a:noFill/>
                </a:ln>
                <a:solidFill>
                  <a:prstClr val="black"/>
                </a:solidFill>
                <a:effectLst/>
                <a:uLnTx/>
                <a:uFillTx/>
                <a:latin typeface="Segoe UI"/>
                <a:ea typeface="+mn-ea"/>
                <a:cs typeface="+mn-cs"/>
              </a:rPr>
              <a:t>itab</a:t>
            </a:r>
            <a:r>
              <a:rPr kumimoji="0" lang="en-IN" sz="1800" b="0" i="0" u="none" strike="noStrike" kern="1200" cap="none" spc="0" normalizeH="0" baseline="0" noProof="0" dirty="0">
                <a:ln>
                  <a:noFill/>
                </a:ln>
                <a:solidFill>
                  <a:prstClr val="black"/>
                </a:solidFill>
                <a:effectLst/>
                <a:uLnTx/>
                <a:uFillTx/>
                <a:latin typeface="Segoe UI"/>
                <a:ea typeface="+mn-ea"/>
                <a:cs typeface="+mn-cs"/>
              </a:rPr>
              <a:t> row as a object</a:t>
            </a:r>
          </a:p>
        </p:txBody>
      </p:sp>
      <p:sp>
        <p:nvSpPr>
          <p:cNvPr id="10" name="TextBox 9">
            <a:extLst>
              <a:ext uri="{FF2B5EF4-FFF2-40B4-BE49-F238E27FC236}">
                <a16:creationId xmlns:a16="http://schemas.microsoft.com/office/drawing/2014/main" id="{AE8447A2-D36C-BA9E-7E40-5C3A915532A4}"/>
              </a:ext>
            </a:extLst>
          </p:cNvPr>
          <p:cNvSpPr txBox="1"/>
          <p:nvPr/>
        </p:nvSpPr>
        <p:spPr>
          <a:xfrm>
            <a:off x="6808181" y="3361947"/>
            <a:ext cx="5112568" cy="2031325"/>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Select columns with comma</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Escaping of host variables</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String literals in queries</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New SQL functions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Case expression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Aggregate functions in having clause</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Select on internal table</a:t>
            </a:r>
          </a:p>
        </p:txBody>
      </p:sp>
    </p:spTree>
    <p:extLst>
      <p:ext uri="{BB962C8B-B14F-4D97-AF65-F5344CB8AC3E}">
        <p14:creationId xmlns:p14="http://schemas.microsoft.com/office/powerpoint/2010/main" val="1807709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6" name="Google Shape;966;p28"/>
          <p:cNvSpPr txBox="1"/>
          <p:nvPr/>
        </p:nvSpPr>
        <p:spPr>
          <a:xfrm>
            <a:off x="224979" y="788088"/>
            <a:ext cx="11806237" cy="48013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is the new approach of building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rPr>
              <a:t>semantically rich data models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It is an extension of SQL in ABAP world.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What has been extended?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DDL – Data definition language – design new data models – new tables, structures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DQL – Data Query Language (CDS Views and CDS Entities) – new views to extract data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agg</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join, load,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calculate,formulas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DEL – Data Expression language (expressions like path expression, case expressions)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DCL – Data Control Language (security)</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Since in ABAP on Cloud Environment we do not have GUI access (no access to SE11) – we will use CDS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Naming convention – is a best practice to follow in a project. ZCOMPANY_PROJ_OBJTTP_NAME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ZDXC_XX_*</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will use an uploader utility provided by SAP, get this in our ABAP on Cloud System to test it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Install the abap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plugin so we can interact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github</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from our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adt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tool - </a:t>
            </a:r>
            <a:r>
              <a:rPr kumimoji="0" lang="en-US" sz="1400" b="0" i="0" u="sng" strike="noStrike" kern="0" cap="none" spc="0" normalizeH="0" baseline="0" noProof="0" dirty="0">
                <a:ln>
                  <a:noFill/>
                </a:ln>
                <a:solidFill>
                  <a:srgbClr val="E6EDF3"/>
                </a:solidFill>
                <a:effectLst/>
                <a:uLnTx/>
                <a:uFillTx/>
                <a:latin typeface="Arial"/>
                <a:ea typeface="Arial"/>
                <a:cs typeface="Arial"/>
                <a:sym typeface="Arial"/>
                <a:hlinkClick r:id="rId3">
                  <a:extLst>
                    <a:ext uri="{A12FA001-AC4F-418D-AE19-62706E023703}">
                      <ahyp:hlinkClr xmlns:ahyp="http://schemas.microsoft.com/office/drawing/2018/hyperlinkcolor" val="tx"/>
                    </a:ext>
                  </a:extLst>
                </a:hlinkClick>
              </a:rPr>
              <a:t>http://eclipse.abapgit.org/updatesite/</a:t>
            </a:r>
            <a:endParaRPr kumimoji="0" sz="1400" b="0" i="0" u="none" strike="noStrike" kern="0" cap="none" spc="0" normalizeH="0" baseline="0" noProof="0" dirty="0">
              <a:ln>
                <a:noFill/>
              </a:ln>
              <a:solidFill>
                <a:srgbClr val="E6EDF3"/>
              </a:solidFill>
              <a:effectLst/>
              <a:uLnTx/>
              <a:uFillTx/>
              <a:latin typeface="Arial"/>
              <a:ea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Download the code from SAP standard repository -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https://github.com/SAP-samples/abap-file-uploader</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Register a service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Run the utility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67" name="Google Shape;967;p2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 Core Data &amp; Services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969" name="Google Shape;969;p28"/>
          <p:cNvPicPr preferRelativeResize="0"/>
          <p:nvPr/>
        </p:nvPicPr>
        <p:blipFill rotWithShape="1">
          <a:blip r:embed="rId5">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CDS Views</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5909310"/>
          </a:xfrm>
          <a:prstGeom prst="rect">
            <a:avLst/>
          </a:prstGeom>
          <a:noFill/>
        </p:spPr>
        <p:txBody>
          <a:bodyPr wrap="square" rtlCol="0">
            <a:spAutoFit/>
          </a:bodyPr>
          <a:lstStyle/>
          <a:p>
            <a:r>
              <a:rPr lang="en-IN" sz="1800" dirty="0"/>
              <a:t>CDS stands for Core data and services, </a:t>
            </a:r>
            <a:r>
              <a:rPr lang="en-IN" sz="1800" b="1" u="sng" dirty="0"/>
              <a:t>it is an extension of SQL </a:t>
            </a:r>
            <a:r>
              <a:rPr lang="en-IN" sz="1800" dirty="0"/>
              <a:t>in ABAP and used effectively on any ABAP on HANA system in order to boost our performance. CDS views are </a:t>
            </a:r>
            <a:r>
              <a:rPr lang="en-IN" sz="1800" b="1" dirty="0"/>
              <a:t>semantically (annotations @)</a:t>
            </a:r>
            <a:r>
              <a:rPr lang="en-IN" sz="1800" dirty="0"/>
              <a:t> rich data model.</a:t>
            </a:r>
          </a:p>
          <a:p>
            <a:endParaRPr lang="en-IN" sz="1800" dirty="0"/>
          </a:p>
          <a:p>
            <a:pPr marL="285750" indent="-285750">
              <a:buFont typeface="Arial" panose="020B0604020202020204" pitchFamily="34" charset="0"/>
              <a:buChar char="•"/>
            </a:pPr>
            <a:r>
              <a:rPr lang="en-IN" sz="1800" b="1" dirty="0"/>
              <a:t>What has been extended? What SQL can do, CDS can also do?</a:t>
            </a:r>
          </a:p>
          <a:p>
            <a:pPr marL="285750" indent="-285750">
              <a:buFont typeface="Wingdings" panose="05000000000000000000" pitchFamily="2" charset="2"/>
              <a:buChar char="v"/>
            </a:pPr>
            <a:r>
              <a:rPr lang="en-IN" sz="1800" dirty="0"/>
              <a:t>DDL – data Definition language</a:t>
            </a:r>
          </a:p>
          <a:p>
            <a:pPr marL="285750" indent="-285750">
              <a:buFont typeface="Wingdings" panose="05000000000000000000" pitchFamily="2" charset="2"/>
              <a:buChar char="v"/>
            </a:pPr>
            <a:r>
              <a:rPr lang="en-IN" sz="1800" dirty="0"/>
              <a:t>DQL – Data Query Language </a:t>
            </a:r>
            <a:r>
              <a:rPr lang="en-IN" sz="1800" dirty="0">
                <a:sym typeface="Wingdings" panose="05000000000000000000" pitchFamily="2" charset="2"/>
              </a:rPr>
              <a:t> </a:t>
            </a:r>
            <a:r>
              <a:rPr lang="en-IN" sz="1800" b="1" dirty="0">
                <a:sym typeface="Wingdings" panose="05000000000000000000" pitchFamily="2" charset="2"/>
              </a:rPr>
              <a:t>CDS view </a:t>
            </a:r>
            <a:r>
              <a:rPr lang="en-IN" sz="1800" dirty="0">
                <a:sym typeface="Wingdings" panose="05000000000000000000" pitchFamily="2" charset="2"/>
              </a:rPr>
              <a:t>concept to fetch data from HANA using code-to-data</a:t>
            </a:r>
            <a:endParaRPr lang="en-IN" sz="1800" dirty="0"/>
          </a:p>
          <a:p>
            <a:pPr marL="285750" indent="-285750">
              <a:buFont typeface="Wingdings" panose="05000000000000000000" pitchFamily="2" charset="2"/>
              <a:buChar char="v"/>
            </a:pPr>
            <a:r>
              <a:rPr lang="en-IN" sz="1800" dirty="0"/>
              <a:t>DCL – Data Control Language</a:t>
            </a:r>
          </a:p>
          <a:p>
            <a:pPr marL="285750" indent="-285750">
              <a:buFont typeface="Wingdings" panose="05000000000000000000" pitchFamily="2" charset="2"/>
              <a:buChar char="v"/>
            </a:pPr>
            <a:r>
              <a:rPr lang="en-IN" sz="1800" dirty="0"/>
              <a:t>DEL – Data Expression Language</a:t>
            </a:r>
          </a:p>
          <a:p>
            <a:endParaRPr lang="en-IN" sz="1800" dirty="0"/>
          </a:p>
          <a:p>
            <a:endParaRPr lang="en-IN" sz="1800" dirty="0"/>
          </a:p>
          <a:p>
            <a:pPr marL="285750" indent="-285750">
              <a:buFont typeface="Arial" panose="020B0604020202020204" pitchFamily="34" charset="0"/>
              <a:buChar char="•"/>
            </a:pPr>
            <a:r>
              <a:rPr lang="en-IN" sz="1800" b="1" dirty="0"/>
              <a:t>Does CDS only used for building views or are there other use cases?</a:t>
            </a:r>
          </a:p>
          <a:p>
            <a:r>
              <a:rPr lang="en-IN" sz="1800" dirty="0"/>
              <a:t>You can create any DDIC object like structure, table etc. most used concept is views (DQL)</a:t>
            </a:r>
          </a:p>
          <a:p>
            <a:endParaRPr lang="en-IN" sz="1800" dirty="0"/>
          </a:p>
          <a:p>
            <a:pPr marL="285750" indent="-285750">
              <a:buFont typeface="Arial" panose="020B0604020202020204" pitchFamily="34" charset="0"/>
              <a:buChar char="•"/>
            </a:pPr>
            <a:r>
              <a:rPr lang="en-IN" sz="1800" b="1" dirty="0"/>
              <a:t>Can I create </a:t>
            </a:r>
            <a:r>
              <a:rPr lang="en-IN" sz="1800" b="1" dirty="0" err="1"/>
              <a:t>cds</a:t>
            </a:r>
            <a:r>
              <a:rPr lang="en-IN" sz="1800" b="1" dirty="0"/>
              <a:t> views if my company is not on HANA DB or S/4HANA systems</a:t>
            </a:r>
          </a:p>
          <a:p>
            <a:r>
              <a:rPr lang="en-IN" sz="1800" dirty="0"/>
              <a:t>Yes, starring NW 7.4SP2 onwards. The best performance will come when you are on HANA.</a:t>
            </a:r>
          </a:p>
          <a:p>
            <a:endParaRPr lang="en-IN" sz="1800" dirty="0"/>
          </a:p>
          <a:p>
            <a:pPr marL="285750" indent="-285750">
              <a:buFont typeface="Arial" panose="020B0604020202020204" pitchFamily="34" charset="0"/>
              <a:buChar char="•"/>
            </a:pPr>
            <a:r>
              <a:rPr lang="en-IN" sz="1800" b="1" dirty="0"/>
              <a:t>Like AMDP, do I need to also do client handling</a:t>
            </a:r>
          </a:p>
          <a:p>
            <a:r>
              <a:rPr lang="en-IN" sz="1800" dirty="0"/>
              <a:t>No, CDS views are created and managed in ABAP layer so client handling is automatic</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b="1" dirty="0"/>
              <a:t>If I have been a choice between CDS or AMDP, what should be preferred?</a:t>
            </a:r>
          </a:p>
          <a:p>
            <a:r>
              <a:rPr lang="en-IN" sz="1800" dirty="0"/>
              <a:t>It depends on requirement. First attempt will be with CDS view last choice should AMDP</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Tree>
    <p:extLst>
      <p:ext uri="{BB962C8B-B14F-4D97-AF65-F5344CB8AC3E}">
        <p14:creationId xmlns:p14="http://schemas.microsoft.com/office/powerpoint/2010/main" val="2694044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Continue 1/3</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5909310"/>
          </a:xfrm>
          <a:prstGeom prst="rect">
            <a:avLst/>
          </a:prstGeom>
          <a:noFill/>
        </p:spPr>
        <p:txBody>
          <a:bodyPr wrap="square" rtlCol="0">
            <a:spAutoFit/>
          </a:bodyPr>
          <a:lstStyle/>
          <a:p>
            <a:pPr marL="285750" indent="-285750">
              <a:buFont typeface="Arial" panose="020B0604020202020204" pitchFamily="34" charset="0"/>
              <a:buChar char="•"/>
            </a:pPr>
            <a:r>
              <a:rPr lang="en-IN" sz="1800" b="1" dirty="0"/>
              <a:t>Which tool can I use to create CDS views?</a:t>
            </a:r>
          </a:p>
          <a:p>
            <a:r>
              <a:rPr lang="en-IN" sz="1800" dirty="0"/>
              <a:t>Only and only ADT</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b="1" dirty="0"/>
              <a:t>Which system does the CDS view gets created and transported?</a:t>
            </a:r>
          </a:p>
          <a:p>
            <a:r>
              <a:rPr lang="en-IN" sz="1800" dirty="0"/>
              <a:t>It’s the ABAP system, there no need to login to HANA DB using studio. </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dirty="0"/>
              <a:t>What happens after I activate my CDS view.</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b="1" dirty="0"/>
              <a:t>I heard that CDS views are deprecated, is it true, if yes, what can I use?</a:t>
            </a:r>
          </a:p>
          <a:p>
            <a:r>
              <a:rPr lang="en-IN" sz="1800" dirty="0"/>
              <a:t>Yes. There is a successor concept called </a:t>
            </a:r>
            <a:r>
              <a:rPr lang="en-IN" sz="1800" b="1" dirty="0" err="1"/>
              <a:t>cds</a:t>
            </a:r>
            <a:r>
              <a:rPr lang="en-IN" sz="1800" b="1" dirty="0"/>
              <a:t> entities</a:t>
            </a:r>
            <a:r>
              <a:rPr lang="en-IN" sz="1800" dirty="0"/>
              <a:t> which is exact same as CDS view but small difference.</a:t>
            </a:r>
          </a:p>
          <a:p>
            <a:endParaRPr lang="en-IN" sz="1800" dirty="0"/>
          </a:p>
          <a:p>
            <a:pPr marL="285750" indent="-285750">
              <a:buFont typeface="Arial" panose="020B0604020202020204" pitchFamily="34" charset="0"/>
              <a:buChar char="•"/>
            </a:pPr>
            <a:r>
              <a:rPr lang="en-IN" sz="1800" b="1" dirty="0"/>
              <a:t>What is the difference between CDS views and Calculation views.</a:t>
            </a:r>
          </a:p>
          <a:p>
            <a:r>
              <a:rPr lang="en-IN" sz="1800" dirty="0"/>
              <a:t>The calculation views are created in HANA they are bottom-up approach and transport using Delivery Unit</a:t>
            </a:r>
          </a:p>
          <a:p>
            <a:r>
              <a:rPr lang="en-IN" sz="1800" dirty="0"/>
              <a:t>The CDS views are created in ABAP layer they are top-down approach and transport using ABAP tr.</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
        <p:nvSpPr>
          <p:cNvPr id="7" name="Rectangle 6">
            <a:extLst>
              <a:ext uri="{FF2B5EF4-FFF2-40B4-BE49-F238E27FC236}">
                <a16:creationId xmlns:a16="http://schemas.microsoft.com/office/drawing/2014/main" id="{A551EE51-3FA9-4AB4-3C26-E2550310DA30}"/>
              </a:ext>
            </a:extLst>
          </p:cNvPr>
          <p:cNvSpPr/>
          <p:nvPr/>
        </p:nvSpPr>
        <p:spPr>
          <a:xfrm>
            <a:off x="360366" y="2996952"/>
            <a:ext cx="3449777" cy="864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CDS view data definition</a:t>
            </a:r>
          </a:p>
        </p:txBody>
      </p:sp>
      <p:sp>
        <p:nvSpPr>
          <p:cNvPr id="8" name="Rectangle 7">
            <a:extLst>
              <a:ext uri="{FF2B5EF4-FFF2-40B4-BE49-F238E27FC236}">
                <a16:creationId xmlns:a16="http://schemas.microsoft.com/office/drawing/2014/main" id="{6893AB6F-F288-747F-5992-78C53C367D78}"/>
              </a:ext>
            </a:extLst>
          </p:cNvPr>
          <p:cNvSpPr/>
          <p:nvPr/>
        </p:nvSpPr>
        <p:spPr>
          <a:xfrm>
            <a:off x="6526460" y="2564904"/>
            <a:ext cx="3816424" cy="7920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SE11 – DDIC view</a:t>
            </a:r>
          </a:p>
        </p:txBody>
      </p:sp>
      <p:sp>
        <p:nvSpPr>
          <p:cNvPr id="9" name="Rectangle 8">
            <a:extLst>
              <a:ext uri="{FF2B5EF4-FFF2-40B4-BE49-F238E27FC236}">
                <a16:creationId xmlns:a16="http://schemas.microsoft.com/office/drawing/2014/main" id="{C5A1F791-BACD-16F4-967A-3A2793BE0E64}"/>
              </a:ext>
            </a:extLst>
          </p:cNvPr>
          <p:cNvSpPr/>
          <p:nvPr/>
        </p:nvSpPr>
        <p:spPr>
          <a:xfrm>
            <a:off x="6526460" y="3681028"/>
            <a:ext cx="3816424" cy="7920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HANA View </a:t>
            </a:r>
          </a:p>
          <a:p>
            <a:pPr algn="ctr"/>
            <a:r>
              <a:rPr lang="en-IN" dirty="0"/>
              <a:t>(runtime object in HANA)</a:t>
            </a:r>
          </a:p>
        </p:txBody>
      </p:sp>
      <p:cxnSp>
        <p:nvCxnSpPr>
          <p:cNvPr id="11" name="Connector: Elbow 10">
            <a:extLst>
              <a:ext uri="{FF2B5EF4-FFF2-40B4-BE49-F238E27FC236}">
                <a16:creationId xmlns:a16="http://schemas.microsoft.com/office/drawing/2014/main" id="{FF7F85BB-8CD4-4F9F-92CA-62A217E55F23}"/>
              </a:ext>
            </a:extLst>
          </p:cNvPr>
          <p:cNvCxnSpPr>
            <a:cxnSpLocks/>
            <a:stCxn id="7" idx="3"/>
            <a:endCxn id="8" idx="1"/>
          </p:cNvCxnSpPr>
          <p:nvPr/>
        </p:nvCxnSpPr>
        <p:spPr>
          <a:xfrm flipV="1">
            <a:off x="3810143" y="2960948"/>
            <a:ext cx="2716317" cy="4680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3CC8CF6B-3D94-0355-F7EE-A14B7DC9800B}"/>
              </a:ext>
            </a:extLst>
          </p:cNvPr>
          <p:cNvCxnSpPr>
            <a:stCxn id="7" idx="3"/>
            <a:endCxn id="9" idx="1"/>
          </p:cNvCxnSpPr>
          <p:nvPr/>
        </p:nvCxnSpPr>
        <p:spPr>
          <a:xfrm>
            <a:off x="3810143" y="3429000"/>
            <a:ext cx="2716317" cy="6480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193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Continue 2/3</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204682" y="377018"/>
            <a:ext cx="11486844" cy="4524315"/>
          </a:xfrm>
          <a:prstGeom prst="rect">
            <a:avLst/>
          </a:prstGeom>
          <a:noFill/>
        </p:spPr>
        <p:txBody>
          <a:bodyPr wrap="square" rtlCol="0">
            <a:spAutoFit/>
          </a:bodyPr>
          <a:lstStyle/>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b="1" dirty="0"/>
              <a:t>Can a non-ABAP developer also learn CDS views?</a:t>
            </a:r>
          </a:p>
          <a:p>
            <a:r>
              <a:rPr lang="en-IN" sz="1800" dirty="0"/>
              <a:t>Yes, anyone can learn </a:t>
            </a:r>
            <a:r>
              <a:rPr lang="en-IN" sz="1800" dirty="0" err="1"/>
              <a:t>cds</a:t>
            </a:r>
            <a:r>
              <a:rPr lang="en-IN" sz="1800" dirty="0"/>
              <a:t> views w/o any </a:t>
            </a:r>
            <a:r>
              <a:rPr lang="en-IN" sz="1800" dirty="0" err="1"/>
              <a:t>abap</a:t>
            </a:r>
            <a:r>
              <a:rPr lang="en-IN" sz="1800" dirty="0"/>
              <a:t> knowledge</a:t>
            </a:r>
          </a:p>
          <a:p>
            <a:endParaRPr lang="en-IN" sz="1800" dirty="0"/>
          </a:p>
          <a:p>
            <a:pPr marL="285750" indent="-285750">
              <a:buFont typeface="Arial" panose="020B0604020202020204" pitchFamily="34" charset="0"/>
              <a:buChar char="•"/>
            </a:pPr>
            <a:r>
              <a:rPr lang="en-IN" sz="1800" b="1" dirty="0"/>
              <a:t>I tried learning CDS views from google/YouTube but I failed.</a:t>
            </a:r>
          </a:p>
          <a:p>
            <a:r>
              <a:rPr lang="en-IN" sz="1800" b="1" dirty="0"/>
              <a:t>Park*</a:t>
            </a:r>
          </a:p>
          <a:p>
            <a:endParaRPr lang="en-IN" sz="1800" b="1" dirty="0"/>
          </a:p>
          <a:p>
            <a:pPr marL="285750" indent="-285750">
              <a:buFont typeface="Arial" panose="020B0604020202020204" pitchFamily="34" charset="0"/>
              <a:buChar char="•"/>
            </a:pPr>
            <a:r>
              <a:rPr lang="en-IN" sz="1800" b="1" dirty="0"/>
              <a:t>Does SAP deliver standard CDS views for us to use directly in S/4HANA?</a:t>
            </a:r>
          </a:p>
          <a:p>
            <a:r>
              <a:rPr lang="en-IN" sz="1800" dirty="0"/>
              <a:t>Yes, these views become the backbone for S/4HANA. We can see them on a website </a:t>
            </a:r>
            <a:r>
              <a:rPr lang="en-IN" sz="1800" dirty="0">
                <a:hlinkClick r:id="rId2"/>
              </a:rPr>
              <a:t>https://api.sap.com</a:t>
            </a:r>
            <a:endParaRPr lang="en-IN" sz="1800" dirty="0"/>
          </a:p>
          <a:p>
            <a:endParaRPr lang="en-IN" sz="1800" dirty="0"/>
          </a:p>
          <a:p>
            <a:pPr marL="285750" indent="-285750">
              <a:buFont typeface="Arial" panose="020B0604020202020204" pitchFamily="34" charset="0"/>
              <a:buChar char="•"/>
            </a:pPr>
            <a:r>
              <a:rPr lang="en-IN" sz="1800" b="1" dirty="0"/>
              <a:t>Can I enhance a standard SAP delivered CDS view</a:t>
            </a:r>
          </a:p>
          <a:p>
            <a:r>
              <a:rPr lang="en-IN" sz="1800" dirty="0"/>
              <a:t>We have a extension concept of </a:t>
            </a:r>
            <a:r>
              <a:rPr lang="en-IN" sz="1800" dirty="0" err="1"/>
              <a:t>cds</a:t>
            </a:r>
            <a:endParaRPr lang="en-IN" sz="1800" dirty="0"/>
          </a:p>
          <a:p>
            <a:endParaRPr lang="en-IN" sz="1800" dirty="0"/>
          </a:p>
          <a:p>
            <a:pPr marL="285750" indent="-285750">
              <a:buFont typeface="Arial" panose="020B0604020202020204" pitchFamily="34" charset="0"/>
              <a:buChar char="•"/>
            </a:pPr>
            <a:r>
              <a:rPr lang="en-IN" sz="1800" b="1" dirty="0"/>
              <a:t>What is the best practice/gold standard to create </a:t>
            </a:r>
            <a:r>
              <a:rPr lang="en-IN" sz="1800" b="1" dirty="0" err="1"/>
              <a:t>cds</a:t>
            </a:r>
            <a:r>
              <a:rPr lang="en-IN" sz="1800" b="1" dirty="0"/>
              <a:t> views in SAP S/4HANA?</a:t>
            </a:r>
          </a:p>
          <a:p>
            <a:r>
              <a:rPr lang="en-IN" sz="1800" dirty="0"/>
              <a:t>SAP offer something called VDM (Virtual Data Modelling) which is a gold standard to build </a:t>
            </a:r>
            <a:r>
              <a:rPr lang="en-IN" sz="1800" dirty="0" err="1"/>
              <a:t>cds</a:t>
            </a:r>
            <a:r>
              <a:rPr lang="en-IN" sz="1800" dirty="0"/>
              <a:t> views in SAP S/4HANA.</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3"/>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Tree>
    <p:extLst>
      <p:ext uri="{BB962C8B-B14F-4D97-AF65-F5344CB8AC3E}">
        <p14:creationId xmlns:p14="http://schemas.microsoft.com/office/powerpoint/2010/main" val="2117292465"/>
      </p:ext>
    </p:extLst>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892</TotalTime>
  <Words>2456</Words>
  <Application>Microsoft Office PowerPoint</Application>
  <PresentationFormat>Custom</PresentationFormat>
  <Paragraphs>364</Paragraphs>
  <Slides>23</Slides>
  <Notes>5</Notes>
  <HiddenSlides>0</HiddenSlides>
  <MMClips>0</MMClips>
  <ScaleCrop>false</ScaleCrop>
  <HeadingPairs>
    <vt:vector size="6" baseType="variant">
      <vt:variant>
        <vt:lpstr>Fonts Used</vt:lpstr>
      </vt:variant>
      <vt:variant>
        <vt:i4>16</vt:i4>
      </vt:variant>
      <vt:variant>
        <vt:lpstr>Theme</vt:lpstr>
      </vt:variant>
      <vt:variant>
        <vt:i4>4</vt:i4>
      </vt:variant>
      <vt:variant>
        <vt:lpstr>Slide Titles</vt:lpstr>
      </vt:variant>
      <vt:variant>
        <vt:i4>23</vt:i4>
      </vt:variant>
    </vt:vector>
  </HeadingPairs>
  <TitlesOfParts>
    <vt:vector size="43" baseType="lpstr">
      <vt:lpstr>Arial Black</vt:lpstr>
      <vt:lpstr>72 Condensed</vt:lpstr>
      <vt:lpstr>Noto Sans Symbols</vt:lpstr>
      <vt:lpstr>Calibri</vt:lpstr>
      <vt:lpstr>Cambria</vt:lpstr>
      <vt:lpstr>Segoe UI</vt:lpstr>
      <vt:lpstr>Wingdings</vt:lpstr>
      <vt:lpstr>Segoe UI Light</vt:lpstr>
      <vt:lpstr>Corben</vt:lpstr>
      <vt:lpstr>Quattrocento Sans</vt:lpstr>
      <vt:lpstr>Cooper Black</vt:lpstr>
      <vt:lpstr>Open Sans</vt:lpstr>
      <vt:lpstr>Arial</vt:lpstr>
      <vt:lpstr>Aptos Display</vt:lpstr>
      <vt:lpstr>Amasis MT Pro Black</vt:lpstr>
      <vt:lpstr>72 Monospace</vt:lpstr>
      <vt:lpstr>Office Theme</vt:lpstr>
      <vt:lpstr>2_Office Theme</vt:lpstr>
      <vt:lpstr>3_Office Theme</vt:lpstr>
      <vt:lpstr>4_Office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38</cp:revision>
  <dcterms:created xsi:type="dcterms:W3CDTF">2023-10-03T21:33:12Z</dcterms:created>
  <dcterms:modified xsi:type="dcterms:W3CDTF">2024-11-20T08:35:31Z</dcterms:modified>
</cp:coreProperties>
</file>