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8"/>
  </p:notesMasterIdLst>
  <p:sldIdLst>
    <p:sldId id="256" r:id="rId4"/>
    <p:sldId id="402" r:id="rId5"/>
    <p:sldId id="276" r:id="rId6"/>
    <p:sldId id="1035" r:id="rId7"/>
    <p:sldId id="1037" r:id="rId8"/>
    <p:sldId id="1038" r:id="rId9"/>
    <p:sldId id="1043" r:id="rId10"/>
    <p:sldId id="1044" r:id="rId11"/>
    <p:sldId id="1045" r:id="rId12"/>
    <p:sldId id="1046" r:id="rId13"/>
    <p:sldId id="1047" r:id="rId14"/>
    <p:sldId id="1048" r:id="rId15"/>
    <p:sldId id="419" r:id="rId16"/>
    <p:sldId id="409" r:id="rId17"/>
  </p:sldIdLst>
  <p:sldSz cx="12188825" cy="6858000"/>
  <p:notesSz cx="6858000" cy="9144000"/>
  <p:embeddedFontLst>
    <p:embeddedFont>
      <p:font typeface="72 Condensed" panose="020B0506030000000003" pitchFamily="34" charset="0"/>
      <p:regular r:id="rId19"/>
      <p:bold r:id="rId20"/>
    </p:embeddedFont>
    <p:embeddedFont>
      <p:font typeface="72 Monospace" panose="020B0509030603020204" pitchFamily="49" charset="0"/>
      <p:regular r:id="rId21"/>
      <p:bold r:id="rId22"/>
    </p:embeddedFont>
    <p:embeddedFont>
      <p:font typeface="Amasis MT Pro Black" panose="02040A04050005020304" pitchFamily="18" charset="0"/>
      <p:bold r:id="rId23"/>
      <p:boldItalic r:id="rId24"/>
    </p:embeddedFont>
    <p:embeddedFont>
      <p:font typeface="Arial Black" panose="020B0A04020102020204" pitchFamily="34" charset="0"/>
      <p:regular r:id="rId25"/>
      <p:bold r:id="rId26"/>
    </p:embeddedFont>
    <p:embeddedFont>
      <p:font typeface="Cambria" panose="02040503050406030204" pitchFamily="18" charset="0"/>
      <p:regular r:id="rId27"/>
      <p:bold r:id="rId28"/>
      <p:italic r:id="rId29"/>
      <p:boldItalic r:id="rId30"/>
    </p:embeddedFont>
    <p:embeddedFont>
      <p:font typeface="Cooper Black" panose="0208090404030B020404" pitchFamily="18" charset="0"/>
      <p:regular r:id="rId31"/>
    </p:embeddedFont>
    <p:embeddedFont>
      <p:font typeface="Corben" panose="020B0604020202020204" charset="0"/>
      <p:bold r:id="rId32"/>
    </p:embeddedFont>
    <p:embeddedFont>
      <p:font typeface="Open Sans" panose="020B0606030504020204" pitchFamily="34" charset="0"/>
      <p:regular r:id="rId33"/>
      <p:bold r:id="rId34"/>
      <p:italic r:id="rId35"/>
      <p:boldItalic r:id="rId36"/>
    </p:embeddedFont>
    <p:embeddedFont>
      <p:font typeface="Quattrocento Sans" panose="020B0502050000020003"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11.fntdata"/><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96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DAY-5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VDM – Virtual data modeling</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r>
              <a:rPr lang="en-IN" sz="1800" dirty="0"/>
              <a:t>VDM is not mandatory, even if you skip VDM, your view/entities are just fine. This is a </a:t>
            </a:r>
            <a:r>
              <a:rPr lang="en-IN" sz="1800" b="1" dirty="0"/>
              <a:t>gold standard or Best Practice </a:t>
            </a:r>
            <a:r>
              <a:rPr lang="en-IN" sz="1800" dirty="0"/>
              <a:t>to create </a:t>
            </a:r>
            <a:r>
              <a:rPr lang="en-IN" sz="1800" dirty="0" err="1"/>
              <a:t>cds</a:t>
            </a:r>
            <a:r>
              <a:rPr lang="en-IN" sz="1800" dirty="0"/>
              <a:t> entities in SAP S/4HANA solution. It brings the standardization to our CDS development and increase reusability of our views.</a:t>
            </a:r>
          </a:p>
          <a:p>
            <a:pPr marL="285750" indent="-285750">
              <a:buFont typeface="Arial" panose="020B0604020202020204" pitchFamily="34" charset="0"/>
              <a:buChar char="•"/>
            </a:pPr>
            <a:r>
              <a:rPr lang="en-IN" sz="1800" dirty="0"/>
              <a:t>If a colleague build </a:t>
            </a:r>
            <a:r>
              <a:rPr lang="en-IN" sz="1800" dirty="0" err="1"/>
              <a:t>cds</a:t>
            </a:r>
            <a:r>
              <a:rPr lang="en-IN" sz="1800" dirty="0"/>
              <a:t> views in a company and take holiday or leave the company, how would we know the purpose this view?</a:t>
            </a:r>
          </a:p>
          <a:p>
            <a:pPr marL="285750" indent="-285750">
              <a:buFont typeface="Arial" panose="020B0604020202020204" pitchFamily="34" charset="0"/>
              <a:buChar char="•"/>
            </a:pPr>
            <a:r>
              <a:rPr lang="en-IN" sz="1800" dirty="0"/>
              <a:t>When SAP deliver standard CDS views to us, SAP do not provide the mobile number of their developers, so how you know whether you can reuse their view or not?</a:t>
            </a:r>
          </a:p>
          <a:p>
            <a:pPr marL="285750" indent="-285750">
              <a:buFont typeface="Arial" panose="020B0604020202020204" pitchFamily="34" charset="0"/>
              <a:buChar char="•"/>
            </a:pPr>
            <a:r>
              <a:rPr lang="en-IN" sz="1800" dirty="0"/>
              <a:t>We need to follow common naming convention in a project as a best practice.</a:t>
            </a:r>
          </a:p>
          <a:p>
            <a:pPr marL="285750" indent="-285750">
              <a:buFont typeface="Arial" panose="020B0604020202020204" pitchFamily="34" charset="0"/>
              <a:buChar char="•"/>
            </a:pPr>
            <a:r>
              <a:rPr lang="en-IN" sz="1800" dirty="0"/>
              <a:t>We need to avoid creating duplicate views for same purpose.</a:t>
            </a:r>
          </a:p>
          <a:p>
            <a:pPr marL="285750" indent="-285750">
              <a:buFont typeface="Arial" panose="020B0604020202020204" pitchFamily="34" charset="0"/>
              <a:buChar char="•"/>
            </a:pPr>
            <a:r>
              <a:rPr lang="en-IN" sz="1800" dirty="0"/>
              <a:t>VDM is a technical guidance for S/4HANA CDS developers</a:t>
            </a:r>
          </a:p>
          <a:p>
            <a:pPr marL="285750" indent="-285750">
              <a:buFont typeface="Arial" panose="020B0604020202020204" pitchFamily="34" charset="0"/>
              <a:buChar char="•"/>
            </a:pPr>
            <a:r>
              <a:rPr lang="en-IN" sz="1800" dirty="0"/>
              <a:t>It is represented by annotation </a:t>
            </a:r>
            <a:r>
              <a:rPr lang="en-IN" sz="1800" b="1" dirty="0"/>
              <a:t>@VDM</a:t>
            </a:r>
            <a:r>
              <a:rPr lang="en-IN" sz="1800" dirty="0"/>
              <a:t> which is kept at the top of the view</a:t>
            </a:r>
          </a:p>
          <a:p>
            <a:pPr marL="285750" indent="-285750">
              <a:buFont typeface="Arial" panose="020B0604020202020204" pitchFamily="34" charset="0"/>
              <a:buChar char="•"/>
            </a:pPr>
            <a:r>
              <a:rPr lang="en-IN" sz="1800" dirty="0"/>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121062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VDM</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P_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should never use this view to build a View on View</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should never reuse this view</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Because a developer who created is trying to convey that, this view contract can change anytime</a:t>
            </a:r>
          </a:p>
          <a:p>
            <a:pPr marL="342900" indent="-342900">
              <a:buFont typeface="Arial" panose="020B0604020202020204" pitchFamily="34" charset="0"/>
              <a:buChar char="•"/>
            </a:pPr>
            <a:r>
              <a:rPr lang="en-IN" sz="1600" b="1" dirty="0">
                <a:latin typeface="72 Monospace" panose="020B0509030603020204" pitchFamily="49" charset="0"/>
                <a:cs typeface="72 Monospace" panose="020B0509030603020204" pitchFamily="49" charset="0"/>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I_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They are actually used for Reuse purpose. You can freely use them in your own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SAP delivers standard Interface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These views are built on top of I, P, or tables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Basic interface view is solely created using Pure master, Pure Transaction data, </a:t>
            </a:r>
            <a:r>
              <a:rPr lang="en-IN" sz="1600" b="1" dirty="0">
                <a:latin typeface="72 Monospace" panose="020B0509030603020204" pitchFamily="49" charset="0"/>
                <a:cs typeface="72 Monospace" panose="020B0509030603020204" pitchFamily="49" charset="0"/>
              </a:rPr>
              <a:t>@VDM.viewType: #BASIC</a:t>
            </a:r>
            <a:endParaRPr lang="en-IN" sz="1600" dirty="0">
              <a:latin typeface="72 Monospace" panose="020B0509030603020204" pitchFamily="49" charset="0"/>
              <a:cs typeface="72 Monospace" panose="020B0509030603020204" pitchFamily="49" charset="0"/>
            </a:endParaRP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Composite view is combination of master and transaction data</a:t>
            </a:r>
          </a:p>
          <a:p>
            <a:r>
              <a:rPr lang="en-IN" sz="1600" b="1" dirty="0">
                <a:latin typeface="72 Monospace" panose="020B0509030603020204" pitchFamily="49" charset="0"/>
                <a:cs typeface="72 Monospace" panose="020B0509030603020204" pitchFamily="49" charset="0"/>
              </a:rPr>
              <a:t>   @VDM.viewType: #COMPOSITE</a:t>
            </a:r>
            <a:endParaRPr lang="en-IN" sz="1600" dirty="0">
              <a:latin typeface="72 Monospace" panose="020B0509030603020204" pitchFamily="49" charset="0"/>
              <a:cs typeface="72 Monospace" panose="020B0509030603020204" pitchFamily="49" charset="0"/>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C_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Are mainly used for final consumption in Analytic tools, or Apps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SAP deliver 100s of consumption views which become the backbone for S/4HANA embedded analytics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Consumption view is built on top of I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also control authorization or </a:t>
            </a:r>
            <a:r>
              <a:rPr lang="en-IN" sz="1600" dirty="0" err="1">
                <a:latin typeface="72 Monospace" panose="020B0509030603020204" pitchFamily="49" charset="0"/>
                <a:cs typeface="72 Monospace" panose="020B0509030603020204" pitchFamily="49" charset="0"/>
              </a:rPr>
              <a:t>odata</a:t>
            </a:r>
            <a:endParaRPr lang="en-IN" sz="1600" dirty="0">
              <a:latin typeface="72 Monospace" panose="020B0509030603020204" pitchFamily="49" charset="0"/>
              <a:cs typeface="72 Monospace" panose="020B0509030603020204" pitchFamily="49" charset="0"/>
            </a:endParaRPr>
          </a:p>
          <a:p>
            <a:pPr marL="342900" indent="-342900">
              <a:buFont typeface="Arial" panose="020B0604020202020204" pitchFamily="34" charset="0"/>
              <a:buChar char="•"/>
            </a:pPr>
            <a:r>
              <a:rPr lang="en-IN" sz="1600" b="1" dirty="0">
                <a:latin typeface="72 Monospace" panose="020B0509030603020204" pitchFamily="49" charset="0"/>
                <a:cs typeface="72 Monospace" panose="020B0509030603020204" pitchFamily="49" charset="0"/>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Design process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atin typeface="Aptos Display" panose="020B0004020202020204" pitchFamily="34" charset="0"/>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atin typeface="Aptos Display" panose="020B0004020202020204" pitchFamily="34" charset="0"/>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Third Party</a:t>
            </a:r>
          </a:p>
        </p:txBody>
      </p:sp>
    </p:spTree>
    <p:extLst>
      <p:ext uri="{BB962C8B-B14F-4D97-AF65-F5344CB8AC3E}">
        <p14:creationId xmlns:p14="http://schemas.microsoft.com/office/powerpoint/2010/main" val="264133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5</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CDS entities</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234511"/>
            <a:ext cx="2597506" cy="646331"/>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Why we need CDS Views </a:t>
            </a:r>
          </a:p>
        </p:txBody>
      </p:sp>
      <p:sp>
        <p:nvSpPr>
          <p:cNvPr id="52" name="Rectangle 51">
            <a:extLst>
              <a:ext uri="{FF2B5EF4-FFF2-40B4-BE49-F238E27FC236}">
                <a16:creationId xmlns:a16="http://schemas.microsoft.com/office/drawing/2014/main" id="{20C13AF4-68B6-4226-9401-EDB6ED0540C2}"/>
              </a:ext>
            </a:extLst>
          </p:cNvPr>
          <p:cNvSpPr/>
          <p:nvPr/>
        </p:nvSpPr>
        <p:spPr>
          <a:xfrm>
            <a:off x="8211739" y="3578356"/>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Virtual Data Model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Analytic Use case</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Why SAP generate Alias name for entity fields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indent="-285750">
              <a:buFont typeface="Arial" panose="020B0604020202020204" pitchFamily="34" charset="0"/>
              <a:buChar char="•"/>
            </a:pPr>
            <a:r>
              <a:rPr lang="en-IN" sz="1800" dirty="0"/>
              <a:t>Alias name would give meaningful name to the column</a:t>
            </a:r>
          </a:p>
          <a:p>
            <a:pPr marL="285750" indent="-285750">
              <a:buFont typeface="Arial" panose="020B0604020202020204" pitchFamily="34" charset="0"/>
              <a:buChar char="•"/>
            </a:pPr>
            <a:r>
              <a:rPr lang="en-IN" sz="1800" dirty="0"/>
              <a:t>It increase the readability of the code</a:t>
            </a:r>
          </a:p>
          <a:p>
            <a:pPr marL="285750" indent="-285750">
              <a:buFont typeface="Arial" panose="020B0604020202020204" pitchFamily="34" charset="0"/>
              <a:buChar char="•"/>
            </a:pPr>
            <a:r>
              <a:rPr lang="en-IN" sz="1800" dirty="0"/>
              <a:t>It saves maintenance of views/entities</a:t>
            </a:r>
          </a:p>
          <a:p>
            <a:pPr marL="285750" indent="-285750">
              <a:buFont typeface="Arial" panose="020B0604020202020204" pitchFamily="34" charset="0"/>
              <a:buChar char="•"/>
            </a:pPr>
            <a:r>
              <a:rPr lang="en-IN" sz="1800" dirty="0"/>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View on View</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indent="-285750">
              <a:buFont typeface="Arial" panose="020B0604020202020204" pitchFamily="34" charset="0"/>
              <a:buChar char="•"/>
            </a:pPr>
            <a:r>
              <a:rPr lang="en-IN" sz="1800" dirty="0"/>
              <a:t>When we create a </a:t>
            </a:r>
            <a:r>
              <a:rPr lang="en-IN" sz="1800" dirty="0" err="1"/>
              <a:t>cds</a:t>
            </a:r>
            <a:r>
              <a:rPr lang="en-IN" sz="1800" dirty="0"/>
              <a:t> view/entity which usages another </a:t>
            </a:r>
            <a:r>
              <a:rPr lang="en-IN" sz="1800" dirty="0" err="1"/>
              <a:t>cds</a:t>
            </a:r>
            <a:r>
              <a:rPr lang="en-IN" sz="1800" dirty="0"/>
              <a:t> or entity as a source of data, its called </a:t>
            </a:r>
            <a:r>
              <a:rPr lang="en-IN" sz="1800" b="1" dirty="0"/>
              <a:t>view-on-view.</a:t>
            </a:r>
            <a:endParaRPr lang="en-IN" sz="1800" dirty="0"/>
          </a:p>
          <a:p>
            <a:pPr marL="285750" indent="-285750">
              <a:buFont typeface="Arial" panose="020B0604020202020204" pitchFamily="34" charset="0"/>
              <a:buChar char="•"/>
            </a:pPr>
            <a:r>
              <a:rPr lang="en-IN" sz="1800" dirty="0"/>
              <a:t>It increase reusability</a:t>
            </a:r>
          </a:p>
          <a:p>
            <a:pPr marL="285750" indent="-285750">
              <a:buFont typeface="Arial" panose="020B0604020202020204" pitchFamily="34" charset="0"/>
              <a:buChar char="•"/>
            </a:pPr>
            <a:r>
              <a:rPr lang="en-IN" sz="1800" dirty="0"/>
              <a:t>It also helps modularization of code</a:t>
            </a:r>
          </a:p>
          <a:p>
            <a:pPr marL="285750" indent="-285750">
              <a:buFont typeface="Arial" panose="020B0604020202020204" pitchFamily="34" charset="0"/>
              <a:buChar char="•"/>
            </a:pPr>
            <a:r>
              <a:rPr lang="en-IN" sz="1800" dirty="0"/>
              <a:t>Increase adaption by reducing the development efforts</a:t>
            </a:r>
          </a:p>
          <a:p>
            <a:pPr marL="285750" indent="-285750">
              <a:buFont typeface="Arial" panose="020B0604020202020204" pitchFamily="34" charset="0"/>
              <a:buChar char="•"/>
            </a:pPr>
            <a:endParaRPr lang="en-IN" sz="1800"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r>
              <a:rPr lang="en-US" sz="2400" dirty="0">
                <a:latin typeface="Cooper Black" panose="0208090404030B020404" pitchFamily="18" charset="0"/>
                <a:cs typeface="Times New Roman" panose="02020603050405020304" pitchFamily="18" charset="0"/>
              </a:rPr>
              <a:t>Extend View Concept</a:t>
            </a:r>
            <a:endParaRPr lang="en-IN" sz="2400" dirty="0">
              <a:latin typeface="Cooper Black" panose="0208090404030B0204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r>
              <a:rPr lang="en-IN" sz="1600" dirty="0"/>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r>
              <a:rPr lang="en-IN" sz="1600" dirty="0"/>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Joins </a:t>
            </a:r>
            <a:r>
              <a:rPr lang="en-US" sz="3199" dirty="0" err="1">
                <a:latin typeface="Cooper Black" panose="0208090404030B020404" pitchFamily="18" charset="0"/>
                <a:cs typeface="Times New Roman" panose="02020603050405020304" pitchFamily="18" charset="0"/>
              </a:rPr>
              <a:t>v.s</a:t>
            </a:r>
            <a:r>
              <a:rPr lang="en-US" sz="3199" dirty="0">
                <a:latin typeface="Cooper Black" panose="0208090404030B020404" pitchFamily="18" charset="0"/>
                <a:cs typeface="Times New Roman" panose="02020603050405020304" pitchFamily="18" charset="0"/>
              </a:rPr>
              <a:t> Association</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r>
              <a:rPr lang="en-IN" sz="1800" dirty="0"/>
              <a:t>A join works like a tight coupling between database objects, it always bound to happen. Which means when a join is executed, it force the read of data from multiple tables by comparing the column values. This comparison will take time inside database.</a:t>
            </a:r>
          </a:p>
          <a:p>
            <a:r>
              <a:rPr lang="en-IN" sz="1800" dirty="0"/>
              <a:t>Associations are relationship between entities, they are different from joins as they do lose coupling. When we read data from </a:t>
            </a:r>
            <a:r>
              <a:rPr lang="en-IN" sz="1800" dirty="0" err="1"/>
              <a:t>cds</a:t>
            </a:r>
            <a:r>
              <a:rPr lang="en-IN" sz="1800" dirty="0"/>
              <a:t> and if </a:t>
            </a:r>
            <a:r>
              <a:rPr lang="en-IN" sz="1800" dirty="0" err="1"/>
              <a:t>cds</a:t>
            </a:r>
            <a:r>
              <a:rPr lang="en-IN" sz="1800" dirty="0"/>
              <a:t> has association, it reads the data from first table and when needed, </a:t>
            </a:r>
            <a:r>
              <a:rPr lang="en-IN" sz="1800" b="1" dirty="0"/>
              <a:t>on-demand</a:t>
            </a:r>
            <a:r>
              <a:rPr lang="en-IN" sz="1800" dirty="0"/>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Se11 DDIC views v/s CDS views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Engineering Graphics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 - projection</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chemeClr val="tx1"/>
                </a:solidFill>
                <a:latin typeface="Cooper Black" panose="0208090404030B020404" pitchFamily="18" charset="0"/>
              </a:rPr>
              <a:t>www.anubhavtrainings.com</a:t>
            </a:r>
            <a:endParaRPr lang="en-IN" sz="1200" dirty="0">
              <a:solidFill>
                <a:schemeClr val="tx1"/>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solidFill>
                  <a:schemeClr val="tx1"/>
                </a:solidFill>
                <a:latin typeface="72 Condensed" panose="020B0506030000000003" pitchFamily="34" charset="0"/>
                <a:cs typeface="72 Condensed" panose="020B0506030000000003" pitchFamily="34" charset="0"/>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@Analytics</a:t>
            </a:r>
          </a:p>
          <a:p>
            <a:r>
              <a:rPr lang="en-IN" sz="1400" b="1" dirty="0">
                <a:latin typeface="72 Monospace" panose="020B0509030603020204" pitchFamily="49" charset="0"/>
                <a:cs typeface="72 Monospace" panose="020B0509030603020204" pitchFamily="49" charset="0"/>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@VDM</a:t>
            </a:r>
          </a:p>
          <a:p>
            <a:r>
              <a:rPr lang="en-IN" sz="1400" b="1" dirty="0">
                <a:latin typeface="72 Monospace" panose="020B0509030603020204" pitchFamily="49" charset="0"/>
                <a:cs typeface="72 Monospace" panose="020B0509030603020204" pitchFamily="49" charset="0"/>
              </a:rPr>
              <a:t>@Analytics</a:t>
            </a:r>
          </a:p>
          <a:p>
            <a:r>
              <a:rPr lang="en-IN" sz="1400" b="1" dirty="0">
                <a:latin typeface="72 Monospace" panose="020B0509030603020204" pitchFamily="49" charset="0"/>
                <a:cs typeface="72 Monospace" panose="020B0509030603020204" pitchFamily="49" charset="0"/>
              </a:rPr>
              <a:t>@Odata</a:t>
            </a:r>
          </a:p>
          <a:p>
            <a:r>
              <a:rPr lang="en-IN" sz="1400" b="1" dirty="0">
                <a:latin typeface="72 Monospace" panose="020B0509030603020204" pitchFamily="49" charset="0"/>
                <a:cs typeface="72 Monospace" panose="020B0509030603020204" pitchFamily="49" charset="0"/>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@Odata</a:t>
            </a:r>
          </a:p>
        </p:txBody>
      </p:sp>
    </p:spTree>
    <p:extLst>
      <p:ext uri="{BB962C8B-B14F-4D97-AF65-F5344CB8AC3E}">
        <p14:creationId xmlns:p14="http://schemas.microsoft.com/office/powerpoint/2010/main" val="1946654138"/>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2257</TotalTime>
  <Words>1053</Words>
  <Application>Microsoft Office PowerPoint</Application>
  <PresentationFormat>Custom</PresentationFormat>
  <Paragraphs>191</Paragraphs>
  <Slides>14</Slides>
  <Notes>3</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14</vt:i4>
      </vt:variant>
    </vt:vector>
  </HeadingPairs>
  <TitlesOfParts>
    <vt:vector size="31" baseType="lpstr">
      <vt:lpstr>Arial Black</vt:lpstr>
      <vt:lpstr>Cambria</vt:lpstr>
      <vt:lpstr>Amasis MT Pro Black</vt:lpstr>
      <vt:lpstr>Arial</vt:lpstr>
      <vt:lpstr>Open Sans</vt:lpstr>
      <vt:lpstr>Corben</vt:lpstr>
      <vt:lpstr>Aptos Display</vt:lpstr>
      <vt:lpstr>Segoe UI</vt:lpstr>
      <vt:lpstr>Segoe UI Light</vt:lpstr>
      <vt:lpstr>Calibri</vt:lpstr>
      <vt:lpstr>72 Monospace</vt:lpstr>
      <vt:lpstr>Cooper Black</vt:lpstr>
      <vt:lpstr>72 Condensed</vt:lpstr>
      <vt:lpstr>Quattrocento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54</cp:revision>
  <dcterms:created xsi:type="dcterms:W3CDTF">2023-10-03T21:33:12Z</dcterms:created>
  <dcterms:modified xsi:type="dcterms:W3CDTF">2024-11-28T04:26:36Z</dcterms:modified>
</cp:coreProperties>
</file>