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Lst>
  <p:notesMasterIdLst>
    <p:notesMasterId r:id="rId12"/>
  </p:notesMasterIdLst>
  <p:sldIdLst>
    <p:sldId id="256" r:id="rId4"/>
    <p:sldId id="402" r:id="rId5"/>
    <p:sldId id="276" r:id="rId6"/>
    <p:sldId id="4820" r:id="rId7"/>
    <p:sldId id="4821" r:id="rId8"/>
    <p:sldId id="4822" r:id="rId9"/>
    <p:sldId id="419" r:id="rId10"/>
    <p:sldId id="409" r:id="rId11"/>
  </p:sldIdLst>
  <p:sldSz cx="12188825" cy="6858000"/>
  <p:notesSz cx="6858000" cy="9144000"/>
  <p:embeddedFontLst>
    <p:embeddedFont>
      <p:font typeface="Arial Black" panose="020B0A04020102020204" pitchFamily="34" charset="0"/>
      <p:regular r:id="rId13"/>
      <p:bold r:id="rId14"/>
    </p:embeddedFont>
    <p:embeddedFont>
      <p:font typeface="Cambria" panose="02040503050406030204" pitchFamily="18" charset="0"/>
      <p:regular r:id="rId15"/>
      <p:bold r:id="rId16"/>
      <p:italic r:id="rId17"/>
      <p:boldItalic r:id="rId18"/>
    </p:embeddedFont>
    <p:embeddedFont>
      <p:font typeface="Cooper Black" panose="0208090404030B020404" pitchFamily="18" charset="0"/>
      <p:regular r:id="rId19"/>
    </p:embeddedFont>
    <p:embeddedFont>
      <p:font typeface="Corben" panose="020B0604020202020204" charset="0"/>
      <p:bold r:id="rId20"/>
    </p:embeddedFont>
    <p:embeddedFont>
      <p:font typeface="Open Sans" panose="020B0606030504020204" pitchFamily="34" charset="0"/>
      <p:regular r:id="rId21"/>
      <p:bold r:id="rId22"/>
      <p:italic r:id="rId23"/>
      <p:boldItalic r:id="rId24"/>
    </p:embeddedFont>
    <p:embeddedFont>
      <p:font typeface="Quattrocento Sans" panose="020B0502050000020003" pitchFamily="34" charset="0"/>
      <p:regular r:id="rId25"/>
      <p:bold r:id="rId26"/>
      <p:italic r:id="rId27"/>
      <p:boldItalic r:id="rId28"/>
    </p:embeddedFont>
    <p:embeddedFont>
      <p:font typeface="Segoe UI" panose="020B0502040204020203" pitchFamily="34" charset="0"/>
      <p:regular r:id="rId29"/>
      <p:bold r:id="rId30"/>
      <p:italic r:id="rId31"/>
      <p:boldItalic r:id="rId32"/>
    </p:embeddedFont>
    <p:embeddedFont>
      <p:font typeface="Segoe UI Light" panose="020B0502040204020203" pitchFamily="34" charset="0"/>
      <p:regular r:id="rId33"/>
      <p: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80" autoAdjust="0"/>
    <p:restoredTop sz="94660"/>
  </p:normalViewPr>
  <p:slideViewPr>
    <p:cSldViewPr snapToGrid="0">
      <p:cViewPr varScale="1">
        <p:scale>
          <a:sx n="104" d="100"/>
          <a:sy n="104" d="100"/>
        </p:scale>
        <p:origin x="612" y="72"/>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21" Type="http://schemas.openxmlformats.org/officeDocument/2006/relationships/font" Target="fonts/font9.fntdata"/><Relationship Id="rId34" Type="http://schemas.openxmlformats.org/officeDocument/2006/relationships/font" Target="fonts/font22.fntdata"/><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12.fntdata"/><Relationship Id="rId32" Type="http://schemas.openxmlformats.org/officeDocument/2006/relationships/font" Target="fonts/font20.fntdata"/><Relationship Id="rId20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203" Type="http://customschemas.google.com/relationships/presentationmetadata" Target="metadata"/><Relationship Id="rId10" Type="http://schemas.openxmlformats.org/officeDocument/2006/relationships/slide" Target="slides/slide7.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207" Type="http://schemas.openxmlformats.org/officeDocument/2006/relationships/tableStyles" Target="tableStyles.xml"/><Relationship Id="rId8" Type="http://schemas.openxmlformats.org/officeDocument/2006/relationships/slide" Target="slides/slide5.xml"/><Relationship Id="rId206" Type="http://schemas.openxmlformats.org/officeDocument/2006/relationships/theme" Target="theme/theme1.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816" name="Google Shape;1816;p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7" name="Google Shape;1817;p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2"/>
        <p:cNvGrpSpPr/>
        <p:nvPr/>
      </p:nvGrpSpPr>
      <p:grpSpPr>
        <a:xfrm>
          <a:off x="0" y="0"/>
          <a:ext cx="0" cy="0"/>
          <a:chOff x="0" y="0"/>
          <a:chExt cx="0" cy="0"/>
        </a:xfrm>
      </p:grpSpPr>
      <p:sp>
        <p:nvSpPr>
          <p:cNvPr id="1833" name="Google Shape;1833;p1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4" name="Google Shape;1834;p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Google Shape;1863;p10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4" name="Google Shape;1864;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12/16/2024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12/16/2024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74548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theme" Target="../theme/theme2.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 id="214748374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12/16/2024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1.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tiff"/><Relationship Id="rId2" Type="http://schemas.openxmlformats.org/officeDocument/2006/relationships/notesSlide" Target="../notesSlides/notesSlide6.xml"/><Relationship Id="rId1" Type="http://schemas.openxmlformats.org/officeDocument/2006/relationships/slideLayout" Target="../slideLayouts/slideLayout38.xml"/><Relationship Id="rId6" Type="http://schemas.openxmlformats.org/officeDocument/2006/relationships/image" Target="../media/image9.tiff"/><Relationship Id="rId5" Type="http://schemas.openxmlformats.org/officeDocument/2006/relationships/image" Target="../media/image8.tiff"/><Relationship Id="rId4" Type="http://schemas.openxmlformats.org/officeDocument/2006/relationships/image" Target="../media/image7.tiff"/><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DAY-17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44">
            <a:extLst>
              <a:ext uri="{FF2B5EF4-FFF2-40B4-BE49-F238E27FC236}">
                <a16:creationId xmlns:a16="http://schemas.microsoft.com/office/drawing/2014/main" id="{8D598D36-C5FC-4900-B880-D9AEBB01296E}"/>
              </a:ext>
            </a:extLst>
          </p:cNvPr>
          <p:cNvSpPr/>
          <p:nvPr/>
        </p:nvSpPr>
        <p:spPr>
          <a:xfrm>
            <a:off x="7255772" y="1076224"/>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Approver </a:t>
            </a:r>
            <a:r>
              <a:rPr lang="en-IN" sz="1800" b="1" dirty="0" err="1">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usecase</a:t>
            </a:r>
            <a:endPar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Rectangle 48">
            <a:extLst>
              <a:ext uri="{FF2B5EF4-FFF2-40B4-BE49-F238E27FC236}">
                <a16:creationId xmlns:a16="http://schemas.microsoft.com/office/drawing/2014/main" id="{C0874C99-87AF-460C-9044-B8539EAC1769}"/>
              </a:ext>
            </a:extLst>
          </p:cNvPr>
          <p:cNvSpPr/>
          <p:nvPr/>
        </p:nvSpPr>
        <p:spPr>
          <a:xfrm>
            <a:off x="7712976" y="2373010"/>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Approver App</a:t>
            </a:r>
          </a:p>
        </p:txBody>
      </p:sp>
      <p:sp>
        <p:nvSpPr>
          <p:cNvPr id="52" name="Rectangle 51">
            <a:extLst>
              <a:ext uri="{FF2B5EF4-FFF2-40B4-BE49-F238E27FC236}">
                <a16:creationId xmlns:a16="http://schemas.microsoft.com/office/drawing/2014/main" id="{20C13AF4-68B6-4226-9401-EDB6ED0540C2}"/>
              </a:ext>
            </a:extLst>
          </p:cNvPr>
          <p:cNvSpPr/>
          <p:nvPr/>
        </p:nvSpPr>
        <p:spPr>
          <a:xfrm>
            <a:off x="8207924" y="3739022"/>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Unmanaged Scenario</a:t>
            </a:r>
          </a:p>
        </p:txBody>
      </p:sp>
      <p:sp>
        <p:nvSpPr>
          <p:cNvPr id="55" name="Rectangle 54">
            <a:extLst>
              <a:ext uri="{FF2B5EF4-FFF2-40B4-BE49-F238E27FC236}">
                <a16:creationId xmlns:a16="http://schemas.microsoft.com/office/drawing/2014/main" id="{C08D0B4E-C408-458A-9E80-98D57A618BD5}"/>
              </a:ext>
            </a:extLst>
          </p:cNvPr>
          <p:cNvSpPr/>
          <p:nvPr/>
        </p:nvSpPr>
        <p:spPr>
          <a:xfrm>
            <a:off x="8554525" y="4848171"/>
            <a:ext cx="2597506" cy="646331"/>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Unmanaged implementation</a:t>
            </a:r>
          </a:p>
        </p:txBody>
      </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8"/>
        <p:cNvGrpSpPr/>
        <p:nvPr/>
      </p:nvGrpSpPr>
      <p:grpSpPr>
        <a:xfrm>
          <a:off x="0" y="0"/>
          <a:ext cx="0" cy="0"/>
          <a:chOff x="0" y="0"/>
          <a:chExt cx="0" cy="0"/>
        </a:xfrm>
      </p:grpSpPr>
      <p:sp>
        <p:nvSpPr>
          <p:cNvPr id="1820" name="Google Shape;1820;p103"/>
          <p:cNvSpPr txBox="1"/>
          <p:nvPr/>
        </p:nvSpPr>
        <p:spPr>
          <a:xfrm>
            <a:off x="224979" y="1115640"/>
            <a:ext cx="11806237"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Imagine in our company we had written all the business logic in the past </a:t>
            </a:r>
            <a:r>
              <a:rPr lang="en-US" sz="1800" dirty="0" err="1">
                <a:solidFill>
                  <a:schemeClr val="dk1"/>
                </a:solidFill>
                <a:latin typeface="Calibri"/>
                <a:ea typeface="Calibri"/>
                <a:cs typeface="Calibri"/>
                <a:sym typeface="Calibri"/>
              </a:rPr>
              <a:t>ourself</a:t>
            </a:r>
            <a:r>
              <a:rPr lang="en-US" sz="1800" dirty="0">
                <a:solidFill>
                  <a:schemeClr val="dk1"/>
                </a:solidFill>
                <a:latin typeface="Calibri"/>
                <a:ea typeface="Calibri"/>
                <a:cs typeface="Calibri"/>
                <a:sym typeface="Calibri"/>
              </a:rPr>
              <a:t> in form of FM, Classes. Today we want to reuse our old code which has the business logic, validation, sequence, processing, along with transaction buffer. So if you want to manage all these codes yourself and integrate your legacy (old code written by you or your team), you will opt for unmanaged (here RAP is not managing the CURD operation) scenario.</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SAP is providing a demo class for learning purpose viz. </a:t>
            </a:r>
            <a:r>
              <a:rPr lang="en-US" sz="1800" dirty="0">
                <a:solidFill>
                  <a:srgbClr val="000000"/>
                </a:solidFill>
                <a:highlight>
                  <a:srgbClr val="F0D8A8"/>
                </a:highlight>
                <a:latin typeface="Arial"/>
                <a:ea typeface="Arial"/>
                <a:cs typeface="Arial"/>
                <a:sym typeface="Arial"/>
              </a:rPr>
              <a:t>/</a:t>
            </a:r>
            <a:r>
              <a:rPr lang="en-US" sz="1800" dirty="0" err="1">
                <a:solidFill>
                  <a:srgbClr val="000000"/>
                </a:solidFill>
                <a:highlight>
                  <a:srgbClr val="F0D8A8"/>
                </a:highlight>
                <a:latin typeface="Arial"/>
                <a:ea typeface="Arial"/>
                <a:cs typeface="Arial"/>
                <a:sym typeface="Arial"/>
              </a:rPr>
              <a:t>dmo</a:t>
            </a:r>
            <a:r>
              <a:rPr lang="en-US" sz="1800" dirty="0">
                <a:solidFill>
                  <a:srgbClr val="000000"/>
                </a:solidFill>
                <a:highlight>
                  <a:srgbClr val="F0D8A8"/>
                </a:highlight>
                <a:latin typeface="Arial"/>
                <a:ea typeface="Arial"/>
                <a:cs typeface="Arial"/>
                <a:sym typeface="Arial"/>
              </a:rPr>
              <a:t>/</a:t>
            </a:r>
            <a:r>
              <a:rPr lang="en-US" sz="1800" dirty="0" err="1">
                <a:solidFill>
                  <a:srgbClr val="000000"/>
                </a:solidFill>
                <a:highlight>
                  <a:srgbClr val="F0D8A8"/>
                </a:highlight>
                <a:latin typeface="Arial"/>
                <a:ea typeface="Arial"/>
                <a:cs typeface="Arial"/>
                <a:sym typeface="Arial"/>
              </a:rPr>
              <a:t>cl_flight_legacy</a:t>
            </a:r>
            <a:endParaRPr sz="1800" dirty="0">
              <a:solidFill>
                <a:srgbClr val="000000"/>
              </a:solidFill>
              <a:highlight>
                <a:srgbClr val="F0D8A8"/>
              </a:highlight>
              <a:latin typeface="Arial"/>
              <a:ea typeface="Arial"/>
              <a:cs typeface="Arial"/>
              <a:sym typeface="Arial"/>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 this class we have our own old logic which contains the transaction buffer and business logic to maintain all the source code to interact with database </a:t>
            </a:r>
            <a:r>
              <a:rPr lang="en-US" sz="1800" dirty="0" err="1">
                <a:solidFill>
                  <a:schemeClr val="dk1"/>
                </a:solidFill>
                <a:latin typeface="Calibri"/>
                <a:ea typeface="Calibri"/>
                <a:cs typeface="Calibri"/>
                <a:sym typeface="Calibri"/>
              </a:rPr>
              <a:t>ourself</a:t>
            </a:r>
            <a:r>
              <a:rPr lang="en-US" sz="18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RAP framework allows us to implement the entire runtime of the BO</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Interaction Phase (code to interact and keep data inside </a:t>
            </a:r>
            <a:r>
              <a:rPr lang="en-US" sz="1800" dirty="0" err="1">
                <a:solidFill>
                  <a:schemeClr val="dk1"/>
                </a:solidFill>
                <a:latin typeface="Calibri"/>
                <a:ea typeface="Calibri"/>
                <a:cs typeface="Calibri"/>
                <a:sym typeface="Calibri"/>
              </a:rPr>
              <a:t>itab</a:t>
            </a:r>
            <a:r>
              <a:rPr lang="en-US" sz="1800" dirty="0">
                <a:solidFill>
                  <a:schemeClr val="dk1"/>
                </a:solidFill>
                <a:latin typeface="Calibri"/>
                <a:ea typeface="Calibri"/>
                <a:cs typeface="Calibri"/>
                <a:sym typeface="Calibri"/>
              </a:rPr>
              <a:t>)</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Transaction Buffer (like a internal table where we keep temporary data)</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Save Sequence (Commit work and Rollback)</a:t>
            </a:r>
            <a:endParaRPr dirty="0"/>
          </a:p>
        </p:txBody>
      </p:sp>
      <p:sp>
        <p:nvSpPr>
          <p:cNvPr id="1821" name="Google Shape;1821;p103"/>
          <p:cNvSpPr txBox="1"/>
          <p:nvPr/>
        </p:nvSpPr>
        <p:spPr>
          <a:xfrm>
            <a:off x="224979" y="178329"/>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Reference Scenario – Unmanaged </a:t>
            </a:r>
            <a:r>
              <a:rPr lang="en-US" sz="3599" dirty="0" err="1">
                <a:solidFill>
                  <a:srgbClr val="FFC000"/>
                </a:solidFill>
                <a:latin typeface="Cooper Black" panose="0208090404030B020404" pitchFamily="18" charset="0"/>
                <a:ea typeface="Corben"/>
                <a:cs typeface="Corben"/>
                <a:sym typeface="Corben"/>
              </a:rPr>
              <a:t>Impl</a:t>
            </a:r>
            <a:r>
              <a:rPr lang="en-US" sz="3599" dirty="0">
                <a:solidFill>
                  <a:srgbClr val="FFC000"/>
                </a:solidFill>
                <a:latin typeface="Cooper Black" panose="0208090404030B020404" pitchFamily="18" charset="0"/>
                <a:ea typeface="Corben"/>
                <a:cs typeface="Corben"/>
                <a:sym typeface="Corben"/>
              </a:rPr>
              <a:t>.</a:t>
            </a:r>
            <a:endParaRPr sz="3599" dirty="0">
              <a:solidFill>
                <a:srgbClr val="FFC000"/>
              </a:solidFill>
              <a:latin typeface="Cooper Black" panose="0208090404030B020404" pitchFamily="18" charset="0"/>
              <a:ea typeface="Corben"/>
              <a:cs typeface="Corben"/>
              <a:sym typeface="Corben"/>
            </a:endParaRPr>
          </a:p>
        </p:txBody>
      </p:sp>
      <p:sp>
        <p:nvSpPr>
          <p:cNvPr id="1824" name="Google Shape;1824;p103"/>
          <p:cNvSpPr/>
          <p:nvPr/>
        </p:nvSpPr>
        <p:spPr>
          <a:xfrm>
            <a:off x="1845940" y="4491487"/>
            <a:ext cx="2952328"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UPDATE_BAPI</a:t>
            </a:r>
            <a:endParaRPr/>
          </a:p>
          <a:p>
            <a:pPr marL="0" marR="0" lvl="0" indent="0" algn="ctr" rtl="0">
              <a:spcBef>
                <a:spcPts val="0"/>
              </a:spcBef>
              <a:spcAft>
                <a:spcPts val="0"/>
              </a:spcAft>
              <a:buNone/>
            </a:pPr>
            <a:r>
              <a:rPr lang="en-US" sz="2400">
                <a:solidFill>
                  <a:schemeClr val="lt1"/>
                </a:solidFill>
                <a:latin typeface="Calibri"/>
                <a:ea typeface="Calibri"/>
                <a:cs typeface="Calibri"/>
                <a:sym typeface="Calibri"/>
              </a:rPr>
              <a:t>(LUW)</a:t>
            </a:r>
            <a:endParaRPr/>
          </a:p>
        </p:txBody>
      </p:sp>
      <p:sp>
        <p:nvSpPr>
          <p:cNvPr id="1825" name="Google Shape;1825;p103"/>
          <p:cNvSpPr/>
          <p:nvPr/>
        </p:nvSpPr>
        <p:spPr>
          <a:xfrm>
            <a:off x="1125860" y="4644176"/>
            <a:ext cx="576064" cy="504056"/>
          </a:xfrm>
          <a:prstGeom prst="right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26" name="Google Shape;1826;p103"/>
          <p:cNvSpPr/>
          <p:nvPr/>
        </p:nvSpPr>
        <p:spPr>
          <a:xfrm>
            <a:off x="6022404" y="4932208"/>
            <a:ext cx="1152128" cy="576064"/>
          </a:xfrm>
          <a:prstGeom prst="flowChartMagneticDisk">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cxnSp>
        <p:nvCxnSpPr>
          <p:cNvPr id="1827" name="Google Shape;1827;p103"/>
          <p:cNvCxnSpPr>
            <a:endCxn id="1826" idx="2"/>
          </p:cNvCxnSpPr>
          <p:nvPr/>
        </p:nvCxnSpPr>
        <p:spPr>
          <a:xfrm>
            <a:off x="4726404" y="4788240"/>
            <a:ext cx="1296000" cy="432000"/>
          </a:xfrm>
          <a:prstGeom prst="straightConnector1">
            <a:avLst/>
          </a:prstGeom>
          <a:noFill/>
          <a:ln w="9525" cap="flat" cmpd="sng">
            <a:solidFill>
              <a:schemeClr val="accent1"/>
            </a:solidFill>
            <a:prstDash val="solid"/>
            <a:miter lim="800000"/>
            <a:headEnd type="none" w="sm" len="sm"/>
            <a:tailEnd type="triangle" w="med" len="med"/>
          </a:ln>
        </p:spPr>
      </p:cxnSp>
      <p:sp>
        <p:nvSpPr>
          <p:cNvPr id="1828" name="Google Shape;1828;p103"/>
          <p:cNvSpPr/>
          <p:nvPr/>
        </p:nvSpPr>
        <p:spPr>
          <a:xfrm>
            <a:off x="400608" y="5695912"/>
            <a:ext cx="2952328"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BAPI_TR_COMMIT</a:t>
            </a:r>
            <a:endParaRPr/>
          </a:p>
        </p:txBody>
      </p:sp>
      <p:sp>
        <p:nvSpPr>
          <p:cNvPr id="1829" name="Google Shape;1829;p103"/>
          <p:cNvSpPr/>
          <p:nvPr/>
        </p:nvSpPr>
        <p:spPr>
          <a:xfrm>
            <a:off x="3621560" y="5701411"/>
            <a:ext cx="2952328"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BAPI_TR_ROLLBACK</a:t>
            </a:r>
            <a:endParaRPr/>
          </a:p>
        </p:txBody>
      </p:sp>
      <p:cxnSp>
        <p:nvCxnSpPr>
          <p:cNvPr id="1830" name="Google Shape;1830;p103"/>
          <p:cNvCxnSpPr>
            <a:stCxn id="1828" idx="2"/>
            <a:endCxn id="1826" idx="4"/>
          </p:cNvCxnSpPr>
          <p:nvPr/>
        </p:nvCxnSpPr>
        <p:spPr>
          <a:xfrm rot="-5400000">
            <a:off x="3891722" y="3205250"/>
            <a:ext cx="1267800" cy="5297700"/>
          </a:xfrm>
          <a:prstGeom prst="bentConnector4">
            <a:avLst>
              <a:gd name="adj1" fmla="val -18031"/>
              <a:gd name="adj2" fmla="val 104316"/>
            </a:avLst>
          </a:prstGeom>
          <a:noFill/>
          <a:ln w="9525" cap="flat" cmpd="sng">
            <a:solidFill>
              <a:schemeClr val="accent1"/>
            </a:solidFill>
            <a:prstDash val="solid"/>
            <a:miter lim="800000"/>
            <a:headEnd type="none" w="sm" len="sm"/>
            <a:tailEnd type="triangle" w="med" len="med"/>
          </a:ln>
        </p:spPr>
      </p:cxnSp>
      <p:cxnSp>
        <p:nvCxnSpPr>
          <p:cNvPr id="1831" name="Google Shape;1831;p103"/>
          <p:cNvCxnSpPr>
            <a:stCxn id="1829" idx="2"/>
            <a:endCxn id="1826" idx="4"/>
          </p:cNvCxnSpPr>
          <p:nvPr/>
        </p:nvCxnSpPr>
        <p:spPr>
          <a:xfrm rot="-5400000">
            <a:off x="5499574" y="4818449"/>
            <a:ext cx="1273200" cy="2076900"/>
          </a:xfrm>
          <a:prstGeom prst="bentConnector4">
            <a:avLst>
              <a:gd name="adj1" fmla="val -17955"/>
              <a:gd name="adj2" fmla="val 111002"/>
            </a:avLst>
          </a:prstGeom>
          <a:noFill/>
          <a:ln w="9525" cap="flat" cmpd="sng">
            <a:solidFill>
              <a:schemeClr val="accent1"/>
            </a:solidFill>
            <a:prstDash val="solid"/>
            <a:miter lim="800000"/>
            <a:headEnd type="none" w="sm" len="sm"/>
            <a:tailEnd type="triangle" w="med" len="med"/>
          </a:ln>
        </p:spPr>
      </p:cxnSp>
      <p:pic>
        <p:nvPicPr>
          <p:cNvPr id="15"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1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5"/>
        <p:cNvGrpSpPr/>
        <p:nvPr/>
      </p:nvGrpSpPr>
      <p:grpSpPr>
        <a:xfrm>
          <a:off x="0" y="0"/>
          <a:ext cx="0" cy="0"/>
          <a:chOff x="0" y="0"/>
          <a:chExt cx="0" cy="0"/>
        </a:xfrm>
      </p:grpSpPr>
      <p:sp>
        <p:nvSpPr>
          <p:cNvPr id="1836" name="Google Shape;1836;p104"/>
          <p:cNvSpPr/>
          <p:nvPr/>
        </p:nvSpPr>
        <p:spPr>
          <a:xfrm>
            <a:off x="1197868" y="2708920"/>
            <a:ext cx="3060338" cy="1944216"/>
          </a:xfrm>
          <a:prstGeom prst="rect">
            <a:avLst/>
          </a:prstGeom>
          <a:solidFill>
            <a:schemeClr val="accent4"/>
          </a:solidFill>
          <a:ln w="12700" cap="flat" cmpd="sng">
            <a:solidFill>
              <a:srgbClr val="6B51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38" name="Google Shape;1838;p104"/>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a:t>
            </a:r>
            <a:endParaRPr sz="3599" dirty="0">
              <a:solidFill>
                <a:srgbClr val="FFC000"/>
              </a:solidFill>
              <a:latin typeface="Cooper Black" panose="0208090404030B020404" pitchFamily="18" charset="0"/>
              <a:ea typeface="Corben"/>
              <a:cs typeface="Corben"/>
              <a:sym typeface="Corben"/>
            </a:endParaRPr>
          </a:p>
        </p:txBody>
      </p:sp>
      <p:sp>
        <p:nvSpPr>
          <p:cNvPr id="1841" name="Google Shape;1841;p104"/>
          <p:cNvSpPr/>
          <p:nvPr/>
        </p:nvSpPr>
        <p:spPr>
          <a:xfrm>
            <a:off x="639805" y="5174087"/>
            <a:ext cx="2088232"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Agency</a:t>
            </a:r>
            <a:endParaRPr/>
          </a:p>
        </p:txBody>
      </p:sp>
      <p:sp>
        <p:nvSpPr>
          <p:cNvPr id="1842" name="Google Shape;1842;p104"/>
          <p:cNvSpPr/>
          <p:nvPr/>
        </p:nvSpPr>
        <p:spPr>
          <a:xfrm>
            <a:off x="3502124" y="5174087"/>
            <a:ext cx="2088232"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Customer</a:t>
            </a:r>
            <a:endParaRPr dirty="0"/>
          </a:p>
        </p:txBody>
      </p:sp>
      <p:sp>
        <p:nvSpPr>
          <p:cNvPr id="1843" name="Google Shape;1843;p104"/>
          <p:cNvSpPr/>
          <p:nvPr/>
        </p:nvSpPr>
        <p:spPr>
          <a:xfrm>
            <a:off x="909836" y="6283631"/>
            <a:ext cx="1512168" cy="325740"/>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agency</a:t>
            </a:r>
            <a:endParaRPr dirty="0"/>
          </a:p>
        </p:txBody>
      </p:sp>
      <p:sp>
        <p:nvSpPr>
          <p:cNvPr id="1844" name="Google Shape;1844;p104"/>
          <p:cNvSpPr/>
          <p:nvPr/>
        </p:nvSpPr>
        <p:spPr>
          <a:xfrm>
            <a:off x="3790156" y="6283631"/>
            <a:ext cx="1512168" cy="325740"/>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customer</a:t>
            </a:r>
            <a:endParaRPr dirty="0"/>
          </a:p>
        </p:txBody>
      </p:sp>
      <p:sp>
        <p:nvSpPr>
          <p:cNvPr id="1845" name="Google Shape;1845;p104"/>
          <p:cNvSpPr/>
          <p:nvPr/>
        </p:nvSpPr>
        <p:spPr>
          <a:xfrm>
            <a:off x="6670476" y="6263796"/>
            <a:ext cx="2150306" cy="325740"/>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a:t>
            </a:r>
            <a:r>
              <a:rPr lang="en-US" sz="1600" dirty="0" err="1">
                <a:solidFill>
                  <a:schemeClr val="lt1"/>
                </a:solidFill>
                <a:latin typeface="Calibri"/>
                <a:ea typeface="Calibri"/>
                <a:cs typeface="Calibri"/>
                <a:sym typeface="Calibri"/>
              </a:rPr>
              <a:t>dmo</a:t>
            </a:r>
            <a:r>
              <a:rPr lang="en-US" sz="1600" dirty="0">
                <a:solidFill>
                  <a:schemeClr val="lt1"/>
                </a:solidFill>
                <a:latin typeface="Calibri"/>
                <a:ea typeface="Calibri"/>
                <a:cs typeface="Calibri"/>
                <a:sym typeface="Calibri"/>
              </a:rPr>
              <a:t>/travel</a:t>
            </a:r>
            <a:endParaRPr dirty="0"/>
          </a:p>
        </p:txBody>
      </p:sp>
      <p:sp>
        <p:nvSpPr>
          <p:cNvPr id="1846" name="Google Shape;1846;p104"/>
          <p:cNvSpPr/>
          <p:nvPr/>
        </p:nvSpPr>
        <p:spPr>
          <a:xfrm>
            <a:off x="4745504" y="4004882"/>
            <a:ext cx="2088232" cy="520471"/>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err="1">
                <a:solidFill>
                  <a:schemeClr val="lt1"/>
                </a:solidFill>
                <a:latin typeface="Calibri"/>
                <a:ea typeface="Calibri"/>
                <a:cs typeface="Calibri"/>
                <a:sym typeface="Calibri"/>
              </a:rPr>
              <a:t>Travel_U</a:t>
            </a:r>
            <a:endParaRPr sz="2400" dirty="0">
              <a:solidFill>
                <a:schemeClr val="lt1"/>
              </a:solidFill>
              <a:latin typeface="Calibri"/>
              <a:ea typeface="Calibri"/>
              <a:cs typeface="Calibri"/>
              <a:sym typeface="Calibri"/>
            </a:endParaRPr>
          </a:p>
        </p:txBody>
      </p:sp>
      <p:cxnSp>
        <p:nvCxnSpPr>
          <p:cNvPr id="1847" name="Google Shape;1847;p104"/>
          <p:cNvCxnSpPr>
            <a:stCxn id="1844" idx="0"/>
            <a:endCxn id="1842" idx="2"/>
          </p:cNvCxnSpPr>
          <p:nvPr/>
        </p:nvCxnSpPr>
        <p:spPr>
          <a:xfrm rot="10800000">
            <a:off x="4546240" y="5966231"/>
            <a:ext cx="0" cy="317400"/>
          </a:xfrm>
          <a:prstGeom prst="straightConnector1">
            <a:avLst/>
          </a:prstGeom>
          <a:noFill/>
          <a:ln w="9525" cap="flat" cmpd="sng">
            <a:solidFill>
              <a:schemeClr val="accent1"/>
            </a:solidFill>
            <a:prstDash val="solid"/>
            <a:miter lim="800000"/>
            <a:headEnd type="none" w="sm" len="sm"/>
            <a:tailEnd type="triangle" w="med" len="med"/>
          </a:ln>
        </p:spPr>
      </p:cxnSp>
      <p:cxnSp>
        <p:nvCxnSpPr>
          <p:cNvPr id="1848" name="Google Shape;1848;p104"/>
          <p:cNvCxnSpPr>
            <a:stCxn id="1843" idx="0"/>
            <a:endCxn id="1841" idx="2"/>
          </p:cNvCxnSpPr>
          <p:nvPr/>
        </p:nvCxnSpPr>
        <p:spPr>
          <a:xfrm flipV="1">
            <a:off x="1665920" y="5966175"/>
            <a:ext cx="18001" cy="317456"/>
          </a:xfrm>
          <a:prstGeom prst="straightConnector1">
            <a:avLst/>
          </a:prstGeom>
          <a:noFill/>
          <a:ln w="9525" cap="flat" cmpd="sng">
            <a:solidFill>
              <a:schemeClr val="accent1"/>
            </a:solidFill>
            <a:prstDash val="solid"/>
            <a:miter lim="800000"/>
            <a:headEnd type="none" w="sm" len="sm"/>
            <a:tailEnd type="triangle" w="med" len="med"/>
          </a:ln>
        </p:spPr>
      </p:cxnSp>
      <p:cxnSp>
        <p:nvCxnSpPr>
          <p:cNvPr id="1849" name="Google Shape;1849;p104"/>
          <p:cNvCxnSpPr>
            <a:stCxn id="1842" idx="0"/>
            <a:endCxn id="1846" idx="2"/>
          </p:cNvCxnSpPr>
          <p:nvPr/>
        </p:nvCxnSpPr>
        <p:spPr>
          <a:xfrm rot="-5400000">
            <a:off x="4843690" y="4228037"/>
            <a:ext cx="648600" cy="1243500"/>
          </a:xfrm>
          <a:prstGeom prst="bentConnector3">
            <a:avLst>
              <a:gd name="adj1" fmla="val 50000"/>
            </a:avLst>
          </a:prstGeom>
          <a:noFill/>
          <a:ln w="9525" cap="flat" cmpd="sng">
            <a:solidFill>
              <a:schemeClr val="accent1"/>
            </a:solidFill>
            <a:prstDash val="solid"/>
            <a:miter lim="800000"/>
            <a:headEnd type="none" w="sm" len="sm"/>
            <a:tailEnd type="triangle" w="med" len="med"/>
          </a:ln>
        </p:spPr>
      </p:cxnSp>
      <p:cxnSp>
        <p:nvCxnSpPr>
          <p:cNvPr id="1850" name="Google Shape;1850;p104"/>
          <p:cNvCxnSpPr>
            <a:stCxn id="1841" idx="0"/>
            <a:endCxn id="1846" idx="2"/>
          </p:cNvCxnSpPr>
          <p:nvPr/>
        </p:nvCxnSpPr>
        <p:spPr>
          <a:xfrm rot="5400000" flipH="1" flipV="1">
            <a:off x="3412403" y="2796871"/>
            <a:ext cx="648734" cy="4105699"/>
          </a:xfrm>
          <a:prstGeom prst="bentConnector3">
            <a:avLst>
              <a:gd name="adj1" fmla="val 50000"/>
            </a:avLst>
          </a:prstGeom>
          <a:noFill/>
          <a:ln w="9525" cap="flat" cmpd="sng">
            <a:solidFill>
              <a:schemeClr val="accent1"/>
            </a:solidFill>
            <a:prstDash val="solid"/>
            <a:miter lim="800000"/>
            <a:headEnd type="none" w="sm" len="sm"/>
            <a:tailEnd type="triangle" w="med" len="med"/>
          </a:ln>
        </p:spPr>
      </p:cxnSp>
      <p:cxnSp>
        <p:nvCxnSpPr>
          <p:cNvPr id="1851" name="Google Shape;1851;p104"/>
          <p:cNvCxnSpPr>
            <a:stCxn id="1845" idx="0"/>
          </p:cNvCxnSpPr>
          <p:nvPr/>
        </p:nvCxnSpPr>
        <p:spPr>
          <a:xfrm rot="10800000">
            <a:off x="6204829" y="4509096"/>
            <a:ext cx="1540800" cy="1754700"/>
          </a:xfrm>
          <a:prstGeom prst="straightConnector1">
            <a:avLst/>
          </a:prstGeom>
          <a:noFill/>
          <a:ln w="9525" cap="flat" cmpd="sng">
            <a:solidFill>
              <a:schemeClr val="accent1"/>
            </a:solidFill>
            <a:prstDash val="solid"/>
            <a:miter lim="800000"/>
            <a:headEnd type="none" w="sm" len="sm"/>
            <a:tailEnd type="triangle" w="med" len="med"/>
          </a:ln>
        </p:spPr>
      </p:cxnSp>
      <p:sp>
        <p:nvSpPr>
          <p:cNvPr id="1852" name="Google Shape;1852;p104"/>
          <p:cNvSpPr/>
          <p:nvPr/>
        </p:nvSpPr>
        <p:spPr>
          <a:xfrm>
            <a:off x="7462565" y="4024743"/>
            <a:ext cx="2376264" cy="500791"/>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Travel_U_MDE</a:t>
            </a:r>
            <a:endParaRPr sz="2400">
              <a:solidFill>
                <a:schemeClr val="lt1"/>
              </a:solidFill>
              <a:latin typeface="Calibri"/>
              <a:ea typeface="Calibri"/>
              <a:cs typeface="Calibri"/>
              <a:sym typeface="Calibri"/>
            </a:endParaRPr>
          </a:p>
        </p:txBody>
      </p:sp>
      <p:cxnSp>
        <p:nvCxnSpPr>
          <p:cNvPr id="1853" name="Google Shape;1853;p104"/>
          <p:cNvCxnSpPr>
            <a:stCxn id="1846" idx="3"/>
            <a:endCxn id="1852" idx="1"/>
          </p:cNvCxnSpPr>
          <p:nvPr/>
        </p:nvCxnSpPr>
        <p:spPr>
          <a:xfrm>
            <a:off x="6833736" y="4265118"/>
            <a:ext cx="628800" cy="9900"/>
          </a:xfrm>
          <a:prstGeom prst="straightConnector1">
            <a:avLst/>
          </a:prstGeom>
          <a:noFill/>
          <a:ln w="9525" cap="flat" cmpd="sng">
            <a:solidFill>
              <a:schemeClr val="accent1"/>
            </a:solidFill>
            <a:prstDash val="solid"/>
            <a:miter lim="800000"/>
            <a:headEnd type="none" w="sm" len="sm"/>
            <a:tailEnd type="none" w="sm" len="sm"/>
          </a:ln>
        </p:spPr>
      </p:cxnSp>
      <p:sp>
        <p:nvSpPr>
          <p:cNvPr id="1854" name="Google Shape;1854;p104"/>
          <p:cNvSpPr/>
          <p:nvPr/>
        </p:nvSpPr>
        <p:spPr>
          <a:xfrm>
            <a:off x="4673496" y="2810772"/>
            <a:ext cx="2232248"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Serv definition</a:t>
            </a:r>
            <a:endParaRPr/>
          </a:p>
        </p:txBody>
      </p:sp>
      <p:cxnSp>
        <p:nvCxnSpPr>
          <p:cNvPr id="1855" name="Google Shape;1855;p104"/>
          <p:cNvCxnSpPr>
            <a:stCxn id="1846" idx="0"/>
            <a:endCxn id="1854" idx="2"/>
          </p:cNvCxnSpPr>
          <p:nvPr/>
        </p:nvCxnSpPr>
        <p:spPr>
          <a:xfrm rot="10800000">
            <a:off x="5789620" y="3530882"/>
            <a:ext cx="0" cy="474000"/>
          </a:xfrm>
          <a:prstGeom prst="straightConnector1">
            <a:avLst/>
          </a:prstGeom>
          <a:noFill/>
          <a:ln w="9525" cap="flat" cmpd="sng">
            <a:solidFill>
              <a:schemeClr val="accent1"/>
            </a:solidFill>
            <a:prstDash val="solid"/>
            <a:miter lim="800000"/>
            <a:headEnd type="none" w="sm" len="sm"/>
            <a:tailEnd type="triangle" w="med" len="med"/>
          </a:ln>
        </p:spPr>
      </p:cxnSp>
      <p:sp>
        <p:nvSpPr>
          <p:cNvPr id="1856" name="Google Shape;1856;p104"/>
          <p:cNvSpPr/>
          <p:nvPr/>
        </p:nvSpPr>
        <p:spPr>
          <a:xfrm>
            <a:off x="4673496" y="1570221"/>
            <a:ext cx="2232248"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Serv Impl.</a:t>
            </a:r>
            <a:endParaRPr/>
          </a:p>
        </p:txBody>
      </p:sp>
      <p:cxnSp>
        <p:nvCxnSpPr>
          <p:cNvPr id="1857" name="Google Shape;1857;p104"/>
          <p:cNvCxnSpPr>
            <a:stCxn id="1854" idx="0"/>
            <a:endCxn id="1856" idx="2"/>
          </p:cNvCxnSpPr>
          <p:nvPr/>
        </p:nvCxnSpPr>
        <p:spPr>
          <a:xfrm rot="10800000">
            <a:off x="5789620" y="2290272"/>
            <a:ext cx="0" cy="520500"/>
          </a:xfrm>
          <a:prstGeom prst="straightConnector1">
            <a:avLst/>
          </a:prstGeom>
          <a:noFill/>
          <a:ln w="9525" cap="flat" cmpd="sng">
            <a:solidFill>
              <a:schemeClr val="accent1"/>
            </a:solidFill>
            <a:prstDash val="solid"/>
            <a:miter lim="800000"/>
            <a:headEnd type="none" w="sm" len="sm"/>
            <a:tailEnd type="triangle" w="med" len="med"/>
          </a:ln>
        </p:spPr>
      </p:cxnSp>
      <p:sp>
        <p:nvSpPr>
          <p:cNvPr id="1858" name="Google Shape;1858;p104"/>
          <p:cNvSpPr/>
          <p:nvPr/>
        </p:nvSpPr>
        <p:spPr>
          <a:xfrm>
            <a:off x="1557909" y="3860386"/>
            <a:ext cx="2431510" cy="648734"/>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 unmanaged</a:t>
            </a:r>
            <a:endParaRPr dirty="0"/>
          </a:p>
        </p:txBody>
      </p:sp>
      <p:sp>
        <p:nvSpPr>
          <p:cNvPr id="1859" name="Google Shape;1859;p104"/>
          <p:cNvSpPr/>
          <p:nvPr/>
        </p:nvSpPr>
        <p:spPr>
          <a:xfrm>
            <a:off x="1557909" y="2894196"/>
            <a:ext cx="2431510" cy="648734"/>
          </a:xfrm>
          <a:prstGeom prst="rect">
            <a:avLst/>
          </a:prstGeom>
          <a:solidFill>
            <a:srgbClr val="FF000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BIMP-unmanaged</a:t>
            </a:r>
            <a:endParaRPr/>
          </a:p>
        </p:txBody>
      </p:sp>
      <p:cxnSp>
        <p:nvCxnSpPr>
          <p:cNvPr id="1860" name="Google Shape;1860;p104"/>
          <p:cNvCxnSpPr>
            <a:stCxn id="1858" idx="3"/>
            <a:endCxn id="1846" idx="1"/>
          </p:cNvCxnSpPr>
          <p:nvPr/>
        </p:nvCxnSpPr>
        <p:spPr>
          <a:xfrm>
            <a:off x="3989419" y="4184753"/>
            <a:ext cx="756000" cy="80400"/>
          </a:xfrm>
          <a:prstGeom prst="straightConnector1">
            <a:avLst/>
          </a:prstGeom>
          <a:noFill/>
          <a:ln w="9525" cap="flat" cmpd="sng">
            <a:solidFill>
              <a:schemeClr val="accent1"/>
            </a:solidFill>
            <a:prstDash val="solid"/>
            <a:miter lim="800000"/>
            <a:headEnd type="none" w="sm" len="sm"/>
            <a:tailEnd type="none" w="sm" len="sm"/>
          </a:ln>
        </p:spPr>
      </p:cxnSp>
      <p:cxnSp>
        <p:nvCxnSpPr>
          <p:cNvPr id="1861" name="Google Shape;1861;p104"/>
          <p:cNvCxnSpPr>
            <a:stCxn id="1859" idx="2"/>
            <a:endCxn id="1858" idx="0"/>
          </p:cNvCxnSpPr>
          <p:nvPr/>
        </p:nvCxnSpPr>
        <p:spPr>
          <a:xfrm>
            <a:off x="2773664" y="3542930"/>
            <a:ext cx="0" cy="317400"/>
          </a:xfrm>
          <a:prstGeom prst="straightConnector1">
            <a:avLst/>
          </a:prstGeom>
          <a:noFill/>
          <a:ln w="9525" cap="flat" cmpd="sng">
            <a:solidFill>
              <a:schemeClr val="accent1"/>
            </a:solidFill>
            <a:prstDash val="solid"/>
            <a:miter lim="800000"/>
            <a:headEnd type="none" w="sm" len="sm"/>
            <a:tailEnd type="none" w="sm" len="sm"/>
          </a:ln>
        </p:spPr>
      </p:cxnSp>
      <p:pic>
        <p:nvPicPr>
          <p:cNvPr id="2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29"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5"/>
        <p:cNvGrpSpPr/>
        <p:nvPr/>
      </p:nvGrpSpPr>
      <p:grpSpPr>
        <a:xfrm>
          <a:off x="0" y="0"/>
          <a:ext cx="0" cy="0"/>
          <a:chOff x="0" y="0"/>
          <a:chExt cx="0" cy="0"/>
        </a:xfrm>
      </p:grpSpPr>
      <p:sp>
        <p:nvSpPr>
          <p:cNvPr id="1867" name="Google Shape;1867;p105"/>
          <p:cNvSpPr txBox="1"/>
          <p:nvPr/>
        </p:nvSpPr>
        <p:spPr>
          <a:xfrm>
            <a:off x="224979" y="788088"/>
            <a:ext cx="1180623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&lt;&gt;</a:t>
            </a:r>
            <a:endParaRPr sz="1800">
              <a:solidFill>
                <a:schemeClr val="dk1"/>
              </a:solidFill>
              <a:latin typeface="Calibri"/>
              <a:ea typeface="Calibri"/>
              <a:cs typeface="Calibri"/>
              <a:sym typeface="Calibri"/>
            </a:endParaRPr>
          </a:p>
        </p:txBody>
      </p:sp>
      <p:sp>
        <p:nvSpPr>
          <p:cNvPr id="1868" name="Google Shape;1868;p10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Title</a:t>
            </a:r>
            <a:endParaRPr sz="3599" dirty="0">
              <a:solidFill>
                <a:srgbClr val="FFC000"/>
              </a:solidFill>
              <a:latin typeface="Cooper Black" panose="0208090404030B020404" pitchFamily="18" charset="0"/>
              <a:ea typeface="Corben"/>
              <a:cs typeface="Corben"/>
              <a:sym typeface="Corben"/>
            </a:endParaRPr>
          </a:p>
        </p:txBody>
      </p:sp>
      <p:sp>
        <p:nvSpPr>
          <p:cNvPr id="1871" name="Google Shape;1871;p105"/>
          <p:cNvSpPr/>
          <p:nvPr/>
        </p:nvSpPr>
        <p:spPr>
          <a:xfrm>
            <a:off x="612471" y="1145484"/>
            <a:ext cx="5544616" cy="46805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72" name="Google Shape;1872;p105"/>
          <p:cNvSpPr/>
          <p:nvPr/>
        </p:nvSpPr>
        <p:spPr>
          <a:xfrm>
            <a:off x="981844" y="1468836"/>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3" name="Google Shape;1873;p105"/>
          <p:cNvSpPr/>
          <p:nvPr/>
        </p:nvSpPr>
        <p:spPr>
          <a:xfrm>
            <a:off x="991516" y="2046611"/>
            <a:ext cx="2016224" cy="447996"/>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tx1"/>
                </a:solidFill>
                <a:latin typeface="Calibri"/>
                <a:ea typeface="Calibri"/>
                <a:cs typeface="Calibri"/>
                <a:sym typeface="Calibri"/>
              </a:rPr>
              <a:t>*</a:t>
            </a:r>
            <a:endParaRPr dirty="0">
              <a:solidFill>
                <a:schemeClr val="tx1"/>
              </a:solidFill>
            </a:endParaRPr>
          </a:p>
        </p:txBody>
      </p:sp>
      <p:sp>
        <p:nvSpPr>
          <p:cNvPr id="1874" name="Google Shape;1874;p105"/>
          <p:cNvSpPr/>
          <p:nvPr/>
        </p:nvSpPr>
        <p:spPr>
          <a:xfrm>
            <a:off x="981844" y="2641916"/>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5" name="Google Shape;1875;p105"/>
          <p:cNvSpPr/>
          <p:nvPr/>
        </p:nvSpPr>
        <p:spPr>
          <a:xfrm>
            <a:off x="981844" y="3379956"/>
            <a:ext cx="2016224" cy="447996"/>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tx1"/>
                </a:solidFill>
                <a:latin typeface="Calibri"/>
                <a:ea typeface="Calibri"/>
                <a:cs typeface="Calibri"/>
                <a:sym typeface="Calibri"/>
              </a:rPr>
              <a:t>*</a:t>
            </a:r>
            <a:endParaRPr dirty="0">
              <a:solidFill>
                <a:schemeClr val="tx1"/>
              </a:solidFill>
            </a:endParaRPr>
          </a:p>
        </p:txBody>
      </p:sp>
      <p:sp>
        <p:nvSpPr>
          <p:cNvPr id="1876" name="Google Shape;1876;p105"/>
          <p:cNvSpPr/>
          <p:nvPr/>
        </p:nvSpPr>
        <p:spPr>
          <a:xfrm>
            <a:off x="3914242" y="1451672"/>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7" name="Google Shape;1877;p105"/>
          <p:cNvSpPr/>
          <p:nvPr/>
        </p:nvSpPr>
        <p:spPr>
          <a:xfrm>
            <a:off x="3888183" y="2060848"/>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8" name="Google Shape;1878;p105"/>
          <p:cNvSpPr/>
          <p:nvPr/>
        </p:nvSpPr>
        <p:spPr>
          <a:xfrm>
            <a:off x="3898168" y="2714704"/>
            <a:ext cx="2016224" cy="447996"/>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tx1"/>
                </a:solidFill>
                <a:latin typeface="Calibri"/>
                <a:ea typeface="Calibri"/>
                <a:cs typeface="Calibri"/>
                <a:sym typeface="Calibri"/>
              </a:rPr>
              <a:t>*</a:t>
            </a:r>
            <a:endParaRPr dirty="0">
              <a:solidFill>
                <a:schemeClr val="tx1"/>
              </a:solidFill>
            </a:endParaRPr>
          </a:p>
        </p:txBody>
      </p:sp>
      <p:sp>
        <p:nvSpPr>
          <p:cNvPr id="1879" name="Google Shape;1879;p105"/>
          <p:cNvSpPr/>
          <p:nvPr/>
        </p:nvSpPr>
        <p:spPr>
          <a:xfrm>
            <a:off x="3881622" y="3323880"/>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80" name="Google Shape;1880;p105"/>
          <p:cNvSpPr/>
          <p:nvPr/>
        </p:nvSpPr>
        <p:spPr>
          <a:xfrm>
            <a:off x="6310436" y="2204864"/>
            <a:ext cx="1224136" cy="2160240"/>
          </a:xfrm>
          <a:prstGeom prst="right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81" name="Google Shape;1881;p105"/>
          <p:cNvSpPr txBox="1"/>
          <p:nvPr/>
        </p:nvSpPr>
        <p:spPr>
          <a:xfrm>
            <a:off x="7534572" y="1124744"/>
            <a:ext cx="4166530" cy="48936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How you know in the code which fields are changed on the screen by the user.</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So accordingly we can update the data into the database only for the changed fields??</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RAP provides a compiler structure called %control which will tell us what fields were changed on UI. </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We need to tell the RAP, what will be the datatype for the control structure.</a:t>
            </a:r>
            <a:endParaRPr dirty="0"/>
          </a:p>
        </p:txBody>
      </p:sp>
      <p:pic>
        <p:nvPicPr>
          <p:cNvPr id="1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17</a:t>
            </a: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2690</TotalTime>
  <Words>479</Words>
  <Application>Microsoft Office PowerPoint</Application>
  <PresentationFormat>Custom</PresentationFormat>
  <Paragraphs>74</Paragraphs>
  <Slides>8</Slides>
  <Notes>6</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8</vt:i4>
      </vt:variant>
    </vt:vector>
  </HeadingPairs>
  <TitlesOfParts>
    <vt:vector size="21" baseType="lpstr">
      <vt:lpstr>Segoe UI</vt:lpstr>
      <vt:lpstr>Calibri</vt:lpstr>
      <vt:lpstr>Arial</vt:lpstr>
      <vt:lpstr>Corben</vt:lpstr>
      <vt:lpstr>Quattrocento Sans</vt:lpstr>
      <vt:lpstr>Arial Black</vt:lpstr>
      <vt:lpstr>Cooper Black</vt:lpstr>
      <vt:lpstr>Segoe UI Light</vt:lpstr>
      <vt:lpstr>Cambria</vt:lpstr>
      <vt:lpstr>Open Sans</vt:lpstr>
      <vt:lpstr>Office Theme</vt:lpstr>
      <vt:lpstr>2_Office Theme</vt:lpstr>
      <vt:lpstr>3_Office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114</cp:revision>
  <dcterms:created xsi:type="dcterms:W3CDTF">2023-10-03T21:33:12Z</dcterms:created>
  <dcterms:modified xsi:type="dcterms:W3CDTF">2024-12-16T04:23:21Z</dcterms:modified>
</cp:coreProperties>
</file>