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 id="2147483741" r:id="rId5"/>
  </p:sldMasterIdLst>
  <p:notesMasterIdLst>
    <p:notesMasterId r:id="rId24"/>
  </p:notesMasterIdLst>
  <p:sldIdLst>
    <p:sldId id="256" r:id="rId6"/>
    <p:sldId id="402" r:id="rId7"/>
    <p:sldId id="423" r:id="rId8"/>
    <p:sldId id="280" r:id="rId9"/>
    <p:sldId id="281" r:id="rId10"/>
    <p:sldId id="282" r:id="rId11"/>
    <p:sldId id="284" r:id="rId12"/>
    <p:sldId id="578" r:id="rId13"/>
    <p:sldId id="579" r:id="rId14"/>
    <p:sldId id="580" r:id="rId15"/>
    <p:sldId id="581" r:id="rId16"/>
    <p:sldId id="582" r:id="rId17"/>
    <p:sldId id="592" r:id="rId18"/>
    <p:sldId id="283" r:id="rId19"/>
    <p:sldId id="591" r:id="rId20"/>
    <p:sldId id="406" r:id="rId21"/>
    <p:sldId id="407" r:id="rId22"/>
    <p:sldId id="409" r:id="rId23"/>
  </p:sldIdLst>
  <p:sldSz cx="12188825" cy="6858000"/>
  <p:notesSz cx="6858000" cy="9144000"/>
  <p:embeddedFontLst>
    <p:embeddedFont>
      <p:font typeface="72 Condensed" panose="020B0506030000000003" pitchFamily="34" charset="0"/>
      <p:regular r:id="rId25"/>
      <p:bold r:id="rId26"/>
    </p:embeddedFont>
    <p:embeddedFont>
      <p:font typeface="Arial Black" panose="020B0A04020102020204" pitchFamily="34" charset="0"/>
      <p:regular r:id="rId27"/>
      <p:bold r:id="rId28"/>
    </p:embeddedFont>
    <p:embeddedFont>
      <p:font typeface="Cambria" panose="02040503050406030204" pitchFamily="18" charset="0"/>
      <p:regular r:id="rId29"/>
      <p:bold r:id="rId30"/>
      <p:italic r:id="rId31"/>
      <p:boldItalic r:id="rId32"/>
    </p:embeddedFont>
    <p:embeddedFont>
      <p:font typeface="Cooper Black" panose="0208090404030B020404" pitchFamily="18" charset="0"/>
      <p:regular r:id="rId33"/>
    </p:embeddedFont>
    <p:embeddedFont>
      <p:font typeface="Corben" panose="020B0604020202020204" charset="0"/>
      <p:bold r:id="rId34"/>
    </p:embeddedFont>
    <p:embeddedFont>
      <p:font typeface="Open Sans" panose="020B0606030504020204" pitchFamily="34" charset="0"/>
      <p:regular r:id="rId35"/>
      <p:bold r:id="rId36"/>
      <p:italic r:id="rId37"/>
      <p:boldItalic r:id="rId38"/>
    </p:embeddedFont>
    <p:embeddedFont>
      <p:font typeface="Quattrocento Sans" panose="020B0502050000020003" pitchFamily="34" charset="0"/>
      <p:regular r:id="rId39"/>
      <p:bold r:id="rId40"/>
      <p:italic r:id="rId41"/>
      <p:boldItalic r:id="rId42"/>
    </p:embeddedFont>
    <p:embeddedFont>
      <p:font typeface="Segoe UI" panose="020B0502040204020203" pitchFamily="34" charset="0"/>
      <p:regular r:id="rId43"/>
      <p:bold r:id="rId44"/>
      <p:italic r:id="rId45"/>
      <p:boldItalic r:id="rId46"/>
    </p:embeddedFont>
    <p:embeddedFont>
      <p:font typeface="Segoe UI Light" panose="020B0502040204020203" pitchFamily="34" charset="0"/>
      <p:regular r:id="rId47"/>
      <p: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88" y="80"/>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6.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7" Type="http://schemas.openxmlformats.org/officeDocument/2006/relationships/slide" Target="slides/slide2.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font" Target="fonts/font5.fntdata"/><Relationship Id="rId11" Type="http://schemas.openxmlformats.org/officeDocument/2006/relationships/slide" Target="slides/slide6.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Master" Target="slideMasters/slideMaster5.xml"/><Relationship Id="rId203" Type="http://customschemas.google.com/relationships/presentationmetadata" Target="meta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font" Target="fonts/font24.fntdata"/><Relationship Id="rId207" Type="http://schemas.openxmlformats.org/officeDocument/2006/relationships/tableStyles" Target="tableStyles.xml"/><Relationship Id="rId8" Type="http://schemas.openxmlformats.org/officeDocument/2006/relationships/slide" Target="slides/slide3.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5.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1.xml"/><Relationship Id="rId204" Type="http://schemas.openxmlformats.org/officeDocument/2006/relationships/presProps" Target="presProps.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4.fntdata"/><Relationship Id="rId36"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4" name="Google Shape;5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7908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8" name="Google Shape;93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6" name="Google Shape;94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4" name="Google Shape;95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2" name="Google Shape;97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80397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3" name="Google Shape;9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9"/>
        <p:cNvGrpSpPr/>
        <p:nvPr/>
      </p:nvGrpSpPr>
      <p:grpSpPr>
        <a:xfrm>
          <a:off x="0" y="0"/>
          <a:ext cx="0" cy="0"/>
          <a:chOff x="0" y="0"/>
          <a:chExt cx="0" cy="0"/>
        </a:xfrm>
      </p:grpSpPr>
      <p:sp>
        <p:nvSpPr>
          <p:cNvPr id="30" name="Google Shape;30;p147"/>
          <p:cNvSpPr/>
          <p:nvPr/>
        </p:nvSpPr>
        <p:spPr>
          <a:xfrm>
            <a:off x="-2889" y="0"/>
            <a:ext cx="5373429" cy="6858001"/>
          </a:xfrm>
          <a:custGeom>
            <a:avLst/>
            <a:gdLst/>
            <a:ahLst/>
            <a:cxnLst/>
            <a:rect l="l" t="t" r="r" b="b"/>
            <a:pathLst>
              <a:path w="5373429" h="6858001" extrusionOk="0">
                <a:moveTo>
                  <a:pt x="0" y="0"/>
                </a:moveTo>
                <a:lnTo>
                  <a:pt x="3009869" y="0"/>
                </a:lnTo>
                <a:lnTo>
                  <a:pt x="3067925" y="33382"/>
                </a:lnTo>
                <a:cubicBezTo>
                  <a:pt x="4450129" y="873229"/>
                  <a:pt x="5373429" y="2393122"/>
                  <a:pt x="5373429" y="4128662"/>
                </a:cubicBezTo>
                <a:cubicBezTo>
                  <a:pt x="5373429" y="5120400"/>
                  <a:pt x="5071943" y="6041721"/>
                  <a:pt x="4555623" y="6805976"/>
                </a:cubicBezTo>
                <a:lnTo>
                  <a:pt x="4518627" y="6858001"/>
                </a:lnTo>
                <a:lnTo>
                  <a:pt x="0" y="6858001"/>
                </a:lnTo>
                <a:close/>
              </a:path>
            </a:pathLst>
          </a:custGeom>
          <a:gradFill>
            <a:gsLst>
              <a:gs pos="0">
                <a:schemeClr val="accent1"/>
              </a:gs>
              <a:gs pos="100000">
                <a:schemeClr val="accent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31" name="Google Shape;31;p147"/>
          <p:cNvSpPr/>
          <p:nvPr/>
        </p:nvSpPr>
        <p:spPr>
          <a:xfrm>
            <a:off x="1" y="0"/>
            <a:ext cx="4749901" cy="6858000"/>
          </a:xfrm>
          <a:custGeom>
            <a:avLst/>
            <a:gdLst/>
            <a:ahLst/>
            <a:cxnLst/>
            <a:rect l="l" t="t" r="r" b="b"/>
            <a:pathLst>
              <a:path w="4749901" h="6858000" extrusionOk="0">
                <a:moveTo>
                  <a:pt x="0" y="0"/>
                </a:moveTo>
                <a:lnTo>
                  <a:pt x="2930208" y="0"/>
                </a:lnTo>
                <a:lnTo>
                  <a:pt x="3243158" y="234020"/>
                </a:lnTo>
                <a:cubicBezTo>
                  <a:pt x="4163364" y="993441"/>
                  <a:pt x="4749901" y="2142724"/>
                  <a:pt x="4749901" y="3429000"/>
                </a:cubicBezTo>
                <a:cubicBezTo>
                  <a:pt x="4749901" y="4715276"/>
                  <a:pt x="4163364" y="5864559"/>
                  <a:pt x="3243158" y="6623981"/>
                </a:cubicBezTo>
                <a:lnTo>
                  <a:pt x="2930208" y="6858000"/>
                </a:lnTo>
                <a:lnTo>
                  <a:pt x="0" y="6858000"/>
                </a:lnTo>
                <a:close/>
              </a:path>
            </a:pathLst>
          </a:custGeom>
          <a:gradFill>
            <a:gsLst>
              <a:gs pos="0">
                <a:schemeClr val="accent1"/>
              </a:gs>
              <a:gs pos="100000">
                <a:srgbClr val="243769">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32" name="Google Shape;32;p147"/>
          <p:cNvSpPr txBox="1">
            <a:spLocks noGrp="1"/>
          </p:cNvSpPr>
          <p:nvPr>
            <p:ph type="title"/>
          </p:nvPr>
        </p:nvSpPr>
        <p:spPr>
          <a:xfrm>
            <a:off x="582007" y="1700808"/>
            <a:ext cx="4432285" cy="1900971"/>
          </a:xfrm>
          <a:prstGeom prst="rect">
            <a:avLst/>
          </a:prstGeom>
          <a:noFill/>
          <a:ln>
            <a:noFill/>
          </a:ln>
        </p:spPr>
        <p:txBody>
          <a:bodyPr spcFirstLastPara="1" wrap="square" lIns="0" tIns="60925" rIns="0" bIns="60925" anchor="b" anchorCtr="0">
            <a:noAutofit/>
          </a:bodyPr>
          <a:lstStyle>
            <a:lvl1pPr lvl="0" algn="l">
              <a:spcBef>
                <a:spcPts val="0"/>
              </a:spcBef>
              <a:spcAft>
                <a:spcPts val="0"/>
              </a:spcAft>
              <a:buClr>
                <a:schemeClr val="lt1"/>
              </a:buClr>
              <a:buSzPts val="4400"/>
              <a:buFont typeface="Quattrocento Sans"/>
              <a:buNone/>
              <a:defRPr sz="44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47"/>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7"/>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7"/>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147"/>
          <p:cNvSpPr txBox="1">
            <a:spLocks noGrp="1"/>
          </p:cNvSpPr>
          <p:nvPr>
            <p:ph type="body" idx="1"/>
          </p:nvPr>
        </p:nvSpPr>
        <p:spPr>
          <a:xfrm>
            <a:off x="582613" y="3602206"/>
            <a:ext cx="3279775" cy="1900237"/>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lt1"/>
              </a:buClr>
              <a:buSzPts val="1600"/>
              <a:buNone/>
              <a:defRPr sz="1600">
                <a:solidFill>
                  <a:schemeClr val="lt1"/>
                </a:solidFill>
              </a:defRPr>
            </a:lvl1pPr>
            <a:lvl2pPr marL="914400" lvl="1" indent="-228600" algn="l">
              <a:spcBef>
                <a:spcPts val="320"/>
              </a:spcBef>
              <a:spcAft>
                <a:spcPts val="0"/>
              </a:spcAft>
              <a:buClr>
                <a:schemeClr val="lt1"/>
              </a:buClr>
              <a:buSzPts val="1600"/>
              <a:buNone/>
              <a:defRPr sz="1600">
                <a:solidFill>
                  <a:schemeClr val="lt1"/>
                </a:solidFill>
              </a:defRPr>
            </a:lvl2pPr>
            <a:lvl3pPr marL="1371600" lvl="2" indent="-228600" algn="l">
              <a:spcBef>
                <a:spcPts val="320"/>
              </a:spcBef>
              <a:spcAft>
                <a:spcPts val="0"/>
              </a:spcAft>
              <a:buClr>
                <a:schemeClr val="lt1"/>
              </a:buClr>
              <a:buSzPts val="1600"/>
              <a:buNone/>
              <a:defRPr sz="1600">
                <a:solidFill>
                  <a:schemeClr val="lt1"/>
                </a:solidFill>
              </a:defRPr>
            </a:lvl3pPr>
            <a:lvl4pPr marL="1828800" lvl="3" indent="-228600" algn="l">
              <a:spcBef>
                <a:spcPts val="320"/>
              </a:spcBef>
              <a:spcAft>
                <a:spcPts val="0"/>
              </a:spcAft>
              <a:buClr>
                <a:schemeClr val="lt1"/>
              </a:buClr>
              <a:buSzPts val="1600"/>
              <a:buNone/>
              <a:defRPr sz="1600">
                <a:solidFill>
                  <a:schemeClr val="lt1"/>
                </a:solidFill>
              </a:defRPr>
            </a:lvl4pPr>
            <a:lvl5pPr marL="2286000" lvl="4" indent="-228600" algn="l">
              <a:spcBef>
                <a:spcPts val="320"/>
              </a:spcBef>
              <a:spcAft>
                <a:spcPts val="0"/>
              </a:spcAft>
              <a:buClr>
                <a:schemeClr val="lt1"/>
              </a:buClr>
              <a:buSzPts val="160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11/19/2024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36"/>
        <p:cNvGrpSpPr/>
        <p:nvPr/>
      </p:nvGrpSpPr>
      <p:grpSpPr>
        <a:xfrm>
          <a:off x="0" y="0"/>
          <a:ext cx="0" cy="0"/>
          <a:chOff x="0" y="0"/>
          <a:chExt cx="0" cy="0"/>
        </a:xfrm>
      </p:grpSpPr>
      <p:sp>
        <p:nvSpPr>
          <p:cNvPr id="437" name="Google Shape;437;p175"/>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8" name="Google Shape;438;p175"/>
          <p:cNvSpPr txBox="1">
            <a:spLocks noGrp="1"/>
          </p:cNvSpPr>
          <p:nvPr>
            <p:ph type="body" idx="1"/>
          </p:nvPr>
        </p:nvSpPr>
        <p:spPr>
          <a:xfrm>
            <a:off x="83798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9" name="Google Shape;439;p175"/>
          <p:cNvSpPr txBox="1">
            <a:spLocks noGrp="1"/>
          </p:cNvSpPr>
          <p:nvPr>
            <p:ph type="body" idx="2"/>
          </p:nvPr>
        </p:nvSpPr>
        <p:spPr>
          <a:xfrm>
            <a:off x="617059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0" name="Google Shape;440;p175"/>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1" name="Google Shape;441;p175"/>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2" name="Google Shape;442;p175"/>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0140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3"/>
        <p:cNvGrpSpPr/>
        <p:nvPr/>
      </p:nvGrpSpPr>
      <p:grpSpPr>
        <a:xfrm>
          <a:off x="0" y="0"/>
          <a:ext cx="0" cy="0"/>
          <a:chOff x="0" y="0"/>
          <a:chExt cx="0" cy="0"/>
        </a:xfrm>
      </p:grpSpPr>
      <p:sp>
        <p:nvSpPr>
          <p:cNvPr id="444" name="Google Shape;444;p176"/>
          <p:cNvSpPr txBox="1">
            <a:spLocks noGrp="1"/>
          </p:cNvSpPr>
          <p:nvPr>
            <p:ph type="title"/>
          </p:nvPr>
        </p:nvSpPr>
        <p:spPr>
          <a:xfrm>
            <a:off x="839569"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5" name="Google Shape;445;p176"/>
          <p:cNvSpPr txBox="1">
            <a:spLocks noGrp="1"/>
          </p:cNvSpPr>
          <p:nvPr>
            <p:ph type="body" idx="1"/>
          </p:nvPr>
        </p:nvSpPr>
        <p:spPr>
          <a:xfrm>
            <a:off x="839571" y="1681163"/>
            <a:ext cx="515644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6" name="Google Shape;446;p176"/>
          <p:cNvSpPr txBox="1">
            <a:spLocks noGrp="1"/>
          </p:cNvSpPr>
          <p:nvPr>
            <p:ph type="body" idx="2"/>
          </p:nvPr>
        </p:nvSpPr>
        <p:spPr>
          <a:xfrm>
            <a:off x="839571" y="2505075"/>
            <a:ext cx="5156443"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7" name="Google Shape;447;p176"/>
          <p:cNvSpPr txBox="1">
            <a:spLocks noGrp="1"/>
          </p:cNvSpPr>
          <p:nvPr>
            <p:ph type="body" idx="3"/>
          </p:nvPr>
        </p:nvSpPr>
        <p:spPr>
          <a:xfrm>
            <a:off x="6170593" y="1681163"/>
            <a:ext cx="518183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8" name="Google Shape;448;p176"/>
          <p:cNvSpPr txBox="1">
            <a:spLocks noGrp="1"/>
          </p:cNvSpPr>
          <p:nvPr>
            <p:ph type="body" idx="4"/>
          </p:nvPr>
        </p:nvSpPr>
        <p:spPr>
          <a:xfrm>
            <a:off x="6170593" y="2505075"/>
            <a:ext cx="518183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9" name="Google Shape;449;p176"/>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0" name="Google Shape;450;p176"/>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176"/>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321772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5">
            <a:lumMod val="50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0A469C1-10AF-6DFB-F181-227B31B44D86}"/>
              </a:ext>
            </a:extLst>
          </p:cNvPr>
          <p:cNvSpPr>
            <a:spLocks noGrp="1"/>
          </p:cNvSpPr>
          <p:nvPr>
            <p:ph type="pic" sz="quarter" idx="13"/>
          </p:nvPr>
        </p:nvSpPr>
        <p:spPr>
          <a:xfrm>
            <a:off x="7511" y="0"/>
            <a:ext cx="12173803" cy="6858000"/>
          </a:xfrm>
        </p:spPr>
        <p:txBody>
          <a:bodyPr anchor="ctr"/>
          <a:lstStyle>
            <a:lvl1pPr marL="0" indent="0" algn="ctr">
              <a:buFontTx/>
              <a:buNone/>
              <a:defRPr>
                <a:solidFill>
                  <a:schemeClr val="tx1">
                    <a:lumMod val="75000"/>
                    <a:lumOff val="25000"/>
                  </a:schemeClr>
                </a:solidFill>
              </a:defRPr>
            </a:lvl1pPr>
          </a:lstStyle>
          <a:p>
            <a:endParaRPr lang="en-IN"/>
          </a:p>
        </p:txBody>
      </p:sp>
      <p:sp>
        <p:nvSpPr>
          <p:cNvPr id="2" name="Title 1"/>
          <p:cNvSpPr>
            <a:spLocks noGrp="1"/>
          </p:cNvSpPr>
          <p:nvPr>
            <p:ph type="ctrTitle"/>
          </p:nvPr>
        </p:nvSpPr>
        <p:spPr>
          <a:xfrm>
            <a:off x="2998068" y="4108599"/>
            <a:ext cx="5464053" cy="1345360"/>
          </a:xfrm>
        </p:spPr>
        <p:txBody>
          <a:bodyPr anchor="b">
            <a:noAutofit/>
          </a:bodyPr>
          <a:lstStyle>
            <a:lvl1pPr algn="l">
              <a:lnSpc>
                <a:spcPct val="90000"/>
              </a:lnSpc>
              <a:defRPr lang="en-US" sz="9600" b="1" kern="1200" smtClean="0">
                <a:solidFill>
                  <a:schemeClr val="bg1"/>
                </a:solidFill>
                <a:latin typeface="+mn-lt"/>
                <a:ea typeface="+mj-ea"/>
                <a:cs typeface="+mj-cs"/>
              </a:defRPr>
            </a:lvl1pPr>
          </a:lstStyle>
          <a:p>
            <a:r>
              <a:rPr lang="en-US" dirty="0"/>
              <a:t>Click to edit</a:t>
            </a:r>
          </a:p>
        </p:txBody>
      </p:sp>
      <p:sp>
        <p:nvSpPr>
          <p:cNvPr id="3" name="Subtitle 2"/>
          <p:cNvSpPr>
            <a:spLocks noGrp="1"/>
          </p:cNvSpPr>
          <p:nvPr>
            <p:ph type="subTitle" idx="1"/>
          </p:nvPr>
        </p:nvSpPr>
        <p:spPr>
          <a:xfrm>
            <a:off x="2998068" y="5409599"/>
            <a:ext cx="5472608" cy="539681"/>
          </a:xfrm>
        </p:spPr>
        <p:txBody>
          <a:bodyPr>
            <a:normAutofit/>
          </a:bodyPr>
          <a:lstStyle>
            <a:lvl1pPr marL="0" indent="0" algn="l">
              <a:buNone/>
              <a:defRPr lang="en-US" sz="2800" kern="1200" smtClean="0">
                <a:solidFill>
                  <a:schemeClr val="bg1"/>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7" name="Footer Placeholder 2">
            <a:extLst>
              <a:ext uri="{FF2B5EF4-FFF2-40B4-BE49-F238E27FC236}">
                <a16:creationId xmlns:a16="http://schemas.microsoft.com/office/drawing/2014/main" id="{E66456AD-3E6C-9BD9-2FE3-C3D8B11638C3}"/>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8" name="Slide Number Placeholder 3">
            <a:extLst>
              <a:ext uri="{FF2B5EF4-FFF2-40B4-BE49-F238E27FC236}">
                <a16:creationId xmlns:a16="http://schemas.microsoft.com/office/drawing/2014/main" id="{BF18CF85-E757-839C-2A19-0671852FE5C0}"/>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19781517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5224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cxnSp>
        <p:nvCxnSpPr>
          <p:cNvPr id="7" name="Straight Connector 6">
            <a:extLst>
              <a:ext uri="{FF2B5EF4-FFF2-40B4-BE49-F238E27FC236}">
                <a16:creationId xmlns:a16="http://schemas.microsoft.com/office/drawing/2014/main" id="{D2453592-BC86-9EF6-F7BE-44C301E3B5AD}"/>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8587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41768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758CAE-9044-DABC-A847-EDB242E8DE98}"/>
              </a:ext>
            </a:extLst>
          </p:cNvPr>
          <p:cNvSpPr/>
          <p:nvPr userDrawn="1"/>
        </p:nvSpPr>
        <p:spPr>
          <a:xfrm>
            <a:off x="0" y="0"/>
            <a:ext cx="4726260" cy="6858000"/>
          </a:xfrm>
          <a:prstGeom prst="rect">
            <a:avLst/>
          </a:prstGeom>
          <a:solidFill>
            <a:srgbClr val="E88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AE461E77-A986-27EC-7894-56A716A08732}"/>
              </a:ext>
            </a:extLst>
          </p:cNvPr>
          <p:cNvSpPr/>
          <p:nvPr userDrawn="1"/>
        </p:nvSpPr>
        <p:spPr>
          <a:xfrm>
            <a:off x="0" y="0"/>
            <a:ext cx="389206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4" name="Slide Number Placeholder 3"/>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sp>
        <p:nvSpPr>
          <p:cNvPr id="8" name="Picture Placeholder 7">
            <a:extLst>
              <a:ext uri="{FF2B5EF4-FFF2-40B4-BE49-F238E27FC236}">
                <a16:creationId xmlns:a16="http://schemas.microsoft.com/office/drawing/2014/main" id="{3A500494-CD35-A4D2-9365-E48A7C04F466}"/>
              </a:ext>
            </a:extLst>
          </p:cNvPr>
          <p:cNvSpPr>
            <a:spLocks noGrp="1"/>
          </p:cNvSpPr>
          <p:nvPr>
            <p:ph type="pic" sz="quarter" idx="13"/>
          </p:nvPr>
        </p:nvSpPr>
        <p:spPr>
          <a:xfrm>
            <a:off x="2061964" y="1"/>
            <a:ext cx="5080484" cy="4571999"/>
          </a:xfrm>
          <a:custGeom>
            <a:avLst/>
            <a:gdLst>
              <a:gd name="connsiteX0" fmla="*/ 0 w 5080484"/>
              <a:gd name="connsiteY0" fmla="*/ 0 h 4571999"/>
              <a:gd name="connsiteX1" fmla="*/ 5080484 w 5080484"/>
              <a:gd name="connsiteY1" fmla="*/ 0 h 4571999"/>
              <a:gd name="connsiteX2" fmla="*/ 5080484 w 5080484"/>
              <a:gd name="connsiteY2" fmla="*/ 4571999 h 4571999"/>
              <a:gd name="connsiteX3" fmla="*/ 0 w 5080484"/>
              <a:gd name="connsiteY3" fmla="*/ 4571999 h 4571999"/>
            </a:gdLst>
            <a:ahLst/>
            <a:cxnLst>
              <a:cxn ang="0">
                <a:pos x="connsiteX0" y="connsiteY0"/>
              </a:cxn>
              <a:cxn ang="0">
                <a:pos x="connsiteX1" y="connsiteY1"/>
              </a:cxn>
              <a:cxn ang="0">
                <a:pos x="connsiteX2" y="connsiteY2"/>
              </a:cxn>
              <a:cxn ang="0">
                <a:pos x="connsiteX3" y="connsiteY3"/>
              </a:cxn>
            </a:cxnLst>
            <a:rect l="l" t="t" r="r" b="b"/>
            <a:pathLst>
              <a:path w="5080484" h="4571999">
                <a:moveTo>
                  <a:pt x="0" y="0"/>
                </a:moveTo>
                <a:lnTo>
                  <a:pt x="5080484" y="0"/>
                </a:lnTo>
                <a:lnTo>
                  <a:pt x="5080484" y="4571999"/>
                </a:lnTo>
                <a:lnTo>
                  <a:pt x="0" y="4571999"/>
                </a:lnTo>
                <a:close/>
              </a:path>
            </a:pathLst>
          </a:custGeom>
        </p:spPr>
        <p:txBody>
          <a:bodyPr wrap="square">
            <a:noAutofit/>
          </a:bodyPr>
          <a:lstStyle>
            <a:lvl1pPr marL="0" indent="0" algn="ctr">
              <a:buFontTx/>
              <a:buNone/>
              <a:defRPr>
                <a:solidFill>
                  <a:schemeClr val="bg1"/>
                </a:solidFill>
              </a:defRPr>
            </a:lvl1pPr>
          </a:lstStyle>
          <a:p>
            <a:endParaRPr lang="en-IN"/>
          </a:p>
        </p:txBody>
      </p:sp>
      <p:cxnSp>
        <p:nvCxnSpPr>
          <p:cNvPr id="10" name="Straight Connector 9">
            <a:extLst>
              <a:ext uri="{FF2B5EF4-FFF2-40B4-BE49-F238E27FC236}">
                <a16:creationId xmlns:a16="http://schemas.microsoft.com/office/drawing/2014/main" id="{C6682ABD-7E31-B994-16AC-4AEC9D01D301}"/>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3632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7CC6A89-DD8C-CA10-5E29-E8EECE6D643F}"/>
              </a:ext>
            </a:extLst>
          </p:cNvPr>
          <p:cNvSpPr/>
          <p:nvPr userDrawn="1"/>
        </p:nvSpPr>
        <p:spPr>
          <a:xfrm>
            <a:off x="3646140" y="3645024"/>
            <a:ext cx="8542685" cy="32129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B3758CAE-9044-DABC-A847-EDB242E8DE98}"/>
              </a:ext>
            </a:extLst>
          </p:cNvPr>
          <p:cNvSpPr/>
          <p:nvPr userDrawn="1"/>
        </p:nvSpPr>
        <p:spPr>
          <a:xfrm>
            <a:off x="0" y="0"/>
            <a:ext cx="472626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4" name="Slide Number Placeholder 3"/>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sp>
        <p:nvSpPr>
          <p:cNvPr id="8" name="Picture Placeholder 7">
            <a:extLst>
              <a:ext uri="{FF2B5EF4-FFF2-40B4-BE49-F238E27FC236}">
                <a16:creationId xmlns:a16="http://schemas.microsoft.com/office/drawing/2014/main" id="{3A500494-CD35-A4D2-9365-E48A7C04F466}"/>
              </a:ext>
            </a:extLst>
          </p:cNvPr>
          <p:cNvSpPr>
            <a:spLocks noGrp="1"/>
          </p:cNvSpPr>
          <p:nvPr>
            <p:ph type="pic" sz="quarter" idx="13"/>
          </p:nvPr>
        </p:nvSpPr>
        <p:spPr>
          <a:xfrm>
            <a:off x="2061964" y="2286001"/>
            <a:ext cx="5080484" cy="4571999"/>
          </a:xfrm>
          <a:custGeom>
            <a:avLst/>
            <a:gdLst>
              <a:gd name="connsiteX0" fmla="*/ 0 w 5080484"/>
              <a:gd name="connsiteY0" fmla="*/ 0 h 4571999"/>
              <a:gd name="connsiteX1" fmla="*/ 5080484 w 5080484"/>
              <a:gd name="connsiteY1" fmla="*/ 0 h 4571999"/>
              <a:gd name="connsiteX2" fmla="*/ 5080484 w 5080484"/>
              <a:gd name="connsiteY2" fmla="*/ 4571999 h 4571999"/>
              <a:gd name="connsiteX3" fmla="*/ 0 w 5080484"/>
              <a:gd name="connsiteY3" fmla="*/ 4571999 h 4571999"/>
            </a:gdLst>
            <a:ahLst/>
            <a:cxnLst>
              <a:cxn ang="0">
                <a:pos x="connsiteX0" y="connsiteY0"/>
              </a:cxn>
              <a:cxn ang="0">
                <a:pos x="connsiteX1" y="connsiteY1"/>
              </a:cxn>
              <a:cxn ang="0">
                <a:pos x="connsiteX2" y="connsiteY2"/>
              </a:cxn>
              <a:cxn ang="0">
                <a:pos x="connsiteX3" y="connsiteY3"/>
              </a:cxn>
            </a:cxnLst>
            <a:rect l="l" t="t" r="r" b="b"/>
            <a:pathLst>
              <a:path w="5080484" h="4571999">
                <a:moveTo>
                  <a:pt x="0" y="0"/>
                </a:moveTo>
                <a:lnTo>
                  <a:pt x="5080484" y="0"/>
                </a:lnTo>
                <a:lnTo>
                  <a:pt x="5080484" y="4571999"/>
                </a:lnTo>
                <a:lnTo>
                  <a:pt x="0" y="4571999"/>
                </a:lnTo>
                <a:close/>
              </a:path>
            </a:pathLst>
          </a:custGeom>
        </p:spPr>
        <p:txBody>
          <a:bodyPr wrap="square">
            <a:noAutofit/>
          </a:bodyPr>
          <a:lstStyle>
            <a:lvl1pPr marL="0" indent="0" algn="ctr">
              <a:buFontTx/>
              <a:buNone/>
              <a:defRPr>
                <a:solidFill>
                  <a:schemeClr val="bg1"/>
                </a:solidFill>
              </a:defRPr>
            </a:lvl1pPr>
          </a:lstStyle>
          <a:p>
            <a:endParaRPr lang="en-IN"/>
          </a:p>
        </p:txBody>
      </p:sp>
      <p:cxnSp>
        <p:nvCxnSpPr>
          <p:cNvPr id="10" name="Straight Connector 9">
            <a:extLst>
              <a:ext uri="{FF2B5EF4-FFF2-40B4-BE49-F238E27FC236}">
                <a16:creationId xmlns:a16="http://schemas.microsoft.com/office/drawing/2014/main" id="{C6682ABD-7E31-B994-16AC-4AEC9D01D301}"/>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5105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5" name="Footer Placeholder 2">
            <a:extLst>
              <a:ext uri="{FF2B5EF4-FFF2-40B4-BE49-F238E27FC236}">
                <a16:creationId xmlns:a16="http://schemas.microsoft.com/office/drawing/2014/main" id="{3501BF3D-D91D-71A5-E4A3-B94EC366A969}"/>
              </a:ext>
            </a:extLst>
          </p:cNvPr>
          <p:cNvSpPr>
            <a:spLocks noGrp="1"/>
          </p:cNvSpPr>
          <p:nvPr>
            <p:ph type="ftr" sz="quarter" idx="13"/>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16" name="Slide Number Placeholder 3">
            <a:extLst>
              <a:ext uri="{FF2B5EF4-FFF2-40B4-BE49-F238E27FC236}">
                <a16:creationId xmlns:a16="http://schemas.microsoft.com/office/drawing/2014/main" id="{E9A88460-EB61-886A-7F20-D7A1164F57AA}"/>
              </a:ext>
            </a:extLst>
          </p:cNvPr>
          <p:cNvSpPr>
            <a:spLocks noGrp="1"/>
          </p:cNvSpPr>
          <p:nvPr>
            <p:ph type="sldNum" sz="quarter" idx="14"/>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cxnSp>
        <p:nvCxnSpPr>
          <p:cNvPr id="17" name="Straight Connector 16">
            <a:extLst>
              <a:ext uri="{FF2B5EF4-FFF2-40B4-BE49-F238E27FC236}">
                <a16:creationId xmlns:a16="http://schemas.microsoft.com/office/drawing/2014/main" id="{04AB61AF-B6DB-1B73-F652-8D669A5A9D63}"/>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6">
            <a:extLst>
              <a:ext uri="{FF2B5EF4-FFF2-40B4-BE49-F238E27FC236}">
                <a16:creationId xmlns:a16="http://schemas.microsoft.com/office/drawing/2014/main" id="{A43B3A1F-F60B-3699-7FF2-C76114FBE461}"/>
              </a:ext>
            </a:extLst>
          </p:cNvPr>
          <p:cNvSpPr>
            <a:spLocks noGrp="1"/>
          </p:cNvSpPr>
          <p:nvPr>
            <p:ph type="pic" sz="quarter" idx="15"/>
          </p:nvPr>
        </p:nvSpPr>
        <p:spPr>
          <a:xfrm>
            <a:off x="5014292" y="650604"/>
            <a:ext cx="1632628" cy="1632628"/>
          </a:xfrm>
          <a:custGeom>
            <a:avLst/>
            <a:gdLst>
              <a:gd name="connsiteX0" fmla="*/ 816314 w 1632628"/>
              <a:gd name="connsiteY0" fmla="*/ 0 h 1632628"/>
              <a:gd name="connsiteX1" fmla="*/ 1632628 w 1632628"/>
              <a:gd name="connsiteY1" fmla="*/ 816314 h 1632628"/>
              <a:gd name="connsiteX2" fmla="*/ 816314 w 1632628"/>
              <a:gd name="connsiteY2" fmla="*/ 1632628 h 1632628"/>
              <a:gd name="connsiteX3" fmla="*/ 0 w 1632628"/>
              <a:gd name="connsiteY3" fmla="*/ 816314 h 1632628"/>
              <a:gd name="connsiteX4" fmla="*/ 816314 w 1632628"/>
              <a:gd name="connsiteY4" fmla="*/ 0 h 163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628" h="1632628">
                <a:moveTo>
                  <a:pt x="816314" y="0"/>
                </a:moveTo>
                <a:cubicBezTo>
                  <a:pt x="1267152" y="0"/>
                  <a:pt x="1632628" y="365476"/>
                  <a:pt x="1632628" y="816314"/>
                </a:cubicBezTo>
                <a:cubicBezTo>
                  <a:pt x="1632628" y="1267152"/>
                  <a:pt x="1267152" y="1632628"/>
                  <a:pt x="816314" y="1632628"/>
                </a:cubicBezTo>
                <a:cubicBezTo>
                  <a:pt x="365476" y="1632628"/>
                  <a:pt x="0" y="1267152"/>
                  <a:pt x="0" y="816314"/>
                </a:cubicBezTo>
                <a:cubicBezTo>
                  <a:pt x="0" y="365476"/>
                  <a:pt x="365476" y="0"/>
                  <a:pt x="816314" y="0"/>
                </a:cubicBezTo>
                <a:close/>
              </a:path>
            </a:pathLst>
          </a:custGeom>
          <a:noFill/>
          <a:ln>
            <a:noFill/>
          </a:ln>
          <a:effectLst/>
        </p:spPr>
        <p:txBody>
          <a:bodyPr wrap="square" anchor="ctr">
            <a:noAutofit/>
          </a:bodyPr>
          <a:lstStyle>
            <a:lvl1pPr marL="0" indent="0" algn="ctr">
              <a:buFontTx/>
              <a:buNone/>
              <a:defRPr sz="2400">
                <a:solidFill>
                  <a:schemeClr val="bg1"/>
                </a:solidFill>
                <a:latin typeface="+mn-lt"/>
              </a:defRPr>
            </a:lvl1pPr>
          </a:lstStyle>
          <a:p>
            <a:endParaRPr lang="en-IN" dirty="0"/>
          </a:p>
        </p:txBody>
      </p:sp>
      <p:sp>
        <p:nvSpPr>
          <p:cNvPr id="3" name="Picture Placeholder 17">
            <a:extLst>
              <a:ext uri="{FF2B5EF4-FFF2-40B4-BE49-F238E27FC236}">
                <a16:creationId xmlns:a16="http://schemas.microsoft.com/office/drawing/2014/main" id="{AB1E4D5D-ED78-08EB-2534-9A77A8D9C388}"/>
              </a:ext>
            </a:extLst>
          </p:cNvPr>
          <p:cNvSpPr>
            <a:spLocks noGrp="1"/>
          </p:cNvSpPr>
          <p:nvPr>
            <p:ph type="pic" sz="quarter" idx="16"/>
          </p:nvPr>
        </p:nvSpPr>
        <p:spPr>
          <a:xfrm>
            <a:off x="7295102" y="650604"/>
            <a:ext cx="1632628" cy="1632628"/>
          </a:xfrm>
          <a:custGeom>
            <a:avLst/>
            <a:gdLst>
              <a:gd name="connsiteX0" fmla="*/ 816314 w 1632628"/>
              <a:gd name="connsiteY0" fmla="*/ 0 h 1632628"/>
              <a:gd name="connsiteX1" fmla="*/ 1632628 w 1632628"/>
              <a:gd name="connsiteY1" fmla="*/ 816314 h 1632628"/>
              <a:gd name="connsiteX2" fmla="*/ 816314 w 1632628"/>
              <a:gd name="connsiteY2" fmla="*/ 1632628 h 1632628"/>
              <a:gd name="connsiteX3" fmla="*/ 0 w 1632628"/>
              <a:gd name="connsiteY3" fmla="*/ 816314 h 1632628"/>
              <a:gd name="connsiteX4" fmla="*/ 816314 w 1632628"/>
              <a:gd name="connsiteY4" fmla="*/ 0 h 163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628" h="1632628">
                <a:moveTo>
                  <a:pt x="816314" y="0"/>
                </a:moveTo>
                <a:cubicBezTo>
                  <a:pt x="1267152" y="0"/>
                  <a:pt x="1632628" y="365476"/>
                  <a:pt x="1632628" y="816314"/>
                </a:cubicBezTo>
                <a:cubicBezTo>
                  <a:pt x="1632628" y="1267152"/>
                  <a:pt x="1267152" y="1632628"/>
                  <a:pt x="816314" y="1632628"/>
                </a:cubicBezTo>
                <a:cubicBezTo>
                  <a:pt x="365476" y="1632628"/>
                  <a:pt x="0" y="1267152"/>
                  <a:pt x="0" y="816314"/>
                </a:cubicBezTo>
                <a:cubicBezTo>
                  <a:pt x="0" y="365476"/>
                  <a:pt x="365476" y="0"/>
                  <a:pt x="816314" y="0"/>
                </a:cubicBezTo>
                <a:close/>
              </a:path>
            </a:pathLst>
          </a:custGeom>
          <a:noFill/>
          <a:ln>
            <a:noFill/>
          </a:ln>
          <a:effectLst/>
        </p:spPr>
        <p:txBody>
          <a:bodyPr wrap="square" anchor="ctr">
            <a:noAutofit/>
          </a:bodyPr>
          <a:lstStyle>
            <a:lvl1pPr marL="0" indent="0" algn="ctr">
              <a:buFontTx/>
              <a:buNone/>
              <a:defRPr sz="2400">
                <a:solidFill>
                  <a:schemeClr val="bg1"/>
                </a:solidFill>
                <a:latin typeface="+mn-lt"/>
              </a:defRPr>
            </a:lvl1pPr>
          </a:lstStyle>
          <a:p>
            <a:endParaRPr lang="en-IN" dirty="0"/>
          </a:p>
        </p:txBody>
      </p:sp>
      <p:sp>
        <p:nvSpPr>
          <p:cNvPr id="4" name="Picture Placeholder 18">
            <a:extLst>
              <a:ext uri="{FF2B5EF4-FFF2-40B4-BE49-F238E27FC236}">
                <a16:creationId xmlns:a16="http://schemas.microsoft.com/office/drawing/2014/main" id="{AD75F203-1DD8-F241-D1DD-73A6437D22AC}"/>
              </a:ext>
            </a:extLst>
          </p:cNvPr>
          <p:cNvSpPr>
            <a:spLocks noGrp="1"/>
          </p:cNvSpPr>
          <p:nvPr>
            <p:ph type="pic" sz="quarter" idx="17"/>
          </p:nvPr>
        </p:nvSpPr>
        <p:spPr>
          <a:xfrm>
            <a:off x="9589106" y="650604"/>
            <a:ext cx="1632628" cy="1632628"/>
          </a:xfrm>
          <a:custGeom>
            <a:avLst/>
            <a:gdLst>
              <a:gd name="connsiteX0" fmla="*/ 816314 w 1632628"/>
              <a:gd name="connsiteY0" fmla="*/ 0 h 1632628"/>
              <a:gd name="connsiteX1" fmla="*/ 1632628 w 1632628"/>
              <a:gd name="connsiteY1" fmla="*/ 816314 h 1632628"/>
              <a:gd name="connsiteX2" fmla="*/ 816314 w 1632628"/>
              <a:gd name="connsiteY2" fmla="*/ 1632628 h 1632628"/>
              <a:gd name="connsiteX3" fmla="*/ 0 w 1632628"/>
              <a:gd name="connsiteY3" fmla="*/ 816314 h 1632628"/>
              <a:gd name="connsiteX4" fmla="*/ 816314 w 1632628"/>
              <a:gd name="connsiteY4" fmla="*/ 0 h 163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628" h="1632628">
                <a:moveTo>
                  <a:pt x="816314" y="0"/>
                </a:moveTo>
                <a:cubicBezTo>
                  <a:pt x="1267152" y="0"/>
                  <a:pt x="1632628" y="365476"/>
                  <a:pt x="1632628" y="816314"/>
                </a:cubicBezTo>
                <a:cubicBezTo>
                  <a:pt x="1632628" y="1267152"/>
                  <a:pt x="1267152" y="1632628"/>
                  <a:pt x="816314" y="1632628"/>
                </a:cubicBezTo>
                <a:cubicBezTo>
                  <a:pt x="365476" y="1632628"/>
                  <a:pt x="0" y="1267152"/>
                  <a:pt x="0" y="816314"/>
                </a:cubicBezTo>
                <a:cubicBezTo>
                  <a:pt x="0" y="365476"/>
                  <a:pt x="365476" y="0"/>
                  <a:pt x="816314" y="0"/>
                </a:cubicBezTo>
                <a:close/>
              </a:path>
            </a:pathLst>
          </a:custGeom>
          <a:noFill/>
          <a:ln>
            <a:noFill/>
          </a:ln>
          <a:effectLst/>
        </p:spPr>
        <p:txBody>
          <a:bodyPr wrap="square" anchor="ctr">
            <a:noAutofit/>
          </a:bodyPr>
          <a:lstStyle>
            <a:lvl1pPr marL="0" indent="0" algn="ctr">
              <a:buFontTx/>
              <a:buNone/>
              <a:defRPr sz="2400">
                <a:solidFill>
                  <a:schemeClr val="bg1"/>
                </a:solidFill>
                <a:latin typeface="+mn-lt"/>
              </a:defRPr>
            </a:lvl1pPr>
          </a:lstStyle>
          <a:p>
            <a:endParaRPr lang="en-IN" dirty="0"/>
          </a:p>
        </p:txBody>
      </p:sp>
      <p:sp>
        <p:nvSpPr>
          <p:cNvPr id="5" name="Picture Placeholder 19">
            <a:extLst>
              <a:ext uri="{FF2B5EF4-FFF2-40B4-BE49-F238E27FC236}">
                <a16:creationId xmlns:a16="http://schemas.microsoft.com/office/drawing/2014/main" id="{B2D275E1-C19E-9034-79D5-2E93DAC3D6AF}"/>
              </a:ext>
            </a:extLst>
          </p:cNvPr>
          <p:cNvSpPr>
            <a:spLocks noGrp="1"/>
          </p:cNvSpPr>
          <p:nvPr>
            <p:ph type="pic" sz="quarter" idx="18"/>
          </p:nvPr>
        </p:nvSpPr>
        <p:spPr>
          <a:xfrm>
            <a:off x="5014292" y="2594820"/>
            <a:ext cx="1632628" cy="1632628"/>
          </a:xfrm>
          <a:custGeom>
            <a:avLst/>
            <a:gdLst>
              <a:gd name="connsiteX0" fmla="*/ 816314 w 1632628"/>
              <a:gd name="connsiteY0" fmla="*/ 0 h 1632628"/>
              <a:gd name="connsiteX1" fmla="*/ 1632628 w 1632628"/>
              <a:gd name="connsiteY1" fmla="*/ 816314 h 1632628"/>
              <a:gd name="connsiteX2" fmla="*/ 816314 w 1632628"/>
              <a:gd name="connsiteY2" fmla="*/ 1632628 h 1632628"/>
              <a:gd name="connsiteX3" fmla="*/ 0 w 1632628"/>
              <a:gd name="connsiteY3" fmla="*/ 816314 h 1632628"/>
              <a:gd name="connsiteX4" fmla="*/ 816314 w 1632628"/>
              <a:gd name="connsiteY4" fmla="*/ 0 h 163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628" h="1632628">
                <a:moveTo>
                  <a:pt x="816314" y="0"/>
                </a:moveTo>
                <a:cubicBezTo>
                  <a:pt x="1267152" y="0"/>
                  <a:pt x="1632628" y="365476"/>
                  <a:pt x="1632628" y="816314"/>
                </a:cubicBezTo>
                <a:cubicBezTo>
                  <a:pt x="1632628" y="1267152"/>
                  <a:pt x="1267152" y="1632628"/>
                  <a:pt x="816314" y="1632628"/>
                </a:cubicBezTo>
                <a:cubicBezTo>
                  <a:pt x="365476" y="1632628"/>
                  <a:pt x="0" y="1267152"/>
                  <a:pt x="0" y="816314"/>
                </a:cubicBezTo>
                <a:cubicBezTo>
                  <a:pt x="0" y="365476"/>
                  <a:pt x="365476" y="0"/>
                  <a:pt x="816314" y="0"/>
                </a:cubicBezTo>
                <a:close/>
              </a:path>
            </a:pathLst>
          </a:custGeom>
          <a:noFill/>
          <a:ln>
            <a:noFill/>
          </a:ln>
          <a:effectLst/>
        </p:spPr>
        <p:txBody>
          <a:bodyPr wrap="square" anchor="ctr">
            <a:noAutofit/>
          </a:bodyPr>
          <a:lstStyle>
            <a:lvl1pPr marL="0" indent="0" algn="ctr">
              <a:buFontTx/>
              <a:buNone/>
              <a:defRPr sz="2400">
                <a:solidFill>
                  <a:schemeClr val="bg1"/>
                </a:solidFill>
                <a:latin typeface="+mn-lt"/>
              </a:defRPr>
            </a:lvl1pPr>
          </a:lstStyle>
          <a:p>
            <a:endParaRPr lang="en-IN" dirty="0"/>
          </a:p>
        </p:txBody>
      </p:sp>
      <p:sp>
        <p:nvSpPr>
          <p:cNvPr id="6" name="Picture Placeholder 20">
            <a:extLst>
              <a:ext uri="{FF2B5EF4-FFF2-40B4-BE49-F238E27FC236}">
                <a16:creationId xmlns:a16="http://schemas.microsoft.com/office/drawing/2014/main" id="{1EFAA381-6943-E902-E9FE-EA9C72041ECF}"/>
              </a:ext>
            </a:extLst>
          </p:cNvPr>
          <p:cNvSpPr>
            <a:spLocks noGrp="1"/>
          </p:cNvSpPr>
          <p:nvPr>
            <p:ph type="pic" sz="quarter" idx="19"/>
          </p:nvPr>
        </p:nvSpPr>
        <p:spPr>
          <a:xfrm>
            <a:off x="7295102" y="2594820"/>
            <a:ext cx="1632628" cy="1632628"/>
          </a:xfrm>
          <a:custGeom>
            <a:avLst/>
            <a:gdLst>
              <a:gd name="connsiteX0" fmla="*/ 816314 w 1632628"/>
              <a:gd name="connsiteY0" fmla="*/ 0 h 1632628"/>
              <a:gd name="connsiteX1" fmla="*/ 1632628 w 1632628"/>
              <a:gd name="connsiteY1" fmla="*/ 816314 h 1632628"/>
              <a:gd name="connsiteX2" fmla="*/ 816314 w 1632628"/>
              <a:gd name="connsiteY2" fmla="*/ 1632628 h 1632628"/>
              <a:gd name="connsiteX3" fmla="*/ 0 w 1632628"/>
              <a:gd name="connsiteY3" fmla="*/ 816314 h 1632628"/>
              <a:gd name="connsiteX4" fmla="*/ 816314 w 1632628"/>
              <a:gd name="connsiteY4" fmla="*/ 0 h 163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628" h="1632628">
                <a:moveTo>
                  <a:pt x="816314" y="0"/>
                </a:moveTo>
                <a:cubicBezTo>
                  <a:pt x="1267152" y="0"/>
                  <a:pt x="1632628" y="365476"/>
                  <a:pt x="1632628" y="816314"/>
                </a:cubicBezTo>
                <a:cubicBezTo>
                  <a:pt x="1632628" y="1267152"/>
                  <a:pt x="1267152" y="1632628"/>
                  <a:pt x="816314" y="1632628"/>
                </a:cubicBezTo>
                <a:cubicBezTo>
                  <a:pt x="365476" y="1632628"/>
                  <a:pt x="0" y="1267152"/>
                  <a:pt x="0" y="816314"/>
                </a:cubicBezTo>
                <a:cubicBezTo>
                  <a:pt x="0" y="365476"/>
                  <a:pt x="365476" y="0"/>
                  <a:pt x="816314" y="0"/>
                </a:cubicBezTo>
                <a:close/>
              </a:path>
            </a:pathLst>
          </a:custGeom>
          <a:noFill/>
          <a:ln>
            <a:noFill/>
          </a:ln>
          <a:effectLst/>
        </p:spPr>
        <p:txBody>
          <a:bodyPr wrap="square" anchor="ctr">
            <a:noAutofit/>
          </a:bodyPr>
          <a:lstStyle>
            <a:lvl1pPr marL="0" indent="0" algn="ctr">
              <a:buFontTx/>
              <a:buNone/>
              <a:defRPr sz="2400">
                <a:solidFill>
                  <a:schemeClr val="bg1"/>
                </a:solidFill>
                <a:latin typeface="+mn-lt"/>
              </a:defRPr>
            </a:lvl1pPr>
          </a:lstStyle>
          <a:p>
            <a:endParaRPr lang="en-IN" dirty="0"/>
          </a:p>
        </p:txBody>
      </p:sp>
      <p:sp>
        <p:nvSpPr>
          <p:cNvPr id="7" name="Picture Placeholder 21">
            <a:extLst>
              <a:ext uri="{FF2B5EF4-FFF2-40B4-BE49-F238E27FC236}">
                <a16:creationId xmlns:a16="http://schemas.microsoft.com/office/drawing/2014/main" id="{20AE0121-6896-7E88-FAFA-31BA1AC190D2}"/>
              </a:ext>
            </a:extLst>
          </p:cNvPr>
          <p:cNvSpPr>
            <a:spLocks noGrp="1"/>
          </p:cNvSpPr>
          <p:nvPr>
            <p:ph type="pic" sz="quarter" idx="20"/>
          </p:nvPr>
        </p:nvSpPr>
        <p:spPr>
          <a:xfrm>
            <a:off x="9589106" y="2594820"/>
            <a:ext cx="1632628" cy="1632628"/>
          </a:xfrm>
          <a:custGeom>
            <a:avLst/>
            <a:gdLst>
              <a:gd name="connsiteX0" fmla="*/ 816314 w 1632628"/>
              <a:gd name="connsiteY0" fmla="*/ 0 h 1632628"/>
              <a:gd name="connsiteX1" fmla="*/ 1632628 w 1632628"/>
              <a:gd name="connsiteY1" fmla="*/ 816314 h 1632628"/>
              <a:gd name="connsiteX2" fmla="*/ 816314 w 1632628"/>
              <a:gd name="connsiteY2" fmla="*/ 1632628 h 1632628"/>
              <a:gd name="connsiteX3" fmla="*/ 0 w 1632628"/>
              <a:gd name="connsiteY3" fmla="*/ 816314 h 1632628"/>
              <a:gd name="connsiteX4" fmla="*/ 816314 w 1632628"/>
              <a:gd name="connsiteY4" fmla="*/ 0 h 163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628" h="1632628">
                <a:moveTo>
                  <a:pt x="816314" y="0"/>
                </a:moveTo>
                <a:cubicBezTo>
                  <a:pt x="1267152" y="0"/>
                  <a:pt x="1632628" y="365476"/>
                  <a:pt x="1632628" y="816314"/>
                </a:cubicBezTo>
                <a:cubicBezTo>
                  <a:pt x="1632628" y="1267152"/>
                  <a:pt x="1267152" y="1632628"/>
                  <a:pt x="816314" y="1632628"/>
                </a:cubicBezTo>
                <a:cubicBezTo>
                  <a:pt x="365476" y="1632628"/>
                  <a:pt x="0" y="1267152"/>
                  <a:pt x="0" y="816314"/>
                </a:cubicBezTo>
                <a:cubicBezTo>
                  <a:pt x="0" y="365476"/>
                  <a:pt x="365476" y="0"/>
                  <a:pt x="816314" y="0"/>
                </a:cubicBezTo>
                <a:close/>
              </a:path>
            </a:pathLst>
          </a:custGeom>
          <a:noFill/>
          <a:ln>
            <a:noFill/>
          </a:ln>
          <a:effectLst/>
        </p:spPr>
        <p:txBody>
          <a:bodyPr wrap="square" anchor="ctr">
            <a:noAutofit/>
          </a:bodyPr>
          <a:lstStyle>
            <a:lvl1pPr marL="0" indent="0" algn="ctr">
              <a:buFontTx/>
              <a:buNone/>
              <a:defRPr sz="2400">
                <a:solidFill>
                  <a:schemeClr val="bg1"/>
                </a:solidFill>
                <a:latin typeface="+mn-lt"/>
              </a:defRPr>
            </a:lvl1pPr>
          </a:lstStyle>
          <a:p>
            <a:endParaRPr lang="en-IN" dirty="0"/>
          </a:p>
        </p:txBody>
      </p:sp>
      <p:sp>
        <p:nvSpPr>
          <p:cNvPr id="9" name="Picture Placeholder 22">
            <a:extLst>
              <a:ext uri="{FF2B5EF4-FFF2-40B4-BE49-F238E27FC236}">
                <a16:creationId xmlns:a16="http://schemas.microsoft.com/office/drawing/2014/main" id="{9BDE70D2-6732-864A-4F89-7A0A2305E165}"/>
              </a:ext>
            </a:extLst>
          </p:cNvPr>
          <p:cNvSpPr>
            <a:spLocks noGrp="1"/>
          </p:cNvSpPr>
          <p:nvPr>
            <p:ph type="pic" sz="quarter" idx="21"/>
          </p:nvPr>
        </p:nvSpPr>
        <p:spPr>
          <a:xfrm>
            <a:off x="5014292" y="4576218"/>
            <a:ext cx="1632628" cy="1632628"/>
          </a:xfrm>
          <a:custGeom>
            <a:avLst/>
            <a:gdLst>
              <a:gd name="connsiteX0" fmla="*/ 816314 w 1632628"/>
              <a:gd name="connsiteY0" fmla="*/ 0 h 1632628"/>
              <a:gd name="connsiteX1" fmla="*/ 1632628 w 1632628"/>
              <a:gd name="connsiteY1" fmla="*/ 816314 h 1632628"/>
              <a:gd name="connsiteX2" fmla="*/ 816314 w 1632628"/>
              <a:gd name="connsiteY2" fmla="*/ 1632628 h 1632628"/>
              <a:gd name="connsiteX3" fmla="*/ 0 w 1632628"/>
              <a:gd name="connsiteY3" fmla="*/ 816314 h 1632628"/>
              <a:gd name="connsiteX4" fmla="*/ 816314 w 1632628"/>
              <a:gd name="connsiteY4" fmla="*/ 0 h 163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628" h="1632628">
                <a:moveTo>
                  <a:pt x="816314" y="0"/>
                </a:moveTo>
                <a:cubicBezTo>
                  <a:pt x="1267152" y="0"/>
                  <a:pt x="1632628" y="365476"/>
                  <a:pt x="1632628" y="816314"/>
                </a:cubicBezTo>
                <a:cubicBezTo>
                  <a:pt x="1632628" y="1267152"/>
                  <a:pt x="1267152" y="1632628"/>
                  <a:pt x="816314" y="1632628"/>
                </a:cubicBezTo>
                <a:cubicBezTo>
                  <a:pt x="365476" y="1632628"/>
                  <a:pt x="0" y="1267152"/>
                  <a:pt x="0" y="816314"/>
                </a:cubicBezTo>
                <a:cubicBezTo>
                  <a:pt x="0" y="365476"/>
                  <a:pt x="365476" y="0"/>
                  <a:pt x="816314" y="0"/>
                </a:cubicBezTo>
                <a:close/>
              </a:path>
            </a:pathLst>
          </a:custGeom>
          <a:noFill/>
          <a:ln>
            <a:noFill/>
          </a:ln>
          <a:effectLst/>
        </p:spPr>
        <p:txBody>
          <a:bodyPr wrap="square" anchor="ctr">
            <a:noAutofit/>
          </a:bodyPr>
          <a:lstStyle>
            <a:lvl1pPr marL="0" indent="0" algn="ctr">
              <a:buFontTx/>
              <a:buNone/>
              <a:defRPr sz="2400">
                <a:solidFill>
                  <a:schemeClr val="bg1"/>
                </a:solidFill>
                <a:latin typeface="+mn-lt"/>
              </a:defRPr>
            </a:lvl1pPr>
          </a:lstStyle>
          <a:p>
            <a:endParaRPr lang="en-IN" dirty="0"/>
          </a:p>
        </p:txBody>
      </p:sp>
      <p:sp>
        <p:nvSpPr>
          <p:cNvPr id="10" name="Picture Placeholder 23">
            <a:extLst>
              <a:ext uri="{FF2B5EF4-FFF2-40B4-BE49-F238E27FC236}">
                <a16:creationId xmlns:a16="http://schemas.microsoft.com/office/drawing/2014/main" id="{94FA601B-05EB-C984-40DA-4305EB0BB458}"/>
              </a:ext>
            </a:extLst>
          </p:cNvPr>
          <p:cNvSpPr>
            <a:spLocks noGrp="1"/>
          </p:cNvSpPr>
          <p:nvPr>
            <p:ph type="pic" sz="quarter" idx="22"/>
          </p:nvPr>
        </p:nvSpPr>
        <p:spPr>
          <a:xfrm>
            <a:off x="7295102" y="4576218"/>
            <a:ext cx="1632628" cy="1632628"/>
          </a:xfrm>
          <a:custGeom>
            <a:avLst/>
            <a:gdLst>
              <a:gd name="connsiteX0" fmla="*/ 816314 w 1632628"/>
              <a:gd name="connsiteY0" fmla="*/ 0 h 1632628"/>
              <a:gd name="connsiteX1" fmla="*/ 1632628 w 1632628"/>
              <a:gd name="connsiteY1" fmla="*/ 816314 h 1632628"/>
              <a:gd name="connsiteX2" fmla="*/ 816314 w 1632628"/>
              <a:gd name="connsiteY2" fmla="*/ 1632628 h 1632628"/>
              <a:gd name="connsiteX3" fmla="*/ 0 w 1632628"/>
              <a:gd name="connsiteY3" fmla="*/ 816314 h 1632628"/>
              <a:gd name="connsiteX4" fmla="*/ 816314 w 1632628"/>
              <a:gd name="connsiteY4" fmla="*/ 0 h 163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628" h="1632628">
                <a:moveTo>
                  <a:pt x="816314" y="0"/>
                </a:moveTo>
                <a:cubicBezTo>
                  <a:pt x="1267152" y="0"/>
                  <a:pt x="1632628" y="365476"/>
                  <a:pt x="1632628" y="816314"/>
                </a:cubicBezTo>
                <a:cubicBezTo>
                  <a:pt x="1632628" y="1267152"/>
                  <a:pt x="1267152" y="1632628"/>
                  <a:pt x="816314" y="1632628"/>
                </a:cubicBezTo>
                <a:cubicBezTo>
                  <a:pt x="365476" y="1632628"/>
                  <a:pt x="0" y="1267152"/>
                  <a:pt x="0" y="816314"/>
                </a:cubicBezTo>
                <a:cubicBezTo>
                  <a:pt x="0" y="365476"/>
                  <a:pt x="365476" y="0"/>
                  <a:pt x="816314" y="0"/>
                </a:cubicBezTo>
                <a:close/>
              </a:path>
            </a:pathLst>
          </a:custGeom>
          <a:noFill/>
          <a:ln>
            <a:noFill/>
          </a:ln>
          <a:effectLst/>
        </p:spPr>
        <p:txBody>
          <a:bodyPr wrap="square" anchor="ctr">
            <a:noAutofit/>
          </a:bodyPr>
          <a:lstStyle>
            <a:lvl1pPr marL="0" indent="0" algn="ctr">
              <a:buFontTx/>
              <a:buNone/>
              <a:defRPr sz="2400">
                <a:solidFill>
                  <a:schemeClr val="bg1"/>
                </a:solidFill>
                <a:latin typeface="+mn-lt"/>
              </a:defRPr>
            </a:lvl1pPr>
          </a:lstStyle>
          <a:p>
            <a:endParaRPr lang="en-IN" dirty="0"/>
          </a:p>
        </p:txBody>
      </p:sp>
      <p:sp>
        <p:nvSpPr>
          <p:cNvPr id="11" name="Picture Placeholder 24">
            <a:extLst>
              <a:ext uri="{FF2B5EF4-FFF2-40B4-BE49-F238E27FC236}">
                <a16:creationId xmlns:a16="http://schemas.microsoft.com/office/drawing/2014/main" id="{82761B6F-2D86-44FA-8844-FA78740794ED}"/>
              </a:ext>
            </a:extLst>
          </p:cNvPr>
          <p:cNvSpPr>
            <a:spLocks noGrp="1"/>
          </p:cNvSpPr>
          <p:nvPr>
            <p:ph type="pic" sz="quarter" idx="23"/>
          </p:nvPr>
        </p:nvSpPr>
        <p:spPr>
          <a:xfrm>
            <a:off x="9589106" y="4576218"/>
            <a:ext cx="1632628" cy="1632628"/>
          </a:xfrm>
          <a:custGeom>
            <a:avLst/>
            <a:gdLst>
              <a:gd name="connsiteX0" fmla="*/ 816314 w 1632628"/>
              <a:gd name="connsiteY0" fmla="*/ 0 h 1632628"/>
              <a:gd name="connsiteX1" fmla="*/ 1632628 w 1632628"/>
              <a:gd name="connsiteY1" fmla="*/ 816314 h 1632628"/>
              <a:gd name="connsiteX2" fmla="*/ 816314 w 1632628"/>
              <a:gd name="connsiteY2" fmla="*/ 1632628 h 1632628"/>
              <a:gd name="connsiteX3" fmla="*/ 0 w 1632628"/>
              <a:gd name="connsiteY3" fmla="*/ 816314 h 1632628"/>
              <a:gd name="connsiteX4" fmla="*/ 816314 w 1632628"/>
              <a:gd name="connsiteY4" fmla="*/ 0 h 163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628" h="1632628">
                <a:moveTo>
                  <a:pt x="816314" y="0"/>
                </a:moveTo>
                <a:cubicBezTo>
                  <a:pt x="1267152" y="0"/>
                  <a:pt x="1632628" y="365476"/>
                  <a:pt x="1632628" y="816314"/>
                </a:cubicBezTo>
                <a:cubicBezTo>
                  <a:pt x="1632628" y="1267152"/>
                  <a:pt x="1267152" y="1632628"/>
                  <a:pt x="816314" y="1632628"/>
                </a:cubicBezTo>
                <a:cubicBezTo>
                  <a:pt x="365476" y="1632628"/>
                  <a:pt x="0" y="1267152"/>
                  <a:pt x="0" y="816314"/>
                </a:cubicBezTo>
                <a:cubicBezTo>
                  <a:pt x="0" y="365476"/>
                  <a:pt x="365476" y="0"/>
                  <a:pt x="816314" y="0"/>
                </a:cubicBezTo>
                <a:close/>
              </a:path>
            </a:pathLst>
          </a:custGeom>
          <a:noFill/>
          <a:ln>
            <a:noFill/>
          </a:ln>
          <a:effectLst/>
        </p:spPr>
        <p:txBody>
          <a:bodyPr wrap="square" anchor="ctr">
            <a:noAutofit/>
          </a:bodyPr>
          <a:lstStyle>
            <a:lvl1pPr marL="0" indent="0" algn="ctr">
              <a:buFontTx/>
              <a:buNone/>
              <a:defRPr sz="2400">
                <a:solidFill>
                  <a:schemeClr val="bg1"/>
                </a:solidFill>
                <a:latin typeface="+mn-lt"/>
              </a:defRPr>
            </a:lvl1pPr>
          </a:lstStyle>
          <a:p>
            <a:endParaRPr lang="en-IN" dirty="0"/>
          </a:p>
        </p:txBody>
      </p:sp>
      <p:sp>
        <p:nvSpPr>
          <p:cNvPr id="19" name="Picture Placeholder 22">
            <a:extLst>
              <a:ext uri="{FF2B5EF4-FFF2-40B4-BE49-F238E27FC236}">
                <a16:creationId xmlns:a16="http://schemas.microsoft.com/office/drawing/2014/main" id="{C706A8A6-1806-73FE-4ED8-3C473C18D0F0}"/>
              </a:ext>
            </a:extLst>
          </p:cNvPr>
          <p:cNvSpPr>
            <a:spLocks noGrp="1"/>
          </p:cNvSpPr>
          <p:nvPr>
            <p:ph type="pic" sz="quarter" idx="24"/>
          </p:nvPr>
        </p:nvSpPr>
        <p:spPr>
          <a:xfrm>
            <a:off x="628160" y="4270987"/>
            <a:ext cx="1937859" cy="1937859"/>
          </a:xfrm>
          <a:custGeom>
            <a:avLst/>
            <a:gdLst>
              <a:gd name="connsiteX0" fmla="*/ 816314 w 1632628"/>
              <a:gd name="connsiteY0" fmla="*/ 0 h 1632628"/>
              <a:gd name="connsiteX1" fmla="*/ 1632628 w 1632628"/>
              <a:gd name="connsiteY1" fmla="*/ 816314 h 1632628"/>
              <a:gd name="connsiteX2" fmla="*/ 816314 w 1632628"/>
              <a:gd name="connsiteY2" fmla="*/ 1632628 h 1632628"/>
              <a:gd name="connsiteX3" fmla="*/ 0 w 1632628"/>
              <a:gd name="connsiteY3" fmla="*/ 816314 h 1632628"/>
              <a:gd name="connsiteX4" fmla="*/ 816314 w 1632628"/>
              <a:gd name="connsiteY4" fmla="*/ 0 h 163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628" h="1632628">
                <a:moveTo>
                  <a:pt x="816314" y="0"/>
                </a:moveTo>
                <a:cubicBezTo>
                  <a:pt x="1267152" y="0"/>
                  <a:pt x="1632628" y="365476"/>
                  <a:pt x="1632628" y="816314"/>
                </a:cubicBezTo>
                <a:cubicBezTo>
                  <a:pt x="1632628" y="1267152"/>
                  <a:pt x="1267152" y="1632628"/>
                  <a:pt x="816314" y="1632628"/>
                </a:cubicBezTo>
                <a:cubicBezTo>
                  <a:pt x="365476" y="1632628"/>
                  <a:pt x="0" y="1267152"/>
                  <a:pt x="0" y="816314"/>
                </a:cubicBezTo>
                <a:cubicBezTo>
                  <a:pt x="0" y="365476"/>
                  <a:pt x="365476" y="0"/>
                  <a:pt x="816314" y="0"/>
                </a:cubicBezTo>
                <a:close/>
              </a:path>
            </a:pathLst>
          </a:custGeom>
          <a:noFill/>
          <a:ln>
            <a:noFill/>
          </a:ln>
          <a:effectLst/>
        </p:spPr>
        <p:txBody>
          <a:bodyPr wrap="square" anchor="ctr">
            <a:noAutofit/>
          </a:bodyPr>
          <a:lstStyle>
            <a:lvl1pPr marL="0" indent="0" algn="ctr">
              <a:buFontTx/>
              <a:buNone/>
              <a:defRPr sz="2400">
                <a:solidFill>
                  <a:schemeClr val="bg1"/>
                </a:solidFill>
                <a:latin typeface="+mn-lt"/>
              </a:defRPr>
            </a:lvl1pPr>
          </a:lstStyle>
          <a:p>
            <a:endParaRPr lang="en-IN" dirty="0"/>
          </a:p>
        </p:txBody>
      </p:sp>
    </p:spTree>
    <p:extLst>
      <p:ext uri="{BB962C8B-B14F-4D97-AF65-F5344CB8AC3E}">
        <p14:creationId xmlns:p14="http://schemas.microsoft.com/office/powerpoint/2010/main" val="28297677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Next Step">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5B6BE0-B738-A0AC-280E-7A05A3301B94}"/>
              </a:ext>
            </a:extLst>
          </p:cNvPr>
          <p:cNvSpPr/>
          <p:nvPr userDrawn="1"/>
        </p:nvSpPr>
        <p:spPr>
          <a:xfrm>
            <a:off x="9334772" y="0"/>
            <a:ext cx="285405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sp>
        <p:nvSpPr>
          <p:cNvPr id="9" name="Picture Placeholder 8">
            <a:extLst>
              <a:ext uri="{FF2B5EF4-FFF2-40B4-BE49-F238E27FC236}">
                <a16:creationId xmlns:a16="http://schemas.microsoft.com/office/drawing/2014/main" id="{2D0D6E21-ED3C-BBA4-DADC-991C3C82F23F}"/>
              </a:ext>
            </a:extLst>
          </p:cNvPr>
          <p:cNvSpPr>
            <a:spLocks noGrp="1"/>
          </p:cNvSpPr>
          <p:nvPr>
            <p:ph type="pic" sz="quarter" idx="13"/>
          </p:nvPr>
        </p:nvSpPr>
        <p:spPr>
          <a:xfrm>
            <a:off x="6526459" y="-1"/>
            <a:ext cx="5662365" cy="4725144"/>
          </a:xfrm>
          <a:custGeom>
            <a:avLst/>
            <a:gdLst>
              <a:gd name="connsiteX0" fmla="*/ 0 w 5662365"/>
              <a:gd name="connsiteY0" fmla="*/ 0 h 4725144"/>
              <a:gd name="connsiteX1" fmla="*/ 5662365 w 5662365"/>
              <a:gd name="connsiteY1" fmla="*/ 0 h 4725144"/>
              <a:gd name="connsiteX2" fmla="*/ 5662365 w 5662365"/>
              <a:gd name="connsiteY2" fmla="*/ 4725144 h 4725144"/>
              <a:gd name="connsiteX3" fmla="*/ 0 w 5662365"/>
              <a:gd name="connsiteY3" fmla="*/ 4725144 h 4725144"/>
            </a:gdLst>
            <a:ahLst/>
            <a:cxnLst>
              <a:cxn ang="0">
                <a:pos x="connsiteX0" y="connsiteY0"/>
              </a:cxn>
              <a:cxn ang="0">
                <a:pos x="connsiteX1" y="connsiteY1"/>
              </a:cxn>
              <a:cxn ang="0">
                <a:pos x="connsiteX2" y="connsiteY2"/>
              </a:cxn>
              <a:cxn ang="0">
                <a:pos x="connsiteX3" y="connsiteY3"/>
              </a:cxn>
            </a:cxnLst>
            <a:rect l="l" t="t" r="r" b="b"/>
            <a:pathLst>
              <a:path w="5662365" h="4725144">
                <a:moveTo>
                  <a:pt x="0" y="0"/>
                </a:moveTo>
                <a:lnTo>
                  <a:pt x="5662365" y="0"/>
                </a:lnTo>
                <a:lnTo>
                  <a:pt x="5662365" y="4725144"/>
                </a:lnTo>
                <a:lnTo>
                  <a:pt x="0" y="4725144"/>
                </a:lnTo>
                <a:close/>
              </a:path>
            </a:pathLst>
          </a:custGeom>
        </p:spPr>
        <p:txBody>
          <a:bodyPr wrap="square" anchor="ctr">
            <a:noAutofit/>
          </a:bodyPr>
          <a:lstStyle>
            <a:lvl1pPr marL="0" indent="0" algn="ctr">
              <a:buFontTx/>
              <a:buNone/>
              <a:defRPr>
                <a:solidFill>
                  <a:schemeClr val="bg1"/>
                </a:solidFill>
              </a:defRPr>
            </a:lvl1pPr>
          </a:lstStyle>
          <a:p>
            <a:endParaRPr lang="en-IN"/>
          </a:p>
        </p:txBody>
      </p:sp>
    </p:spTree>
    <p:extLst>
      <p:ext uri="{BB962C8B-B14F-4D97-AF65-F5344CB8AC3E}">
        <p14:creationId xmlns:p14="http://schemas.microsoft.com/office/powerpoint/2010/main" val="12315723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clus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1EA3CB8-ED8B-1308-7FEA-E33019546EFB}"/>
              </a:ext>
            </a:extLst>
          </p:cNvPr>
          <p:cNvSpPr>
            <a:spLocks noGrp="1"/>
          </p:cNvSpPr>
          <p:nvPr>
            <p:ph type="pic" sz="quarter" idx="13"/>
          </p:nvPr>
        </p:nvSpPr>
        <p:spPr>
          <a:xfrm>
            <a:off x="6526460" y="2996952"/>
            <a:ext cx="5662365" cy="3861048"/>
          </a:xfrm>
          <a:custGeom>
            <a:avLst/>
            <a:gdLst>
              <a:gd name="connsiteX0" fmla="*/ 0 w 5662365"/>
              <a:gd name="connsiteY0" fmla="*/ 0 h 3861048"/>
              <a:gd name="connsiteX1" fmla="*/ 5662365 w 5662365"/>
              <a:gd name="connsiteY1" fmla="*/ 0 h 3861048"/>
              <a:gd name="connsiteX2" fmla="*/ 5662365 w 5662365"/>
              <a:gd name="connsiteY2" fmla="*/ 3861048 h 3861048"/>
              <a:gd name="connsiteX3" fmla="*/ 0 w 5662365"/>
              <a:gd name="connsiteY3" fmla="*/ 3861048 h 3861048"/>
            </a:gdLst>
            <a:ahLst/>
            <a:cxnLst>
              <a:cxn ang="0">
                <a:pos x="connsiteX0" y="connsiteY0"/>
              </a:cxn>
              <a:cxn ang="0">
                <a:pos x="connsiteX1" y="connsiteY1"/>
              </a:cxn>
              <a:cxn ang="0">
                <a:pos x="connsiteX2" y="connsiteY2"/>
              </a:cxn>
              <a:cxn ang="0">
                <a:pos x="connsiteX3" y="connsiteY3"/>
              </a:cxn>
            </a:cxnLst>
            <a:rect l="l" t="t" r="r" b="b"/>
            <a:pathLst>
              <a:path w="5662365" h="3861048">
                <a:moveTo>
                  <a:pt x="0" y="0"/>
                </a:moveTo>
                <a:lnTo>
                  <a:pt x="5662365" y="0"/>
                </a:lnTo>
                <a:lnTo>
                  <a:pt x="5662365" y="3861048"/>
                </a:lnTo>
                <a:lnTo>
                  <a:pt x="0" y="3861048"/>
                </a:lnTo>
                <a:close/>
              </a:path>
            </a:pathLst>
          </a:custGeom>
        </p:spPr>
        <p:txBody>
          <a:bodyPr wrap="square" anchor="ctr">
            <a:noAutofit/>
          </a:bodyPr>
          <a:lstStyle>
            <a:lvl1pPr marL="0" indent="0" algn="ctr">
              <a:buFontTx/>
              <a:buNone/>
              <a:defRPr>
                <a:solidFill>
                  <a:schemeClr val="bg1"/>
                </a:solidFill>
              </a:defRPr>
            </a:lvl1pPr>
          </a:lstStyle>
          <a:p>
            <a:endParaRPr lang="en-IN"/>
          </a:p>
        </p:txBody>
      </p:sp>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416241210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5">
            <a:lumMod val="75000"/>
          </a:schemeClr>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1EA3CB8-ED8B-1308-7FEA-E33019546EFB}"/>
              </a:ext>
            </a:extLst>
          </p:cNvPr>
          <p:cNvSpPr>
            <a:spLocks noGrp="1"/>
          </p:cNvSpPr>
          <p:nvPr>
            <p:ph type="pic" sz="quarter" idx="13"/>
          </p:nvPr>
        </p:nvSpPr>
        <p:spPr>
          <a:xfrm>
            <a:off x="1269876" y="0"/>
            <a:ext cx="10918949" cy="6858000"/>
          </a:xfrm>
          <a:custGeom>
            <a:avLst/>
            <a:gdLst>
              <a:gd name="connsiteX0" fmla="*/ 0 w 5662365"/>
              <a:gd name="connsiteY0" fmla="*/ 0 h 3861048"/>
              <a:gd name="connsiteX1" fmla="*/ 5662365 w 5662365"/>
              <a:gd name="connsiteY1" fmla="*/ 0 h 3861048"/>
              <a:gd name="connsiteX2" fmla="*/ 5662365 w 5662365"/>
              <a:gd name="connsiteY2" fmla="*/ 3861048 h 3861048"/>
              <a:gd name="connsiteX3" fmla="*/ 0 w 5662365"/>
              <a:gd name="connsiteY3" fmla="*/ 3861048 h 3861048"/>
            </a:gdLst>
            <a:ahLst/>
            <a:cxnLst>
              <a:cxn ang="0">
                <a:pos x="connsiteX0" y="connsiteY0"/>
              </a:cxn>
              <a:cxn ang="0">
                <a:pos x="connsiteX1" y="connsiteY1"/>
              </a:cxn>
              <a:cxn ang="0">
                <a:pos x="connsiteX2" y="connsiteY2"/>
              </a:cxn>
              <a:cxn ang="0">
                <a:pos x="connsiteX3" y="connsiteY3"/>
              </a:cxn>
            </a:cxnLst>
            <a:rect l="l" t="t" r="r" b="b"/>
            <a:pathLst>
              <a:path w="5662365" h="3861048">
                <a:moveTo>
                  <a:pt x="0" y="0"/>
                </a:moveTo>
                <a:lnTo>
                  <a:pt x="5662365" y="0"/>
                </a:lnTo>
                <a:lnTo>
                  <a:pt x="5662365" y="3861048"/>
                </a:lnTo>
                <a:lnTo>
                  <a:pt x="0" y="3861048"/>
                </a:lnTo>
                <a:close/>
              </a:path>
            </a:pathLst>
          </a:custGeom>
        </p:spPr>
        <p:txBody>
          <a:bodyPr wrap="square" anchor="ctr">
            <a:noAutofit/>
          </a:bodyPr>
          <a:lstStyle>
            <a:lvl1pPr marL="0" indent="0" algn="ctr">
              <a:buFontTx/>
              <a:buNone/>
              <a:defRPr>
                <a:solidFill>
                  <a:schemeClr val="bg1"/>
                </a:solidFill>
              </a:defRPr>
            </a:lvl1pPr>
          </a:lstStyle>
          <a:p>
            <a:endParaRPr lang="en-IN"/>
          </a:p>
        </p:txBody>
      </p:sp>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69162098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A9646-C95C-4912-8FE7-AD51417CD8AC}"/>
              </a:ext>
            </a:extLst>
          </p:cNvPr>
          <p:cNvSpPr>
            <a:spLocks noGrp="1"/>
          </p:cNvSpPr>
          <p:nvPr>
            <p:ph type="ctrTitle"/>
          </p:nvPr>
        </p:nvSpPr>
        <p:spPr>
          <a:xfrm>
            <a:off x="1523603" y="1122363"/>
            <a:ext cx="9141619" cy="2387600"/>
          </a:xfrm>
        </p:spPr>
        <p:txBody>
          <a:bodyPr anchor="b"/>
          <a:lstStyle>
            <a:lvl1pPr algn="ctr">
              <a:defRPr sz="5999"/>
            </a:lvl1pPr>
          </a:lstStyle>
          <a:p>
            <a:r>
              <a:rPr lang="en-US"/>
              <a:t>Click to edit Master title style</a:t>
            </a:r>
          </a:p>
        </p:txBody>
      </p:sp>
      <p:sp>
        <p:nvSpPr>
          <p:cNvPr id="3" name="Subtitle 2">
            <a:extLst>
              <a:ext uri="{FF2B5EF4-FFF2-40B4-BE49-F238E27FC236}">
                <a16:creationId xmlns:a16="http://schemas.microsoft.com/office/drawing/2014/main" id="{6D4B7A2D-77B9-418F-8D23-FF03B828B915}"/>
              </a:ext>
            </a:extLst>
          </p:cNvPr>
          <p:cNvSpPr>
            <a:spLocks noGrp="1"/>
          </p:cNvSpPr>
          <p:nvPr>
            <p:ph type="subTitle" idx="1"/>
          </p:nvPr>
        </p:nvSpPr>
        <p:spPr>
          <a:xfrm>
            <a:off x="1523603" y="3602037"/>
            <a:ext cx="9141619" cy="1655763"/>
          </a:xfrm>
        </p:spPr>
        <p:txBody>
          <a:bodyPr/>
          <a:lstStyle>
            <a:lvl1pPr marL="0" indent="0" algn="ctr">
              <a:buNone/>
              <a:defRPr sz="2399"/>
            </a:lvl1pPr>
            <a:lvl2pPr marL="457086" indent="0" algn="ctr">
              <a:buNone/>
              <a:defRPr sz="2000"/>
            </a:lvl2pPr>
            <a:lvl3pPr marL="914171" indent="0" algn="ctr">
              <a:buNone/>
              <a:defRPr sz="1800"/>
            </a:lvl3pPr>
            <a:lvl4pPr marL="1371257" indent="0" algn="ctr">
              <a:buNone/>
              <a:defRPr sz="1600"/>
            </a:lvl4pPr>
            <a:lvl5pPr marL="1828343" indent="0" algn="ctr">
              <a:buNone/>
              <a:defRPr sz="1600"/>
            </a:lvl5pPr>
            <a:lvl6pPr marL="2285429" indent="0" algn="ctr">
              <a:buNone/>
              <a:defRPr sz="1600"/>
            </a:lvl6pPr>
            <a:lvl7pPr marL="2742514" indent="0" algn="ctr">
              <a:buNone/>
              <a:defRPr sz="1600"/>
            </a:lvl7pPr>
            <a:lvl8pPr marL="3199600" indent="0" algn="ctr">
              <a:buNone/>
              <a:defRPr sz="1600"/>
            </a:lvl8pPr>
            <a:lvl9pPr marL="365668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DD8B1C-50F8-4651-B30F-2E38793FE432}"/>
              </a:ext>
            </a:extLst>
          </p:cNvPr>
          <p:cNvSpPr>
            <a:spLocks noGrp="1"/>
          </p:cNvSpPr>
          <p:nvPr>
            <p:ph type="dt" sz="half" idx="10"/>
          </p:nvPr>
        </p:nvSpPr>
        <p:spPr/>
        <p:txBody>
          <a:bodyPr/>
          <a:lstStyle/>
          <a:p>
            <a:fld id="{497CC2A5-34CE-42E5-A099-A0D316B7FBCA}" type="datetimeFigureOut">
              <a:rPr lang="en-US" smtClean="0"/>
              <a:t>11/19/2024</a:t>
            </a:fld>
            <a:endParaRPr lang="en-US"/>
          </a:p>
        </p:txBody>
      </p:sp>
      <p:sp>
        <p:nvSpPr>
          <p:cNvPr id="5" name="Footer Placeholder 4">
            <a:extLst>
              <a:ext uri="{FF2B5EF4-FFF2-40B4-BE49-F238E27FC236}">
                <a16:creationId xmlns:a16="http://schemas.microsoft.com/office/drawing/2014/main" id="{EEE5FC17-A21A-4477-A23F-E93862090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0115D-92EA-45CA-B64F-E32020BCF767}"/>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471321215"/>
      </p:ext>
    </p:extLst>
  </p:cSld>
  <p:clrMapOvr>
    <a:masterClrMapping/>
  </p:clrMapOvr>
  <p:hf hd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9444-C7E5-4C7F-85D1-1912691327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FA633C-B1D9-4CDA-97FE-87B9F668AF6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6525D-1BD9-4103-ADEE-E3F51D0360D4}"/>
              </a:ext>
            </a:extLst>
          </p:cNvPr>
          <p:cNvSpPr>
            <a:spLocks noGrp="1"/>
          </p:cNvSpPr>
          <p:nvPr>
            <p:ph type="dt" sz="half" idx="10"/>
          </p:nvPr>
        </p:nvSpPr>
        <p:spPr/>
        <p:txBody>
          <a:bodyPr/>
          <a:lstStyle/>
          <a:p>
            <a:fld id="{497CC2A5-34CE-42E5-A099-A0D316B7FBCA}" type="datetimeFigureOut">
              <a:rPr lang="en-US" smtClean="0"/>
              <a:t>11/19/2024</a:t>
            </a:fld>
            <a:endParaRPr lang="en-US"/>
          </a:p>
        </p:txBody>
      </p:sp>
      <p:sp>
        <p:nvSpPr>
          <p:cNvPr id="5" name="Footer Placeholder 4">
            <a:extLst>
              <a:ext uri="{FF2B5EF4-FFF2-40B4-BE49-F238E27FC236}">
                <a16:creationId xmlns:a16="http://schemas.microsoft.com/office/drawing/2014/main" id="{2D9A2D16-E8D0-47DB-8084-BF11A982E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783B8C-BFA9-4640-A00E-3716F9BF1C20}"/>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743757166"/>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977670" y="-174172"/>
            <a:ext cx="8410275" cy="7206343"/>
          </a:xfrm>
          <a:custGeom>
            <a:avLst/>
            <a:gdLst>
              <a:gd name="connsiteX0" fmla="*/ 0 w 16731340"/>
              <a:gd name="connsiteY0" fmla="*/ 0 h 14412684"/>
              <a:gd name="connsiteX1" fmla="*/ 16731340 w 16731340"/>
              <a:gd name="connsiteY1" fmla="*/ 0 h 14412684"/>
              <a:gd name="connsiteX2" fmla="*/ 16731340 w 16731340"/>
              <a:gd name="connsiteY2" fmla="*/ 14412684 h 14412684"/>
              <a:gd name="connsiteX3" fmla="*/ 0 w 16731340"/>
              <a:gd name="connsiteY3" fmla="*/ 14412684 h 14412684"/>
              <a:gd name="connsiteX4" fmla="*/ 0 w 16731340"/>
              <a:gd name="connsiteY4" fmla="*/ 0 h 14412684"/>
              <a:gd name="connsiteX0" fmla="*/ 0 w 16731340"/>
              <a:gd name="connsiteY0" fmla="*/ 0 h 14412684"/>
              <a:gd name="connsiteX1" fmla="*/ 16731340 w 16731340"/>
              <a:gd name="connsiteY1" fmla="*/ 0 h 14412684"/>
              <a:gd name="connsiteX2" fmla="*/ 16731340 w 16731340"/>
              <a:gd name="connsiteY2" fmla="*/ 14412684 h 14412684"/>
              <a:gd name="connsiteX3" fmla="*/ 4259766 w 16731340"/>
              <a:gd name="connsiteY3" fmla="*/ 14412684 h 14412684"/>
              <a:gd name="connsiteX4" fmla="*/ 0 w 16731340"/>
              <a:gd name="connsiteY4" fmla="*/ 0 h 14412684"/>
              <a:gd name="connsiteX0" fmla="*/ 0 w 16820550"/>
              <a:gd name="connsiteY0" fmla="*/ 22303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22303 h 14412684"/>
              <a:gd name="connsiteX0" fmla="*/ 0 w 16820550"/>
              <a:gd name="connsiteY0" fmla="*/ 0 h 14457288"/>
              <a:gd name="connsiteX1" fmla="*/ 16820550 w 16820550"/>
              <a:gd name="connsiteY1" fmla="*/ 44604 h 14457288"/>
              <a:gd name="connsiteX2" fmla="*/ 16820550 w 16820550"/>
              <a:gd name="connsiteY2" fmla="*/ 14457288 h 14457288"/>
              <a:gd name="connsiteX3" fmla="*/ 4348976 w 16820550"/>
              <a:gd name="connsiteY3" fmla="*/ 14457288 h 14457288"/>
              <a:gd name="connsiteX4" fmla="*/ 0 w 16820550"/>
              <a:gd name="connsiteY4" fmla="*/ 0 h 14457288"/>
              <a:gd name="connsiteX0" fmla="*/ 0 w 16820550"/>
              <a:gd name="connsiteY0" fmla="*/ 1 h 14412684"/>
              <a:gd name="connsiteX1" fmla="*/ 16820550 w 16820550"/>
              <a:gd name="connsiteY1" fmla="*/ 0 h 14412684"/>
              <a:gd name="connsiteX2" fmla="*/ 16820550 w 16820550"/>
              <a:gd name="connsiteY2" fmla="*/ 14412684 h 14412684"/>
              <a:gd name="connsiteX3" fmla="*/ 4348976 w 16820550"/>
              <a:gd name="connsiteY3" fmla="*/ 14412684 h 14412684"/>
              <a:gd name="connsiteX4" fmla="*/ 0 w 16820550"/>
              <a:gd name="connsiteY4" fmla="*/ 1 h 14412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0550" h="14412684">
                <a:moveTo>
                  <a:pt x="0" y="1"/>
                </a:moveTo>
                <a:lnTo>
                  <a:pt x="16820550" y="0"/>
                </a:lnTo>
                <a:lnTo>
                  <a:pt x="16820550" y="14412684"/>
                </a:lnTo>
                <a:lnTo>
                  <a:pt x="4348976" y="14412684"/>
                </a:lnTo>
                <a:lnTo>
                  <a:pt x="0" y="1"/>
                </a:lnTo>
                <a:close/>
              </a:path>
            </a:pathLst>
          </a:custGeom>
          <a:solidFill>
            <a:schemeClr val="bg1">
              <a:lumMod val="95000"/>
            </a:schemeClr>
          </a:solidFill>
        </p:spPr>
        <p:txBody>
          <a:bodyPr>
            <a:normAutofit/>
          </a:bodyPr>
          <a:lstStyle>
            <a:lvl1pPr>
              <a:defRPr sz="1050"/>
            </a:lvl1pPr>
          </a:lstStyle>
          <a:p>
            <a:endParaRPr lang="en-US"/>
          </a:p>
        </p:txBody>
      </p:sp>
    </p:spTree>
    <p:extLst>
      <p:ext uri="{BB962C8B-B14F-4D97-AF65-F5344CB8AC3E}">
        <p14:creationId xmlns:p14="http://schemas.microsoft.com/office/powerpoint/2010/main" val="3694806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theme" Target="../theme/theme4.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7" r:id="rId3"/>
    <p:sldLayoutId id="2147483658" r:id="rId4"/>
    <p:sldLayoutId id="2147483659" r:id="rId5"/>
    <p:sldLayoutId id="2147483660" r:id="rId6"/>
    <p:sldLayoutId id="214748370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11/19/2024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11/19/2024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55708717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50.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0.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0.xml"/></Relationships>
</file>

<file path=ppt/slides/_rels/slide14.xml.rels><?xml version="1.0" encoding="UTF-8" standalone="yes"?>
<Relationships xmlns="http://schemas.openxmlformats.org/package/2006/relationships"><Relationship Id="rId3" Type="http://schemas.openxmlformats.org/officeDocument/2006/relationships/hyperlink" Target="http://eclipse.abapgit.org/updatesite/" TargetMode="External"/><Relationship Id="rId2" Type="http://schemas.openxmlformats.org/officeDocument/2006/relationships/notesSlide" Target="../notesSlides/notesSlide8.xml"/><Relationship Id="rId1" Type="http://schemas.openxmlformats.org/officeDocument/2006/relationships/slideLayout" Target="../slideLayouts/slideLayout38.xml"/><Relationship Id="rId5" Type="http://schemas.openxmlformats.org/officeDocument/2006/relationships/image" Target="../media/image5.png"/><Relationship Id="rId4" Type="http://schemas.openxmlformats.org/officeDocument/2006/relationships/hyperlink" Target="https://github.com/SAP-samples/abap-file-uploader"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tiff"/><Relationship Id="rId2" Type="http://schemas.openxmlformats.org/officeDocument/2006/relationships/notesSlide" Target="../notesSlides/notesSlide9.xml"/><Relationship Id="rId1" Type="http://schemas.openxmlformats.org/officeDocument/2006/relationships/slideLayout" Target="../slideLayouts/slideLayout37.xml"/><Relationship Id="rId6" Type="http://schemas.openxmlformats.org/officeDocument/2006/relationships/image" Target="../media/image12.tiff"/><Relationship Id="rId5" Type="http://schemas.openxmlformats.org/officeDocument/2006/relationships/image" Target="../media/image11.tiff"/><Relationship Id="rId4" Type="http://schemas.openxmlformats.org/officeDocument/2006/relationships/image" Target="../media/image10.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0.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DAY-2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When to choose Row or When to choose Column</a:t>
            </a:r>
            <a:endParaRPr kumimoji="0" lang="en-IN"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177646" y="655067"/>
            <a:ext cx="11486844" cy="36933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Row Store					Column Store</a:t>
            </a:r>
          </a:p>
        </p:txBody>
      </p:sp>
      <p:sp>
        <p:nvSpPr>
          <p:cNvPr id="4" name="TextBox 3">
            <a:extLst>
              <a:ext uri="{FF2B5EF4-FFF2-40B4-BE49-F238E27FC236}">
                <a16:creationId xmlns:a16="http://schemas.microsoft.com/office/drawing/2014/main" id="{8803427F-BBC4-98B2-1F0F-6E79C1BEC402}"/>
              </a:ext>
            </a:extLst>
          </p:cNvPr>
          <p:cNvSpPr txBox="1"/>
          <p:nvPr/>
        </p:nvSpPr>
        <p:spPr>
          <a:xfrm>
            <a:off x="9547913" y="6408935"/>
            <a:ext cx="2524210" cy="276999"/>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rPr>
              <a:t>www.anubhavtrainings.com</a:t>
            </a:r>
            <a:endParaRPr kumimoji="0" lang="en-IN"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6"/>
            <a:ext cx="223678" cy="25391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7</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p:cxnSp>
        <p:nvCxnSpPr>
          <p:cNvPr id="8" name="Straight Connector 7">
            <a:extLst>
              <a:ext uri="{FF2B5EF4-FFF2-40B4-BE49-F238E27FC236}">
                <a16:creationId xmlns:a16="http://schemas.microsoft.com/office/drawing/2014/main" id="{7A27CF2A-57CE-7780-DB2F-10F948C0ABDA}"/>
              </a:ext>
            </a:extLst>
          </p:cNvPr>
          <p:cNvCxnSpPr>
            <a:stCxn id="3" idx="0"/>
          </p:cNvCxnSpPr>
          <p:nvPr/>
        </p:nvCxnSpPr>
        <p:spPr>
          <a:xfrm>
            <a:off x="5921068" y="655067"/>
            <a:ext cx="29328" cy="558224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8AFD159-D787-EDA8-637A-5BD879EB2006}"/>
              </a:ext>
            </a:extLst>
          </p:cNvPr>
          <p:cNvSpPr txBox="1"/>
          <p:nvPr/>
        </p:nvSpPr>
        <p:spPr>
          <a:xfrm>
            <a:off x="261764" y="1124744"/>
            <a:ext cx="5544616" cy="1569660"/>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If the SELECT * on our table is unavoidable</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When we do have most values as unique values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If the data volume in table is low</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Table has more WRITE operations then READ operation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Usually org tables, configuration tables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The guidelines of choosing row is strict</a:t>
            </a:r>
          </a:p>
        </p:txBody>
      </p:sp>
      <p:sp>
        <p:nvSpPr>
          <p:cNvPr id="10" name="TextBox 9">
            <a:extLst>
              <a:ext uri="{FF2B5EF4-FFF2-40B4-BE49-F238E27FC236}">
                <a16:creationId xmlns:a16="http://schemas.microsoft.com/office/drawing/2014/main" id="{7CC61C05-4E37-14DF-2BBD-7576B1944D08}"/>
              </a:ext>
            </a:extLst>
          </p:cNvPr>
          <p:cNvSpPr txBox="1"/>
          <p:nvPr/>
        </p:nvSpPr>
        <p:spPr>
          <a:xfrm>
            <a:off x="6065084" y="1068110"/>
            <a:ext cx="5544616" cy="2800767"/>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If we want to apply the Aggregation on data (SUM, MIN, MAX, AVG, COUNT)</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When our table columns have duplicate values which is very true in sap in tables which store master and transaction data (compression will be good)</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SAP have already changed most of their tables to column store which means it’s a best practice</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Volume of table data is very high</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We read table more often then write which is true also in a typical system we write more SELECT query then INSERT, MODIFY</a:t>
            </a:r>
          </a:p>
        </p:txBody>
      </p:sp>
    </p:spTree>
    <p:extLst>
      <p:ext uri="{BB962C8B-B14F-4D97-AF65-F5344CB8AC3E}">
        <p14:creationId xmlns:p14="http://schemas.microsoft.com/office/powerpoint/2010/main" val="2377309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Developer’s view – what it means for my life?</a:t>
            </a:r>
            <a:endParaRPr kumimoji="0" lang="en-IN"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547913" y="6408935"/>
            <a:ext cx="2524210" cy="276999"/>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rPr>
              <a:t>www.anubhavtrainings.com</a:t>
            </a:r>
            <a:endParaRPr kumimoji="0" lang="en-IN"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6"/>
            <a:ext cx="223678" cy="25391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7</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3212D328-828E-4245-9821-CCDBA28F9FE4}"/>
              </a:ext>
            </a:extLst>
          </p:cNvPr>
          <p:cNvSpPr/>
          <p:nvPr/>
        </p:nvSpPr>
        <p:spPr>
          <a:xfrm>
            <a:off x="3909821" y="956853"/>
            <a:ext cx="3600400" cy="864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Presentation layer</a:t>
            </a:r>
          </a:p>
        </p:txBody>
      </p:sp>
      <p:sp>
        <p:nvSpPr>
          <p:cNvPr id="8" name="Rectangle 7">
            <a:extLst>
              <a:ext uri="{FF2B5EF4-FFF2-40B4-BE49-F238E27FC236}">
                <a16:creationId xmlns:a16="http://schemas.microsoft.com/office/drawing/2014/main" id="{673DEF51-7714-0F7E-627D-CF8FEFCF6616}"/>
              </a:ext>
            </a:extLst>
          </p:cNvPr>
          <p:cNvSpPr/>
          <p:nvPr/>
        </p:nvSpPr>
        <p:spPr>
          <a:xfrm>
            <a:off x="3009721" y="2631901"/>
            <a:ext cx="5400600" cy="1800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Application layer</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SAP </a:t>
            </a:r>
            <a:r>
              <a:rPr kumimoji="0" lang="en-IN" sz="2400" b="0" i="0" u="none" strike="noStrike" kern="1200" cap="none" spc="0" normalizeH="0" baseline="0" noProof="0" dirty="0" err="1">
                <a:ln>
                  <a:noFill/>
                </a:ln>
                <a:solidFill>
                  <a:prstClr val="white"/>
                </a:solidFill>
                <a:effectLst/>
                <a:uLnTx/>
                <a:uFillTx/>
                <a:latin typeface="Segoe UI"/>
                <a:ea typeface="+mn-ea"/>
                <a:cs typeface="+mn-cs"/>
              </a:rPr>
              <a:t>Netweaver</a:t>
            </a: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9" name="Flowchart: Magnetic Disk 8">
            <a:extLst>
              <a:ext uri="{FF2B5EF4-FFF2-40B4-BE49-F238E27FC236}">
                <a16:creationId xmlns:a16="http://schemas.microsoft.com/office/drawing/2014/main" id="{A24A7A2A-5E10-5DF3-C20B-D0A28E21548F}"/>
              </a:ext>
            </a:extLst>
          </p:cNvPr>
          <p:cNvSpPr/>
          <p:nvPr/>
        </p:nvSpPr>
        <p:spPr>
          <a:xfrm>
            <a:off x="4544275" y="5246748"/>
            <a:ext cx="2524210" cy="1312718"/>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Database</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HANA ~50k$</a:t>
            </a:r>
          </a:p>
        </p:txBody>
      </p:sp>
      <p:sp>
        <p:nvSpPr>
          <p:cNvPr id="10" name="Arrow: Up-Down 9">
            <a:extLst>
              <a:ext uri="{FF2B5EF4-FFF2-40B4-BE49-F238E27FC236}">
                <a16:creationId xmlns:a16="http://schemas.microsoft.com/office/drawing/2014/main" id="{F430B21C-F442-69FD-4A9A-36284885EDB4}"/>
              </a:ext>
            </a:extLst>
          </p:cNvPr>
          <p:cNvSpPr/>
          <p:nvPr/>
        </p:nvSpPr>
        <p:spPr>
          <a:xfrm>
            <a:off x="5662364" y="1844824"/>
            <a:ext cx="144016" cy="787077"/>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 name="Arrow: Up-Down 10">
            <a:extLst>
              <a:ext uri="{FF2B5EF4-FFF2-40B4-BE49-F238E27FC236}">
                <a16:creationId xmlns:a16="http://schemas.microsoft.com/office/drawing/2014/main" id="{19C42F4D-CEFD-4774-6E16-F8DFA2DD4715}"/>
              </a:ext>
            </a:extLst>
          </p:cNvPr>
          <p:cNvSpPr/>
          <p:nvPr/>
        </p:nvSpPr>
        <p:spPr>
          <a:xfrm>
            <a:off x="5662364" y="4455976"/>
            <a:ext cx="144016" cy="787077"/>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2" name="TextBox 11">
            <a:extLst>
              <a:ext uri="{FF2B5EF4-FFF2-40B4-BE49-F238E27FC236}">
                <a16:creationId xmlns:a16="http://schemas.microsoft.com/office/drawing/2014/main" id="{27F7F4EF-C6E4-8AA6-696F-665432C0A9A9}"/>
              </a:ext>
            </a:extLst>
          </p:cNvPr>
          <p:cNvSpPr txBox="1"/>
          <p:nvPr/>
        </p:nvSpPr>
        <p:spPr>
          <a:xfrm>
            <a:off x="278600" y="2631901"/>
            <a:ext cx="2625512" cy="1569660"/>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Selection screen</a:t>
            </a:r>
          </a:p>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Data object</a:t>
            </a:r>
          </a:p>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SELECT * FROM </a:t>
            </a:r>
            <a:r>
              <a:rPr kumimoji="0" lang="en-IN" sz="1600" b="0" i="0" u="none" strike="noStrike" kern="1200" cap="none" spc="0" normalizeH="0" baseline="0" noProof="0" dirty="0" err="1">
                <a:ln>
                  <a:noFill/>
                </a:ln>
                <a:solidFill>
                  <a:prstClr val="black"/>
                </a:solidFill>
                <a:effectLst/>
                <a:uLnTx/>
                <a:uFillTx/>
                <a:latin typeface="Segoe UI"/>
                <a:ea typeface="+mn-ea"/>
                <a:cs typeface="+mn-cs"/>
              </a:rPr>
              <a:t>db</a:t>
            </a:r>
            <a:r>
              <a:rPr kumimoji="0" lang="en-IN" sz="1600" b="0" i="0" u="none" strike="noStrike" kern="1200" cap="none" spc="0" normalizeH="0" baseline="0" noProof="0" dirty="0">
                <a:ln>
                  <a:noFill/>
                </a:ln>
                <a:solidFill>
                  <a:prstClr val="black"/>
                </a:solidFill>
                <a:effectLst/>
                <a:uLnTx/>
                <a:uFillTx/>
                <a:latin typeface="Segoe UI"/>
                <a:ea typeface="+mn-ea"/>
                <a:cs typeface="+mn-cs"/>
              </a:rPr>
              <a:t> INTO </a:t>
            </a:r>
            <a:r>
              <a:rPr kumimoji="0" lang="en-IN" sz="1600" b="0" i="0" u="none" strike="noStrike" kern="1200" cap="none" spc="0" normalizeH="0" baseline="0" noProof="0" dirty="0" err="1">
                <a:ln>
                  <a:noFill/>
                </a:ln>
                <a:solidFill>
                  <a:prstClr val="black"/>
                </a:solidFill>
                <a:effectLst/>
                <a:uLnTx/>
                <a:uFillTx/>
                <a:latin typeface="Segoe UI"/>
                <a:ea typeface="+mn-ea"/>
                <a:cs typeface="+mn-cs"/>
              </a:rPr>
              <a:t>itab</a:t>
            </a:r>
            <a:endParaRPr kumimoji="0" lang="en-IN" sz="1600" b="0" i="0" u="none" strike="noStrike" kern="1200" cap="none" spc="0" normalizeH="0" baseline="0" noProof="0" dirty="0">
              <a:ln>
                <a:noFill/>
              </a:ln>
              <a:solidFill>
                <a:prstClr val="black"/>
              </a:solidFill>
              <a:effectLst/>
              <a:uLnTx/>
              <a:uFillTx/>
              <a:latin typeface="Segoe UI"/>
              <a:ea typeface="+mn-ea"/>
              <a:cs typeface="+mn-cs"/>
            </a:endParaRPr>
          </a:p>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LOOP process data</a:t>
            </a:r>
          </a:p>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Display data to user</a:t>
            </a:r>
          </a:p>
        </p:txBody>
      </p:sp>
      <p:grpSp>
        <p:nvGrpSpPr>
          <p:cNvPr id="16" name="Group 15">
            <a:extLst>
              <a:ext uri="{FF2B5EF4-FFF2-40B4-BE49-F238E27FC236}">
                <a16:creationId xmlns:a16="http://schemas.microsoft.com/office/drawing/2014/main" id="{F8EBCAD4-6DEB-3C8B-2A00-2A4BE889C19B}"/>
              </a:ext>
            </a:extLst>
          </p:cNvPr>
          <p:cNvGrpSpPr/>
          <p:nvPr/>
        </p:nvGrpSpPr>
        <p:grpSpPr>
          <a:xfrm>
            <a:off x="2494012" y="3068960"/>
            <a:ext cx="1906247" cy="3109435"/>
            <a:chOff x="2494012" y="3068960"/>
            <a:chExt cx="1906247" cy="3109435"/>
          </a:xfrm>
        </p:grpSpPr>
        <p:sp>
          <p:nvSpPr>
            <p:cNvPr id="13" name="Flowchart: Merge 12">
              <a:extLst>
                <a:ext uri="{FF2B5EF4-FFF2-40B4-BE49-F238E27FC236}">
                  <a16:creationId xmlns:a16="http://schemas.microsoft.com/office/drawing/2014/main" id="{EDCD2AEC-6F5F-CD70-B6B2-CC7A1766F916}"/>
                </a:ext>
              </a:extLst>
            </p:cNvPr>
            <p:cNvSpPr/>
            <p:nvPr/>
          </p:nvSpPr>
          <p:spPr>
            <a:xfrm>
              <a:off x="2494012" y="3068960"/>
              <a:ext cx="1906247" cy="3109435"/>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4" name="Arrow: Curved Up 13">
              <a:extLst>
                <a:ext uri="{FF2B5EF4-FFF2-40B4-BE49-F238E27FC236}">
                  <a16:creationId xmlns:a16="http://schemas.microsoft.com/office/drawing/2014/main" id="{A19155F5-D626-DDFB-E43A-5C5F9F5EDC96}"/>
                </a:ext>
              </a:extLst>
            </p:cNvPr>
            <p:cNvSpPr/>
            <p:nvPr/>
          </p:nvSpPr>
          <p:spPr>
            <a:xfrm>
              <a:off x="3214092" y="3501008"/>
              <a:ext cx="579994" cy="360040"/>
            </a:xfrm>
            <a:prstGeom prst="curvedUpArrow">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15" name="Arrow: Curved Up 14">
              <a:extLst>
                <a:ext uri="{FF2B5EF4-FFF2-40B4-BE49-F238E27FC236}">
                  <a16:creationId xmlns:a16="http://schemas.microsoft.com/office/drawing/2014/main" id="{5D629624-F2DB-BB0E-366A-68CEBD965140}"/>
                </a:ext>
              </a:extLst>
            </p:cNvPr>
            <p:cNvSpPr/>
            <p:nvPr/>
          </p:nvSpPr>
          <p:spPr>
            <a:xfrm rot="10640010">
              <a:off x="3157139" y="3084075"/>
              <a:ext cx="579994" cy="360040"/>
            </a:xfrm>
            <a:prstGeom prst="curvedUpArrow">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599EFB5B-4814-F102-02E4-CE0DD3E9EA91}"/>
              </a:ext>
            </a:extLst>
          </p:cNvPr>
          <p:cNvGrpSpPr/>
          <p:nvPr/>
        </p:nvGrpSpPr>
        <p:grpSpPr>
          <a:xfrm rot="10800000">
            <a:off x="7019783" y="3102590"/>
            <a:ext cx="1906247" cy="3109435"/>
            <a:chOff x="2494012" y="3068960"/>
            <a:chExt cx="1906247" cy="3109435"/>
          </a:xfrm>
        </p:grpSpPr>
        <p:sp>
          <p:nvSpPr>
            <p:cNvPr id="18" name="Flowchart: Merge 17">
              <a:extLst>
                <a:ext uri="{FF2B5EF4-FFF2-40B4-BE49-F238E27FC236}">
                  <a16:creationId xmlns:a16="http://schemas.microsoft.com/office/drawing/2014/main" id="{B6BB9D55-568D-E139-D8AA-389448081B4C}"/>
                </a:ext>
              </a:extLst>
            </p:cNvPr>
            <p:cNvSpPr/>
            <p:nvPr/>
          </p:nvSpPr>
          <p:spPr>
            <a:xfrm>
              <a:off x="2494012" y="3068960"/>
              <a:ext cx="1906247" cy="3109435"/>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9" name="Arrow: Curved Up 18">
              <a:extLst>
                <a:ext uri="{FF2B5EF4-FFF2-40B4-BE49-F238E27FC236}">
                  <a16:creationId xmlns:a16="http://schemas.microsoft.com/office/drawing/2014/main" id="{56A5DC85-39AE-D73F-CF50-F262073E0263}"/>
                </a:ext>
              </a:extLst>
            </p:cNvPr>
            <p:cNvSpPr/>
            <p:nvPr/>
          </p:nvSpPr>
          <p:spPr>
            <a:xfrm>
              <a:off x="3214092" y="3501008"/>
              <a:ext cx="579994" cy="360040"/>
            </a:xfrm>
            <a:prstGeom prst="curvedUpArrow">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20" name="Arrow: Curved Up 19">
              <a:extLst>
                <a:ext uri="{FF2B5EF4-FFF2-40B4-BE49-F238E27FC236}">
                  <a16:creationId xmlns:a16="http://schemas.microsoft.com/office/drawing/2014/main" id="{00363D37-97FC-CFE8-BBB1-1FAF4805407F}"/>
                </a:ext>
              </a:extLst>
            </p:cNvPr>
            <p:cNvSpPr/>
            <p:nvPr/>
          </p:nvSpPr>
          <p:spPr>
            <a:xfrm rot="10640010">
              <a:off x="3157139" y="3084075"/>
              <a:ext cx="579994" cy="360040"/>
            </a:xfrm>
            <a:prstGeom prst="curvedUpArrow">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grpSp>
      <p:sp>
        <p:nvSpPr>
          <p:cNvPr id="21" name="TextBox 20">
            <a:extLst>
              <a:ext uri="{FF2B5EF4-FFF2-40B4-BE49-F238E27FC236}">
                <a16:creationId xmlns:a16="http://schemas.microsoft.com/office/drawing/2014/main" id="{75F329B9-9A84-C7FC-CA7D-2B867D751A0B}"/>
              </a:ext>
            </a:extLst>
          </p:cNvPr>
          <p:cNvSpPr txBox="1"/>
          <p:nvPr/>
        </p:nvSpPr>
        <p:spPr>
          <a:xfrm>
            <a:off x="8782014" y="5177242"/>
            <a:ext cx="2714838" cy="646331"/>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Code to data paradigm or code push down</a:t>
            </a:r>
          </a:p>
        </p:txBody>
      </p:sp>
      <p:pic>
        <p:nvPicPr>
          <p:cNvPr id="1026" name="Picture 2" descr="Microsoft Laptop 4 - 15&quot; inches Screen, AMD R7/Windows 10 Home/8GB RAM/256  GB SSD/ Platinum - (5UI-00049) : Amazon.in: Electronics">
            <a:extLst>
              <a:ext uri="{FF2B5EF4-FFF2-40B4-BE49-F238E27FC236}">
                <a16:creationId xmlns:a16="http://schemas.microsoft.com/office/drawing/2014/main" id="{536B7135-0E1D-BE87-D62E-ED9C206FAD4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1888" y="2496011"/>
            <a:ext cx="1680758" cy="16807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novo IdeaPad 3i 14 Laptop, Intel Core i5-1235U, India | Ubuy">
            <a:extLst>
              <a:ext uri="{FF2B5EF4-FFF2-40B4-BE49-F238E27FC236}">
                <a16:creationId xmlns:a16="http://schemas.microsoft.com/office/drawing/2014/main" id="{A5A6ACB9-473F-1645-55AF-342415A0A14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075054" y="5375319"/>
            <a:ext cx="1438063" cy="1438063"/>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nector: Elbow 22">
            <a:extLst>
              <a:ext uri="{FF2B5EF4-FFF2-40B4-BE49-F238E27FC236}">
                <a16:creationId xmlns:a16="http://schemas.microsoft.com/office/drawing/2014/main" id="{B0C06E8C-258D-43AD-3870-ADCE5839768D}"/>
              </a:ext>
            </a:extLst>
          </p:cNvPr>
          <p:cNvCxnSpPr>
            <a:stCxn id="1026" idx="2"/>
            <a:endCxn id="1028" idx="0"/>
          </p:cNvCxnSpPr>
          <p:nvPr/>
        </p:nvCxnSpPr>
        <p:spPr>
          <a:xfrm rot="5400000">
            <a:off x="5858901" y="2111953"/>
            <a:ext cx="1198550" cy="53281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669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Evolution of HANA</a:t>
            </a:r>
            <a:endParaRPr kumimoji="0" lang="en-IN"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547913" y="6408935"/>
            <a:ext cx="2524210" cy="276999"/>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rPr>
              <a:t>www.anubhavtrainings.com</a:t>
            </a:r>
            <a:endParaRPr kumimoji="0" lang="en-IN"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3"/>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6"/>
            <a:ext cx="223678" cy="25391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7</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p:sp>
        <p:nvSpPr>
          <p:cNvPr id="7" name="Rectangle: Rounded Corners 6">
            <a:extLst>
              <a:ext uri="{FF2B5EF4-FFF2-40B4-BE49-F238E27FC236}">
                <a16:creationId xmlns:a16="http://schemas.microsoft.com/office/drawing/2014/main" id="{AC9F5F62-5900-51AC-9A55-A4EAAACAEA32}"/>
              </a:ext>
            </a:extLst>
          </p:cNvPr>
          <p:cNvSpPr/>
          <p:nvPr/>
        </p:nvSpPr>
        <p:spPr>
          <a:xfrm>
            <a:off x="693812" y="908720"/>
            <a:ext cx="1368152" cy="72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ECC</a:t>
            </a:r>
          </a:p>
        </p:txBody>
      </p:sp>
      <p:sp>
        <p:nvSpPr>
          <p:cNvPr id="8" name="Rectangle: Rounded Corners 7">
            <a:extLst>
              <a:ext uri="{FF2B5EF4-FFF2-40B4-BE49-F238E27FC236}">
                <a16:creationId xmlns:a16="http://schemas.microsoft.com/office/drawing/2014/main" id="{BD576B94-1964-DE02-3EA1-1B243FDF3F7D}"/>
              </a:ext>
            </a:extLst>
          </p:cNvPr>
          <p:cNvSpPr/>
          <p:nvPr/>
        </p:nvSpPr>
        <p:spPr>
          <a:xfrm>
            <a:off x="693812" y="2060848"/>
            <a:ext cx="1368152" cy="72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Segoe UI"/>
                <a:ea typeface="+mn-ea"/>
                <a:cs typeface="+mn-cs"/>
              </a:rPr>
              <a:t>Oracle</a:t>
            </a:r>
          </a:p>
        </p:txBody>
      </p:sp>
      <p:sp>
        <p:nvSpPr>
          <p:cNvPr id="9" name="Arrow: Up-Down 8">
            <a:extLst>
              <a:ext uri="{FF2B5EF4-FFF2-40B4-BE49-F238E27FC236}">
                <a16:creationId xmlns:a16="http://schemas.microsoft.com/office/drawing/2014/main" id="{064823AA-FF79-10F2-6844-3006FE116D26}"/>
              </a:ext>
            </a:extLst>
          </p:cNvPr>
          <p:cNvSpPr/>
          <p:nvPr/>
        </p:nvSpPr>
        <p:spPr>
          <a:xfrm>
            <a:off x="1269876" y="1628800"/>
            <a:ext cx="144016" cy="504056"/>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0" name="Rectangle: Rounded Corners 9">
            <a:extLst>
              <a:ext uri="{FF2B5EF4-FFF2-40B4-BE49-F238E27FC236}">
                <a16:creationId xmlns:a16="http://schemas.microsoft.com/office/drawing/2014/main" id="{F08EA286-95FE-F952-CDD7-1DE38F891780}"/>
              </a:ext>
            </a:extLst>
          </p:cNvPr>
          <p:cNvSpPr/>
          <p:nvPr/>
        </p:nvSpPr>
        <p:spPr>
          <a:xfrm>
            <a:off x="2854052" y="2060848"/>
            <a:ext cx="1368152" cy="720080"/>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Segoe UI"/>
                <a:ea typeface="+mn-ea"/>
                <a:cs typeface="+mn-cs"/>
              </a:rPr>
              <a:t>HANA</a:t>
            </a:r>
          </a:p>
        </p:txBody>
      </p:sp>
      <p:sp>
        <p:nvSpPr>
          <p:cNvPr id="11" name="Arrow: Right 10">
            <a:extLst>
              <a:ext uri="{FF2B5EF4-FFF2-40B4-BE49-F238E27FC236}">
                <a16:creationId xmlns:a16="http://schemas.microsoft.com/office/drawing/2014/main" id="{6468893E-F135-0FBF-146D-B3E36BC39A1B}"/>
              </a:ext>
            </a:extLst>
          </p:cNvPr>
          <p:cNvSpPr/>
          <p:nvPr/>
        </p:nvSpPr>
        <p:spPr>
          <a:xfrm>
            <a:off x="2061964" y="2204864"/>
            <a:ext cx="720080" cy="3600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Segoe UI"/>
                <a:ea typeface="+mn-ea"/>
                <a:cs typeface="+mn-cs"/>
              </a:rPr>
              <a:t>copy</a:t>
            </a:r>
          </a:p>
        </p:txBody>
      </p:sp>
      <p:sp>
        <p:nvSpPr>
          <p:cNvPr id="12" name="Oval 11">
            <a:extLst>
              <a:ext uri="{FF2B5EF4-FFF2-40B4-BE49-F238E27FC236}">
                <a16:creationId xmlns:a16="http://schemas.microsoft.com/office/drawing/2014/main" id="{735D4930-F434-6F04-F81B-941D00C5779A}"/>
              </a:ext>
            </a:extLst>
          </p:cNvPr>
          <p:cNvSpPr/>
          <p:nvPr/>
        </p:nvSpPr>
        <p:spPr>
          <a:xfrm>
            <a:off x="1989956" y="1572692"/>
            <a:ext cx="1584176" cy="2160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Segoe UI"/>
                <a:ea typeface="+mn-ea"/>
                <a:cs typeface="+mn-cs"/>
              </a:rPr>
              <a:t>driver</a:t>
            </a:r>
          </a:p>
        </p:txBody>
      </p:sp>
      <p:cxnSp>
        <p:nvCxnSpPr>
          <p:cNvPr id="14" name="Straight Arrow Connector 13">
            <a:extLst>
              <a:ext uri="{FF2B5EF4-FFF2-40B4-BE49-F238E27FC236}">
                <a16:creationId xmlns:a16="http://schemas.microsoft.com/office/drawing/2014/main" id="{B1F7967E-300F-8DAB-D4F7-7E2F516FE687}"/>
              </a:ext>
            </a:extLst>
          </p:cNvPr>
          <p:cNvCxnSpPr>
            <a:stCxn id="7" idx="3"/>
            <a:endCxn id="10" idx="0"/>
          </p:cNvCxnSpPr>
          <p:nvPr/>
        </p:nvCxnSpPr>
        <p:spPr>
          <a:xfrm>
            <a:off x="2061964" y="1268760"/>
            <a:ext cx="1476164"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96D9F39-2FEB-67A8-1C1A-40FFB689D631}"/>
              </a:ext>
            </a:extLst>
          </p:cNvPr>
          <p:cNvSpPr txBox="1"/>
          <p:nvPr/>
        </p:nvSpPr>
        <p:spPr>
          <a:xfrm>
            <a:off x="621804" y="2852936"/>
            <a:ext cx="3744416" cy="27699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egoe UI"/>
                <a:ea typeface="+mn-ea"/>
                <a:cs typeface="+mn-cs"/>
              </a:rPr>
              <a:t>Side-car approach</a:t>
            </a:r>
          </a:p>
        </p:txBody>
      </p:sp>
      <p:sp>
        <p:nvSpPr>
          <p:cNvPr id="16" name="Arrow: Chevron 15">
            <a:extLst>
              <a:ext uri="{FF2B5EF4-FFF2-40B4-BE49-F238E27FC236}">
                <a16:creationId xmlns:a16="http://schemas.microsoft.com/office/drawing/2014/main" id="{2DADDF76-B108-59A0-2D88-071DA53D36D5}"/>
              </a:ext>
            </a:extLst>
          </p:cNvPr>
          <p:cNvSpPr/>
          <p:nvPr/>
        </p:nvSpPr>
        <p:spPr>
          <a:xfrm>
            <a:off x="4870276" y="1412776"/>
            <a:ext cx="360040" cy="37594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17" name="Arrow: Chevron 16">
            <a:extLst>
              <a:ext uri="{FF2B5EF4-FFF2-40B4-BE49-F238E27FC236}">
                <a16:creationId xmlns:a16="http://schemas.microsoft.com/office/drawing/2014/main" id="{D54CC03B-0DE4-A4C8-ED5E-F96B8D97937D}"/>
              </a:ext>
            </a:extLst>
          </p:cNvPr>
          <p:cNvSpPr/>
          <p:nvPr/>
        </p:nvSpPr>
        <p:spPr>
          <a:xfrm>
            <a:off x="5161944" y="1412776"/>
            <a:ext cx="360040" cy="37594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18" name="Arrow: Chevron 17">
            <a:extLst>
              <a:ext uri="{FF2B5EF4-FFF2-40B4-BE49-F238E27FC236}">
                <a16:creationId xmlns:a16="http://schemas.microsoft.com/office/drawing/2014/main" id="{736BD4A5-5603-813F-7B04-A1614827D7EA}"/>
              </a:ext>
            </a:extLst>
          </p:cNvPr>
          <p:cNvSpPr/>
          <p:nvPr/>
        </p:nvSpPr>
        <p:spPr>
          <a:xfrm>
            <a:off x="5453612" y="1412776"/>
            <a:ext cx="360040" cy="37594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19" name="Rectangle 18">
            <a:extLst>
              <a:ext uri="{FF2B5EF4-FFF2-40B4-BE49-F238E27FC236}">
                <a16:creationId xmlns:a16="http://schemas.microsoft.com/office/drawing/2014/main" id="{B467D49E-C092-2F50-8DBA-E3C3A7FD14C5}"/>
              </a:ext>
            </a:extLst>
          </p:cNvPr>
          <p:cNvSpPr/>
          <p:nvPr/>
        </p:nvSpPr>
        <p:spPr>
          <a:xfrm>
            <a:off x="8614692" y="655067"/>
            <a:ext cx="1440160" cy="6136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BW 7.31</a:t>
            </a:r>
          </a:p>
        </p:txBody>
      </p:sp>
      <p:sp>
        <p:nvSpPr>
          <p:cNvPr id="20" name="Rectangle: Rounded Corners 19">
            <a:extLst>
              <a:ext uri="{FF2B5EF4-FFF2-40B4-BE49-F238E27FC236}">
                <a16:creationId xmlns:a16="http://schemas.microsoft.com/office/drawing/2014/main" id="{D448FC8A-EB08-CCBE-7AFB-163D339356C9}"/>
              </a:ext>
            </a:extLst>
          </p:cNvPr>
          <p:cNvSpPr/>
          <p:nvPr/>
        </p:nvSpPr>
        <p:spPr>
          <a:xfrm>
            <a:off x="8650696" y="1988840"/>
            <a:ext cx="1368152" cy="720080"/>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Segoe UI"/>
                <a:ea typeface="+mn-ea"/>
                <a:cs typeface="+mn-cs"/>
              </a:rPr>
              <a:t>HANA</a:t>
            </a:r>
          </a:p>
        </p:txBody>
      </p:sp>
      <p:sp>
        <p:nvSpPr>
          <p:cNvPr id="21" name="Arrow: Up-Down 20">
            <a:extLst>
              <a:ext uri="{FF2B5EF4-FFF2-40B4-BE49-F238E27FC236}">
                <a16:creationId xmlns:a16="http://schemas.microsoft.com/office/drawing/2014/main" id="{EA2B6034-FF44-C731-3A63-C49CCC4C9F89}"/>
              </a:ext>
            </a:extLst>
          </p:cNvPr>
          <p:cNvSpPr/>
          <p:nvPr/>
        </p:nvSpPr>
        <p:spPr>
          <a:xfrm>
            <a:off x="9262764" y="1268760"/>
            <a:ext cx="144016" cy="72008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22" name="TextBox 21">
            <a:extLst>
              <a:ext uri="{FF2B5EF4-FFF2-40B4-BE49-F238E27FC236}">
                <a16:creationId xmlns:a16="http://schemas.microsoft.com/office/drawing/2014/main" id="{9A9E2495-CC64-59D6-222A-1A9CE6647A0B}"/>
              </a:ext>
            </a:extLst>
          </p:cNvPr>
          <p:cNvSpPr txBox="1"/>
          <p:nvPr/>
        </p:nvSpPr>
        <p:spPr>
          <a:xfrm>
            <a:off x="6526460" y="522047"/>
            <a:ext cx="1872208" cy="83099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2014</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BW on HANA</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Project Orange</a:t>
            </a:r>
          </a:p>
        </p:txBody>
      </p:sp>
      <p:sp>
        <p:nvSpPr>
          <p:cNvPr id="23" name="Arrow: Chevron 22">
            <a:extLst>
              <a:ext uri="{FF2B5EF4-FFF2-40B4-BE49-F238E27FC236}">
                <a16:creationId xmlns:a16="http://schemas.microsoft.com/office/drawing/2014/main" id="{D9695476-D75A-4686-D43D-4947064FD584}"/>
              </a:ext>
            </a:extLst>
          </p:cNvPr>
          <p:cNvSpPr/>
          <p:nvPr/>
        </p:nvSpPr>
        <p:spPr>
          <a:xfrm rot="5400000">
            <a:off x="8903402" y="2835382"/>
            <a:ext cx="360040" cy="37594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24" name="Arrow: Chevron 23">
            <a:extLst>
              <a:ext uri="{FF2B5EF4-FFF2-40B4-BE49-F238E27FC236}">
                <a16:creationId xmlns:a16="http://schemas.microsoft.com/office/drawing/2014/main" id="{3D61F155-77CB-71A7-54D9-5C6E78493BD8}"/>
              </a:ext>
            </a:extLst>
          </p:cNvPr>
          <p:cNvSpPr/>
          <p:nvPr/>
        </p:nvSpPr>
        <p:spPr>
          <a:xfrm rot="5400000">
            <a:off x="9195070" y="2835382"/>
            <a:ext cx="360040" cy="37594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25" name="Arrow: Chevron 24">
            <a:extLst>
              <a:ext uri="{FF2B5EF4-FFF2-40B4-BE49-F238E27FC236}">
                <a16:creationId xmlns:a16="http://schemas.microsoft.com/office/drawing/2014/main" id="{4A18EFFD-5464-B8F0-B2BD-2BE54859A127}"/>
              </a:ext>
            </a:extLst>
          </p:cNvPr>
          <p:cNvSpPr/>
          <p:nvPr/>
        </p:nvSpPr>
        <p:spPr>
          <a:xfrm rot="5400000">
            <a:off x="9486738" y="2835382"/>
            <a:ext cx="360040" cy="37594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26" name="Rectangle 25">
            <a:extLst>
              <a:ext uri="{FF2B5EF4-FFF2-40B4-BE49-F238E27FC236}">
                <a16:creationId xmlns:a16="http://schemas.microsoft.com/office/drawing/2014/main" id="{E54B96D2-D38A-95C9-5C9E-52031952C9FF}"/>
              </a:ext>
            </a:extLst>
          </p:cNvPr>
          <p:cNvSpPr/>
          <p:nvPr/>
        </p:nvSpPr>
        <p:spPr>
          <a:xfrm>
            <a:off x="8686700" y="3347782"/>
            <a:ext cx="1440160" cy="6136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Segoe UI"/>
                <a:ea typeface="+mn-ea"/>
                <a:cs typeface="+mn-cs"/>
              </a:rPr>
              <a:t>ECC</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Segoe UI"/>
                <a:ea typeface="+mn-ea"/>
                <a:cs typeface="+mn-cs"/>
              </a:rPr>
              <a:t>NW7.4</a:t>
            </a:r>
          </a:p>
        </p:txBody>
      </p:sp>
      <p:sp>
        <p:nvSpPr>
          <p:cNvPr id="27" name="Rectangle: Rounded Corners 26">
            <a:extLst>
              <a:ext uri="{FF2B5EF4-FFF2-40B4-BE49-F238E27FC236}">
                <a16:creationId xmlns:a16="http://schemas.microsoft.com/office/drawing/2014/main" id="{1439AC15-CCB3-87E8-01C2-F9D718BF932F}"/>
              </a:ext>
            </a:extLst>
          </p:cNvPr>
          <p:cNvSpPr/>
          <p:nvPr/>
        </p:nvSpPr>
        <p:spPr>
          <a:xfrm>
            <a:off x="8739920" y="4681555"/>
            <a:ext cx="1368152" cy="720080"/>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Segoe UI"/>
                <a:ea typeface="+mn-ea"/>
                <a:cs typeface="+mn-cs"/>
              </a:rPr>
              <a:t>HANA</a:t>
            </a:r>
          </a:p>
        </p:txBody>
      </p:sp>
      <p:sp>
        <p:nvSpPr>
          <p:cNvPr id="28" name="Arrow: Up-Down 27">
            <a:extLst>
              <a:ext uri="{FF2B5EF4-FFF2-40B4-BE49-F238E27FC236}">
                <a16:creationId xmlns:a16="http://schemas.microsoft.com/office/drawing/2014/main" id="{87FBA667-8A3D-8AFB-872A-92CFD99CB0E5}"/>
              </a:ext>
            </a:extLst>
          </p:cNvPr>
          <p:cNvSpPr/>
          <p:nvPr/>
        </p:nvSpPr>
        <p:spPr>
          <a:xfrm>
            <a:off x="9357685" y="3940975"/>
            <a:ext cx="144016" cy="72008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29" name="TextBox 28">
            <a:extLst>
              <a:ext uri="{FF2B5EF4-FFF2-40B4-BE49-F238E27FC236}">
                <a16:creationId xmlns:a16="http://schemas.microsoft.com/office/drawing/2014/main" id="{B44F5990-27EA-9BF5-3E36-7CE892DE845A}"/>
              </a:ext>
            </a:extLst>
          </p:cNvPr>
          <p:cNvSpPr txBox="1"/>
          <p:nvPr/>
        </p:nvSpPr>
        <p:spPr>
          <a:xfrm>
            <a:off x="10170916" y="3362240"/>
            <a:ext cx="1512168" cy="1169551"/>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Segoe UI"/>
                <a:ea typeface="+mn-ea"/>
                <a:cs typeface="+mn-cs"/>
              </a:rPr>
              <a:t>Suite on HANA</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Segoe UI"/>
                <a:ea typeface="+mn-ea"/>
                <a:cs typeface="+mn-cs"/>
              </a:rPr>
              <a:t>2014Dec-2015</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Segoe UI"/>
                <a:ea typeface="+mn-ea"/>
                <a:cs typeface="+mn-cs"/>
              </a:rPr>
              <a:t>Maruti 800</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Segoe UI"/>
                <a:ea typeface="+mn-ea"/>
                <a:cs typeface="+mn-cs"/>
              </a:rPr>
              <a:t>By 2029 = out of maintenance</a:t>
            </a:r>
          </a:p>
        </p:txBody>
      </p:sp>
      <p:sp>
        <p:nvSpPr>
          <p:cNvPr id="30" name="Arrow: Chevron 29">
            <a:extLst>
              <a:ext uri="{FF2B5EF4-FFF2-40B4-BE49-F238E27FC236}">
                <a16:creationId xmlns:a16="http://schemas.microsoft.com/office/drawing/2014/main" id="{8190253B-BBBA-9A27-3490-0D80E88E89E9}"/>
              </a:ext>
            </a:extLst>
          </p:cNvPr>
          <p:cNvSpPr/>
          <p:nvPr/>
        </p:nvSpPr>
        <p:spPr>
          <a:xfrm rot="10800000">
            <a:off x="7095252" y="4797152"/>
            <a:ext cx="360040" cy="37594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31" name="Arrow: Chevron 30">
            <a:extLst>
              <a:ext uri="{FF2B5EF4-FFF2-40B4-BE49-F238E27FC236}">
                <a16:creationId xmlns:a16="http://schemas.microsoft.com/office/drawing/2014/main" id="{DE1274EA-C122-2A89-2600-9320975356A1}"/>
              </a:ext>
            </a:extLst>
          </p:cNvPr>
          <p:cNvSpPr/>
          <p:nvPr/>
        </p:nvSpPr>
        <p:spPr>
          <a:xfrm rot="10800000">
            <a:off x="7386920" y="4797152"/>
            <a:ext cx="360040" cy="37594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32" name="Arrow: Chevron 31">
            <a:extLst>
              <a:ext uri="{FF2B5EF4-FFF2-40B4-BE49-F238E27FC236}">
                <a16:creationId xmlns:a16="http://schemas.microsoft.com/office/drawing/2014/main" id="{2C1AF94E-2EDD-B5F1-707C-B98B91791626}"/>
              </a:ext>
            </a:extLst>
          </p:cNvPr>
          <p:cNvSpPr/>
          <p:nvPr/>
        </p:nvSpPr>
        <p:spPr>
          <a:xfrm rot="10800000">
            <a:off x="7678588" y="4797152"/>
            <a:ext cx="360040" cy="37594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33" name="Rectangle 32">
            <a:extLst>
              <a:ext uri="{FF2B5EF4-FFF2-40B4-BE49-F238E27FC236}">
                <a16:creationId xmlns:a16="http://schemas.microsoft.com/office/drawing/2014/main" id="{16633B2E-A55B-FC3F-0E2C-0D09787C25E9}"/>
              </a:ext>
            </a:extLst>
          </p:cNvPr>
          <p:cNvSpPr/>
          <p:nvPr/>
        </p:nvSpPr>
        <p:spPr>
          <a:xfrm>
            <a:off x="4599519" y="3429000"/>
            <a:ext cx="1440160" cy="6136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Segoe UI"/>
                <a:ea typeface="+mn-ea"/>
                <a:cs typeface="+mn-cs"/>
              </a:rPr>
              <a:t>S/4HANA</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Segoe UI"/>
                <a:ea typeface="+mn-ea"/>
                <a:cs typeface="+mn-cs"/>
              </a:rPr>
              <a:t>NW7.4</a:t>
            </a:r>
          </a:p>
        </p:txBody>
      </p:sp>
      <p:sp>
        <p:nvSpPr>
          <p:cNvPr id="34" name="Rectangle: Rounded Corners 33">
            <a:extLst>
              <a:ext uri="{FF2B5EF4-FFF2-40B4-BE49-F238E27FC236}">
                <a16:creationId xmlns:a16="http://schemas.microsoft.com/office/drawing/2014/main" id="{EB81201B-DF4C-FAA3-9C57-0B473D45C079}"/>
              </a:ext>
            </a:extLst>
          </p:cNvPr>
          <p:cNvSpPr/>
          <p:nvPr/>
        </p:nvSpPr>
        <p:spPr>
          <a:xfrm>
            <a:off x="4652739" y="4762773"/>
            <a:ext cx="1368152" cy="720080"/>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Segoe UI"/>
                <a:ea typeface="+mn-ea"/>
                <a:cs typeface="+mn-cs"/>
              </a:rPr>
              <a:t>HANA</a:t>
            </a:r>
          </a:p>
        </p:txBody>
      </p:sp>
      <p:sp>
        <p:nvSpPr>
          <p:cNvPr id="35" name="Arrow: Up-Down 34">
            <a:extLst>
              <a:ext uri="{FF2B5EF4-FFF2-40B4-BE49-F238E27FC236}">
                <a16:creationId xmlns:a16="http://schemas.microsoft.com/office/drawing/2014/main" id="{C4950F87-0C3D-E2E2-5514-8C2C4E0153A8}"/>
              </a:ext>
            </a:extLst>
          </p:cNvPr>
          <p:cNvSpPr/>
          <p:nvPr/>
        </p:nvSpPr>
        <p:spPr>
          <a:xfrm>
            <a:off x="5270504" y="4022193"/>
            <a:ext cx="144016" cy="72008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36" name="TextBox 35">
            <a:extLst>
              <a:ext uri="{FF2B5EF4-FFF2-40B4-BE49-F238E27FC236}">
                <a16:creationId xmlns:a16="http://schemas.microsoft.com/office/drawing/2014/main" id="{8AEF53BB-C569-F683-1144-DA5B100EB223}"/>
              </a:ext>
            </a:extLst>
          </p:cNvPr>
          <p:cNvSpPr txBox="1"/>
          <p:nvPr/>
        </p:nvSpPr>
        <p:spPr>
          <a:xfrm>
            <a:off x="2277988" y="3439522"/>
            <a:ext cx="2452456" cy="181588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Segoe UI"/>
                <a:ea typeface="+mn-ea"/>
                <a:cs typeface="+mn-cs"/>
              </a:rPr>
              <a:t>Maruti Swift</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Segoe UI"/>
                <a:ea typeface="+mn-ea"/>
                <a:cs typeface="+mn-cs"/>
              </a:rPr>
              <a:t>S/4HANA</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Segoe UI"/>
                <a:ea typeface="+mn-ea"/>
                <a:cs typeface="+mn-cs"/>
              </a:rPr>
              <a:t>Sep 2015</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Segoe UI"/>
                <a:ea typeface="+mn-ea"/>
                <a:cs typeface="+mn-cs"/>
              </a:rPr>
              <a:t>S – Simplified</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Segoe UI"/>
                <a:ea typeface="+mn-ea"/>
                <a:cs typeface="+mn-cs"/>
              </a:rPr>
              <a:t>4 – 4</a:t>
            </a:r>
            <a:r>
              <a:rPr kumimoji="0" lang="en-IN" sz="1400" b="0" i="0" u="none" strike="noStrike" kern="1200" cap="none" spc="0" normalizeH="0" baseline="30000" noProof="0" dirty="0">
                <a:ln>
                  <a:noFill/>
                </a:ln>
                <a:solidFill>
                  <a:prstClr val="black"/>
                </a:solidFill>
                <a:effectLst/>
                <a:uLnTx/>
                <a:uFillTx/>
                <a:latin typeface="Segoe UI"/>
                <a:ea typeface="+mn-ea"/>
                <a:cs typeface="+mn-cs"/>
              </a:rPr>
              <a:t>th</a:t>
            </a:r>
            <a:r>
              <a:rPr kumimoji="0" lang="en-IN" sz="1400" b="0" i="0" u="none" strike="noStrike" kern="1200" cap="none" spc="0" normalizeH="0" baseline="0" noProof="0" dirty="0">
                <a:ln>
                  <a:noFill/>
                </a:ln>
                <a:solidFill>
                  <a:prstClr val="black"/>
                </a:solidFill>
                <a:effectLst/>
                <a:uLnTx/>
                <a:uFillTx/>
                <a:latin typeface="Segoe UI"/>
                <a:ea typeface="+mn-ea"/>
                <a:cs typeface="+mn-cs"/>
              </a:rPr>
              <a:t> generation ERP</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Segoe UI"/>
                <a:ea typeface="+mn-ea"/>
                <a:cs typeface="+mn-cs"/>
              </a:rPr>
              <a:t>Completely new ERP solution by SAP</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Segoe UI"/>
                <a:ea typeface="+mn-ea"/>
                <a:cs typeface="+mn-cs"/>
              </a:rPr>
              <a:t>ONLY HANA</a:t>
            </a:r>
          </a:p>
        </p:txBody>
      </p:sp>
      <p:cxnSp>
        <p:nvCxnSpPr>
          <p:cNvPr id="38" name="Straight Arrow Connector 37">
            <a:extLst>
              <a:ext uri="{FF2B5EF4-FFF2-40B4-BE49-F238E27FC236}">
                <a16:creationId xmlns:a16="http://schemas.microsoft.com/office/drawing/2014/main" id="{F88DFFA4-E1C5-860F-F4C5-2C6844A46E58}"/>
              </a:ext>
            </a:extLst>
          </p:cNvPr>
          <p:cNvCxnSpPr/>
          <p:nvPr/>
        </p:nvCxnSpPr>
        <p:spPr>
          <a:xfrm flipH="1">
            <a:off x="6058408" y="2975059"/>
            <a:ext cx="720080" cy="72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AF17480-AA73-206D-29F6-D7F62A6C0568}"/>
              </a:ext>
            </a:extLst>
          </p:cNvPr>
          <p:cNvCxnSpPr>
            <a:cxnSpLocks/>
          </p:cNvCxnSpPr>
          <p:nvPr/>
        </p:nvCxnSpPr>
        <p:spPr>
          <a:xfrm>
            <a:off x="7550002" y="2991435"/>
            <a:ext cx="1114670" cy="761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9782ACF-A0B5-C96C-57F5-0CC019959480}"/>
              </a:ext>
            </a:extLst>
          </p:cNvPr>
          <p:cNvSpPr txBox="1"/>
          <p:nvPr/>
        </p:nvSpPr>
        <p:spPr>
          <a:xfrm>
            <a:off x="6094412" y="2516450"/>
            <a:ext cx="2264617" cy="46166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egoe UI"/>
                <a:ea typeface="+mn-ea"/>
                <a:cs typeface="+mn-cs"/>
              </a:rPr>
              <a:t>ABAP on HANA (developer)</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egoe UI"/>
                <a:ea typeface="+mn-ea"/>
                <a:cs typeface="+mn-cs"/>
              </a:rPr>
              <a:t>Technology : Petrol Engine</a:t>
            </a:r>
          </a:p>
        </p:txBody>
      </p:sp>
    </p:spTree>
    <p:extLst>
      <p:ext uri="{BB962C8B-B14F-4D97-AF65-F5344CB8AC3E}">
        <p14:creationId xmlns:p14="http://schemas.microsoft.com/office/powerpoint/2010/main" val="2009661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EPM Data Model – Enterprise Procurement Model</a:t>
            </a:r>
            <a:endParaRPr kumimoji="0" lang="en-IN"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547913" y="6408935"/>
            <a:ext cx="2524210" cy="276999"/>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rPr>
              <a:t>www.anubhavtrainings.com</a:t>
            </a:r>
            <a:endParaRPr kumimoji="0" lang="en-IN"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462714"/>
            <a:ext cx="223678" cy="25391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7</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6D523125-6C3D-D1D8-3EA0-F62A2BE82FFE}"/>
              </a:ext>
            </a:extLst>
          </p:cNvPr>
          <p:cNvSpPr/>
          <p:nvPr/>
        </p:nvSpPr>
        <p:spPr>
          <a:xfrm>
            <a:off x="4438228" y="1911604"/>
            <a:ext cx="2592288" cy="3312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err="1">
                <a:ln>
                  <a:noFill/>
                </a:ln>
                <a:solidFill>
                  <a:prstClr val="white"/>
                </a:solidFill>
                <a:effectLst/>
                <a:uLnTx/>
                <a:uFillTx/>
                <a:latin typeface="Segoe UI"/>
                <a:ea typeface="+mn-ea"/>
                <a:cs typeface="+mn-cs"/>
              </a:rPr>
              <a:t>ITeIO</a:t>
            </a: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(amazon)</a:t>
            </a: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8" name="Rectangle: Rounded Corners 7">
            <a:extLst>
              <a:ext uri="{FF2B5EF4-FFF2-40B4-BE49-F238E27FC236}">
                <a16:creationId xmlns:a16="http://schemas.microsoft.com/office/drawing/2014/main" id="{BF8AA1C4-4DA9-BBCC-3B78-2FD7CCD9120C}"/>
              </a:ext>
            </a:extLst>
          </p:cNvPr>
          <p:cNvSpPr/>
          <p:nvPr/>
        </p:nvSpPr>
        <p:spPr>
          <a:xfrm>
            <a:off x="9262764" y="3063732"/>
            <a:ext cx="2376264" cy="10081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Suppliers</a:t>
            </a:r>
          </a:p>
        </p:txBody>
      </p:sp>
      <p:sp>
        <p:nvSpPr>
          <p:cNvPr id="9" name="Rectangle: Rounded Corners 8">
            <a:extLst>
              <a:ext uri="{FF2B5EF4-FFF2-40B4-BE49-F238E27FC236}">
                <a16:creationId xmlns:a16="http://schemas.microsoft.com/office/drawing/2014/main" id="{61CEAF4E-1F2A-3BCC-C991-E7320DE11FF5}"/>
              </a:ext>
            </a:extLst>
          </p:cNvPr>
          <p:cNvSpPr/>
          <p:nvPr/>
        </p:nvSpPr>
        <p:spPr>
          <a:xfrm>
            <a:off x="116701" y="2991724"/>
            <a:ext cx="2376264" cy="10081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Customers</a:t>
            </a:r>
          </a:p>
        </p:txBody>
      </p:sp>
      <p:sp>
        <p:nvSpPr>
          <p:cNvPr id="10" name="Arrow: Right 9">
            <a:extLst>
              <a:ext uri="{FF2B5EF4-FFF2-40B4-BE49-F238E27FC236}">
                <a16:creationId xmlns:a16="http://schemas.microsoft.com/office/drawing/2014/main" id="{8A5293B3-0D6A-7310-AA19-384247C482AB}"/>
              </a:ext>
            </a:extLst>
          </p:cNvPr>
          <p:cNvSpPr/>
          <p:nvPr/>
        </p:nvSpPr>
        <p:spPr>
          <a:xfrm>
            <a:off x="2492965" y="3135740"/>
            <a:ext cx="1945263" cy="144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51BD9115-D5ED-D840-1481-B10B165FEB6E}"/>
              </a:ext>
            </a:extLst>
          </p:cNvPr>
          <p:cNvSpPr txBox="1"/>
          <p:nvPr/>
        </p:nvSpPr>
        <p:spPr>
          <a:xfrm>
            <a:off x="2504476" y="1825947"/>
            <a:ext cx="1873255" cy="132343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Sales Order</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Sales Order Items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3 Laptops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2 HDD</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1 iPhone</a:t>
            </a:r>
            <a:endParaRPr kumimoji="0" lang="en-IN" sz="14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endParaRPr>
          </a:p>
        </p:txBody>
      </p:sp>
      <p:sp>
        <p:nvSpPr>
          <p:cNvPr id="12" name="Arrow: Right 11">
            <a:extLst>
              <a:ext uri="{FF2B5EF4-FFF2-40B4-BE49-F238E27FC236}">
                <a16:creationId xmlns:a16="http://schemas.microsoft.com/office/drawing/2014/main" id="{E5562DD9-D359-0F24-C5B3-6911F3E4FF93}"/>
              </a:ext>
            </a:extLst>
          </p:cNvPr>
          <p:cNvSpPr/>
          <p:nvPr/>
        </p:nvSpPr>
        <p:spPr>
          <a:xfrm>
            <a:off x="7030516" y="3207748"/>
            <a:ext cx="2160240" cy="144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3" name="Flowchart: Magnetic Disk 12">
            <a:extLst>
              <a:ext uri="{FF2B5EF4-FFF2-40B4-BE49-F238E27FC236}">
                <a16:creationId xmlns:a16="http://schemas.microsoft.com/office/drawing/2014/main" id="{F15698BD-9E08-2163-7CE3-A272A8BF6ED3}"/>
              </a:ext>
            </a:extLst>
          </p:cNvPr>
          <p:cNvSpPr/>
          <p:nvPr/>
        </p:nvSpPr>
        <p:spPr>
          <a:xfrm>
            <a:off x="6742484" y="4575900"/>
            <a:ext cx="1224136" cy="792088"/>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stock</a:t>
            </a:r>
          </a:p>
        </p:txBody>
      </p:sp>
      <p:sp>
        <p:nvSpPr>
          <p:cNvPr id="14" name="Arrow: Right 13">
            <a:extLst>
              <a:ext uri="{FF2B5EF4-FFF2-40B4-BE49-F238E27FC236}">
                <a16:creationId xmlns:a16="http://schemas.microsoft.com/office/drawing/2014/main" id="{87F78CC4-173B-46AC-C1D3-7E6E660574E6}"/>
              </a:ext>
            </a:extLst>
          </p:cNvPr>
          <p:cNvSpPr/>
          <p:nvPr/>
        </p:nvSpPr>
        <p:spPr>
          <a:xfrm rot="10800000">
            <a:off x="7066520" y="3696406"/>
            <a:ext cx="2160240" cy="144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TextBox 14">
            <a:extLst>
              <a:ext uri="{FF2B5EF4-FFF2-40B4-BE49-F238E27FC236}">
                <a16:creationId xmlns:a16="http://schemas.microsoft.com/office/drawing/2014/main" id="{D68E0BCE-CFA8-CCB0-8CAD-BD0ADDF6DB8E}"/>
              </a:ext>
            </a:extLst>
          </p:cNvPr>
          <p:cNvSpPr txBox="1"/>
          <p:nvPr/>
        </p:nvSpPr>
        <p:spPr>
          <a:xfrm>
            <a:off x="7227361" y="1825948"/>
            <a:ext cx="2971507" cy="132343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Purchase order</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Purchase Order Items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30 Laptops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200 HDD</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1000 iPhone</a:t>
            </a:r>
            <a:endParaRPr kumimoji="0" lang="en-IN" sz="14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endParaRPr>
          </a:p>
        </p:txBody>
      </p:sp>
      <p:sp>
        <p:nvSpPr>
          <p:cNvPr id="16" name="Arrow: Right 15">
            <a:extLst>
              <a:ext uri="{FF2B5EF4-FFF2-40B4-BE49-F238E27FC236}">
                <a16:creationId xmlns:a16="http://schemas.microsoft.com/office/drawing/2014/main" id="{57DA79EC-7995-5321-DA7D-ADB21EDE7EF1}"/>
              </a:ext>
            </a:extLst>
          </p:cNvPr>
          <p:cNvSpPr/>
          <p:nvPr/>
        </p:nvSpPr>
        <p:spPr>
          <a:xfrm rot="10800000">
            <a:off x="2492963" y="3624398"/>
            <a:ext cx="1945262" cy="144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7" name="TextBox 16">
            <a:extLst>
              <a:ext uri="{FF2B5EF4-FFF2-40B4-BE49-F238E27FC236}">
                <a16:creationId xmlns:a16="http://schemas.microsoft.com/office/drawing/2014/main" id="{51249E5E-292F-F6CE-987C-D9D78B59B9C7}"/>
              </a:ext>
            </a:extLst>
          </p:cNvPr>
          <p:cNvSpPr txBox="1"/>
          <p:nvPr/>
        </p:nvSpPr>
        <p:spPr>
          <a:xfrm>
            <a:off x="2460087" y="3898566"/>
            <a:ext cx="1873255" cy="132343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Invoice</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Invoice Items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1 Laptops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1 HDD</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1 iPhone</a:t>
            </a:r>
            <a:endParaRPr kumimoji="0" lang="en-IN" sz="14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endParaRPr>
          </a:p>
        </p:txBody>
      </p:sp>
      <p:sp>
        <p:nvSpPr>
          <p:cNvPr id="18" name="Oval 17">
            <a:extLst>
              <a:ext uri="{FF2B5EF4-FFF2-40B4-BE49-F238E27FC236}">
                <a16:creationId xmlns:a16="http://schemas.microsoft.com/office/drawing/2014/main" id="{1A49D34D-B3E0-AAA6-191C-21C6D77B6B24}"/>
              </a:ext>
            </a:extLst>
          </p:cNvPr>
          <p:cNvSpPr/>
          <p:nvPr/>
        </p:nvSpPr>
        <p:spPr>
          <a:xfrm>
            <a:off x="3214089" y="5423718"/>
            <a:ext cx="2448272" cy="792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Segoe UI"/>
                <a:ea typeface="+mn-ea"/>
                <a:cs typeface="+mn-cs"/>
              </a:rPr>
              <a:t>Business partners</a:t>
            </a:r>
          </a:p>
        </p:txBody>
      </p:sp>
      <p:sp>
        <p:nvSpPr>
          <p:cNvPr id="19" name="Oval 18">
            <a:extLst>
              <a:ext uri="{FF2B5EF4-FFF2-40B4-BE49-F238E27FC236}">
                <a16:creationId xmlns:a16="http://schemas.microsoft.com/office/drawing/2014/main" id="{D62E73FD-DA34-448D-79E2-72DCBC11D069}"/>
              </a:ext>
            </a:extLst>
          </p:cNvPr>
          <p:cNvSpPr/>
          <p:nvPr/>
        </p:nvSpPr>
        <p:spPr>
          <a:xfrm>
            <a:off x="5842384" y="5417636"/>
            <a:ext cx="2448272" cy="792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Segoe UI"/>
                <a:ea typeface="+mn-ea"/>
                <a:cs typeface="+mn-cs"/>
              </a:rPr>
              <a:t>Products</a:t>
            </a:r>
          </a:p>
        </p:txBody>
      </p:sp>
      <p:sp>
        <p:nvSpPr>
          <p:cNvPr id="20" name="TextBox 19">
            <a:extLst>
              <a:ext uri="{FF2B5EF4-FFF2-40B4-BE49-F238E27FC236}">
                <a16:creationId xmlns:a16="http://schemas.microsoft.com/office/drawing/2014/main" id="{CEA351E4-0C1E-A273-870B-2370F4658F24}"/>
              </a:ext>
            </a:extLst>
          </p:cNvPr>
          <p:cNvSpPr txBox="1"/>
          <p:nvPr/>
        </p:nvSpPr>
        <p:spPr>
          <a:xfrm>
            <a:off x="228540" y="655067"/>
            <a:ext cx="11698520" cy="58477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It’s a demo data model for the purpose of learning, training, testing, scenarios, and demos. It contains over 72 tables and 100+ Function modules for development.</a:t>
            </a:r>
          </a:p>
        </p:txBody>
      </p:sp>
    </p:spTree>
    <p:extLst>
      <p:ext uri="{BB962C8B-B14F-4D97-AF65-F5344CB8AC3E}">
        <p14:creationId xmlns:p14="http://schemas.microsoft.com/office/powerpoint/2010/main" val="527220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6" name="Google Shape;966;p28"/>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is the new approach of building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rPr>
              <a:t>semantically rich data models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It is an extension of SQL in ABAP world.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What has been extended?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DDL – Data definition language – design new data models – new tables, structures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DQL – Data Query Language (CDS Views and CDS Entities) – new views to extract data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join, load,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calculate,formulas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DEL – Data Expression language (expressions like path expression, case expressions)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DCL – Data Control Language (security)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in ABAP on Cloud Environment we do not have GUI access (no access to SE11) – we will use CDS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Naming convention – is a best practice to follow in a project. ZCOMPANY_PROJ_OBJTTP_NAME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ZDXC_XX_*</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will use an uploader utility provided by SAP, get this in our ABAP on Cloud System to test it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Install the abap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plugin so we can interact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github</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from our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adt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tool - </a:t>
            </a:r>
            <a:r>
              <a:rPr kumimoji="0" lang="en-US" sz="1400" b="0" i="0" u="sng" strike="noStrike" kern="0" cap="none" spc="0" normalizeH="0" baseline="0" noProof="0" dirty="0">
                <a:ln>
                  <a:noFill/>
                </a:ln>
                <a:solidFill>
                  <a:srgbClr val="E6EDF3"/>
                </a:solidFill>
                <a:effectLst/>
                <a:uLnTx/>
                <a:uFillTx/>
                <a:latin typeface="Arial"/>
                <a:ea typeface="Arial"/>
                <a:cs typeface="Arial"/>
                <a:sym typeface="Arial"/>
                <a:hlinkClick r:id="rId3">
                  <a:extLst>
                    <a:ext uri="{A12FA001-AC4F-418D-AE19-62706E023703}">
                      <ahyp:hlinkClr xmlns:ahyp="http://schemas.microsoft.com/office/drawing/2018/hyperlinkcolor" val="tx"/>
                    </a:ext>
                  </a:extLst>
                </a:hlinkClick>
              </a:rPr>
              <a:t>http://eclipse.abapgit.org/updatesite/</a:t>
            </a:r>
            <a:endParaRPr kumimoji="0" sz="1400" b="0" i="0" u="none" strike="noStrike" kern="0" cap="none" spc="0" normalizeH="0" baseline="0" noProof="0" dirty="0">
              <a:ln>
                <a:noFill/>
              </a:ln>
              <a:solidFill>
                <a:srgbClr val="E6EDF3"/>
              </a:solidFill>
              <a:effectLst/>
              <a:uLnTx/>
              <a:uFillTx/>
              <a:latin typeface="Arial"/>
              <a:ea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Download the code from SAP standard repository -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https://github.com/SAP-samples/abap-file-uploader</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Register a service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Run the utility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67" name="Google Shape;967;p2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 Core Data &amp; Services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69" name="Google Shape;969;p28"/>
          <p:cNvPicPr preferRelativeResize="0"/>
          <p:nvPr/>
        </p:nvPicPr>
        <p:blipFill rotWithShape="1">
          <a:blip r:embed="rId5">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New ABAP Syntax</a:t>
            </a:r>
            <a:endParaRPr kumimoji="0" lang="en-IN"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177646" y="655067"/>
            <a:ext cx="11486844" cy="203132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SAP ABAP is improving over the time so that we as a developer can write optimized </a:t>
            </a:r>
            <a:r>
              <a:rPr kumimoji="0" lang="en-IN" sz="1800" b="0" i="0" u="none" strike="noStrike" kern="1200" cap="none" spc="0" normalizeH="0" baseline="0" noProof="0" dirty="0" err="1">
                <a:ln>
                  <a:noFill/>
                </a:ln>
                <a:solidFill>
                  <a:prstClr val="black"/>
                </a:solidFill>
                <a:effectLst/>
                <a:uLnTx/>
                <a:uFillTx/>
                <a:latin typeface="Segoe UI"/>
                <a:ea typeface="+mn-ea"/>
                <a:cs typeface="+mn-cs"/>
              </a:rPr>
              <a:t>abap</a:t>
            </a:r>
            <a:r>
              <a:rPr kumimoji="0" lang="en-IN" sz="1800" b="0" i="0" u="none" strike="noStrike" kern="1200" cap="none" spc="0" normalizeH="0" baseline="0" noProof="0" dirty="0">
                <a:ln>
                  <a:noFill/>
                </a:ln>
                <a:solidFill>
                  <a:prstClr val="black"/>
                </a:solidFill>
                <a:effectLst/>
                <a:uLnTx/>
                <a:uFillTx/>
                <a:latin typeface="Segoe UI"/>
                <a:ea typeface="+mn-ea"/>
                <a:cs typeface="+mn-cs"/>
              </a:rPr>
              <a:t> code which take less effort to do more. For example avoid looks, merge multiple lines in one code line, make </a:t>
            </a:r>
            <a:r>
              <a:rPr kumimoji="0" lang="en-IN" sz="1800" b="0" i="0" u="none" strike="noStrike" kern="1200" cap="none" spc="0" normalizeH="0" baseline="0" noProof="0" dirty="0" err="1">
                <a:ln>
                  <a:noFill/>
                </a:ln>
                <a:solidFill>
                  <a:prstClr val="black"/>
                </a:solidFill>
                <a:effectLst/>
                <a:uLnTx/>
                <a:uFillTx/>
                <a:latin typeface="Segoe UI"/>
                <a:ea typeface="+mn-ea"/>
                <a:cs typeface="+mn-cs"/>
              </a:rPr>
              <a:t>abap</a:t>
            </a:r>
            <a:r>
              <a:rPr kumimoji="0" lang="en-IN" sz="1800" b="0" i="0" u="none" strike="noStrike" kern="1200" cap="none" spc="0" normalizeH="0" baseline="0" noProof="0" dirty="0">
                <a:ln>
                  <a:noFill/>
                </a:ln>
                <a:solidFill>
                  <a:prstClr val="black"/>
                </a:solidFill>
                <a:effectLst/>
                <a:uLnTx/>
                <a:uFillTx/>
                <a:latin typeface="Segoe UI"/>
                <a:ea typeface="+mn-ea"/>
                <a:cs typeface="+mn-cs"/>
              </a:rPr>
              <a:t> easy to read and understand, improve performance and code look similar to other programming language.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Disclaimer: New ABAP syntax does not mean that you have to change all the old code written in past, you always have backward compatibility. All the new code which you plan to develop in future, use new syntax and keep all the OLD code as it is. </a:t>
            </a:r>
            <a:r>
              <a:rPr kumimoji="0" lang="en-IN" sz="1800" b="1" i="0" u="none" strike="noStrike" kern="1200" cap="none" spc="0" normalizeH="0" baseline="0" noProof="0" dirty="0">
                <a:ln>
                  <a:noFill/>
                </a:ln>
                <a:solidFill>
                  <a:prstClr val="black"/>
                </a:solidFill>
                <a:effectLst/>
                <a:uLnTx/>
                <a:uFillTx/>
                <a:latin typeface="Segoe UI"/>
                <a:ea typeface="+mn-ea"/>
                <a:cs typeface="+mn-cs"/>
              </a:rPr>
              <a:t>NW&gt;=740</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547913" y="6408935"/>
            <a:ext cx="2524210" cy="276999"/>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rPr>
              <a:t>www.anubhavtrainings.com</a:t>
            </a:r>
            <a:endParaRPr kumimoji="0" lang="en-IN"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6"/>
            <a:ext cx="223678" cy="25391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7</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8A007A5B-6B13-298C-F93D-42443F213E70}"/>
              </a:ext>
            </a:extLst>
          </p:cNvPr>
          <p:cNvSpPr/>
          <p:nvPr/>
        </p:nvSpPr>
        <p:spPr>
          <a:xfrm>
            <a:off x="1197868" y="2492896"/>
            <a:ext cx="3960440" cy="7071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New language feature</a:t>
            </a:r>
          </a:p>
        </p:txBody>
      </p:sp>
      <p:sp>
        <p:nvSpPr>
          <p:cNvPr id="8" name="Rectangle 7">
            <a:extLst>
              <a:ext uri="{FF2B5EF4-FFF2-40B4-BE49-F238E27FC236}">
                <a16:creationId xmlns:a16="http://schemas.microsoft.com/office/drawing/2014/main" id="{42411E9D-A455-5C4F-4D5F-8BEA6F3F59AF}"/>
              </a:ext>
            </a:extLst>
          </p:cNvPr>
          <p:cNvSpPr/>
          <p:nvPr/>
        </p:nvSpPr>
        <p:spPr>
          <a:xfrm>
            <a:off x="7102524" y="2487788"/>
            <a:ext cx="3960440" cy="7071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New SQL syntax</a:t>
            </a:r>
          </a:p>
        </p:txBody>
      </p:sp>
      <p:sp>
        <p:nvSpPr>
          <p:cNvPr id="9" name="TextBox 8">
            <a:extLst>
              <a:ext uri="{FF2B5EF4-FFF2-40B4-BE49-F238E27FC236}">
                <a16:creationId xmlns:a16="http://schemas.microsoft.com/office/drawing/2014/main" id="{EB8D730C-7841-7CAE-5C37-7486F8CE2272}"/>
              </a:ext>
            </a:extLst>
          </p:cNvPr>
          <p:cNvSpPr txBox="1"/>
          <p:nvPr/>
        </p:nvSpPr>
        <p:spPr>
          <a:xfrm>
            <a:off x="210708" y="3284984"/>
            <a:ext cx="5700742" cy="2862322"/>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Inline data declaration</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Inline field symbol declaration</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String operator</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Value expression</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Corresponding expression</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Constructor expression</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Table expression</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Smart loops over a table</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Condition expression</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Loop </a:t>
            </a:r>
            <a:r>
              <a:rPr kumimoji="0" lang="en-IN" sz="1800" b="0" i="0" u="none" strike="noStrike" kern="1200" cap="none" spc="0" normalizeH="0" baseline="0" noProof="0" dirty="0" err="1">
                <a:ln>
                  <a:noFill/>
                </a:ln>
                <a:solidFill>
                  <a:prstClr val="black"/>
                </a:solidFill>
                <a:effectLst/>
                <a:uLnTx/>
                <a:uFillTx/>
                <a:latin typeface="Segoe UI"/>
                <a:ea typeface="+mn-ea"/>
                <a:cs typeface="+mn-cs"/>
              </a:rPr>
              <a:t>itab</a:t>
            </a:r>
            <a:r>
              <a:rPr kumimoji="0" lang="en-IN" sz="1800" b="0" i="0" u="none" strike="noStrike" kern="1200" cap="none" spc="0" normalizeH="0" baseline="0" noProof="0" dirty="0">
                <a:ln>
                  <a:noFill/>
                </a:ln>
                <a:solidFill>
                  <a:prstClr val="black"/>
                </a:solidFill>
                <a:effectLst/>
                <a:uLnTx/>
                <a:uFillTx/>
                <a:latin typeface="Segoe UI"/>
                <a:ea typeface="+mn-ea"/>
                <a:cs typeface="+mn-cs"/>
              </a:rPr>
              <a:t> row as </a:t>
            </a:r>
            <a:r>
              <a:rPr kumimoji="0" lang="en-IN" sz="1800" b="0" i="0" u="none" strike="noStrike" kern="1200" cap="none" spc="0" normalizeH="0" baseline="0" noProof="0">
                <a:ln>
                  <a:noFill/>
                </a:ln>
                <a:solidFill>
                  <a:prstClr val="black"/>
                </a:solidFill>
                <a:effectLst/>
                <a:uLnTx/>
                <a:uFillTx/>
                <a:latin typeface="Segoe UI"/>
                <a:ea typeface="+mn-ea"/>
                <a:cs typeface="+mn-cs"/>
              </a:rPr>
              <a:t>a object</a:t>
            </a: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10" name="TextBox 9">
            <a:extLst>
              <a:ext uri="{FF2B5EF4-FFF2-40B4-BE49-F238E27FC236}">
                <a16:creationId xmlns:a16="http://schemas.microsoft.com/office/drawing/2014/main" id="{AE8447A2-D36C-BA9E-7E40-5C3A915532A4}"/>
              </a:ext>
            </a:extLst>
          </p:cNvPr>
          <p:cNvSpPr txBox="1"/>
          <p:nvPr/>
        </p:nvSpPr>
        <p:spPr>
          <a:xfrm>
            <a:off x="6808181" y="3361947"/>
            <a:ext cx="5112568" cy="2031325"/>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Select columns with comma</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Escaping of host variables</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String literals in queries</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New SQL functions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Case expression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Aggregate functions in having clause</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Select on internal table</a:t>
            </a:r>
          </a:p>
        </p:txBody>
      </p:sp>
    </p:spTree>
    <p:extLst>
      <p:ext uri="{BB962C8B-B14F-4D97-AF65-F5344CB8AC3E}">
        <p14:creationId xmlns:p14="http://schemas.microsoft.com/office/powerpoint/2010/main" val="1807709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lowchart: Connector 4"/>
          <p:cNvSpPr/>
          <p:nvPr/>
        </p:nvSpPr>
        <p:spPr>
          <a:xfrm>
            <a:off x="5806380" y="28829"/>
            <a:ext cx="5557368" cy="5468483"/>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1" y="14067"/>
            <a:ext cx="6784876" cy="6254347"/>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rgbClr val="75C042"/>
                </a:solidFill>
                <a:effectLst/>
              </a:rPr>
              <a:t>What We </a:t>
            </a:r>
            <a:r>
              <a:rPr lang="en-IN" sz="4000" b="1" i="0" dirty="0">
                <a:solidFill>
                  <a:srgbClr val="55E96E"/>
                </a:solidFill>
                <a:effectLst/>
                <a:latin typeface="Segoe UI Light" panose="020B0502040204020203" pitchFamily="34" charset="0"/>
                <a:cs typeface="Segoe UI Light" panose="020B0502040204020203" pitchFamily="34" charset="0"/>
              </a:rPr>
              <a:t>Did</a:t>
            </a:r>
            <a:endParaRPr lang="en-IN" sz="4000" b="1" dirty="0">
              <a:solidFill>
                <a:srgbClr val="55E96E"/>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14" name="Google Shape;845;p16"/>
          <p:cNvSpPr/>
          <p:nvPr/>
        </p:nvSpPr>
        <p:spPr>
          <a:xfrm>
            <a:off x="-1" y="0"/>
            <a:ext cx="1993020" cy="982572"/>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75C042"/>
              </a:solidFill>
              <a:effectLst/>
              <a:uLnTx/>
              <a:uFillTx/>
              <a:latin typeface="Calibri"/>
              <a:ea typeface="Calibri"/>
              <a:cs typeface="Calibri"/>
              <a:sym typeface="Calibri"/>
            </a:endParaRPr>
          </a:p>
        </p:txBody>
      </p:sp>
      <p:sp>
        <p:nvSpPr>
          <p:cNvPr id="1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97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rgbClr val="75C042"/>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dirty="0">
                <a:solidFill>
                  <a:srgbClr val="75C042"/>
                </a:solidFill>
                <a:latin typeface="Segoe UI" panose="020B0502040204020203" pitchFamily="34" charset="0"/>
                <a:ea typeface="Calibri Light" charset="0"/>
                <a:cs typeface="Segoe UI" panose="020B0502040204020203" pitchFamily="34" charset="0"/>
              </a:rPr>
              <a:t>Day 1</a:t>
            </a:r>
            <a:endParaRPr lang="en-US" sz="540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B050"/>
                </a:solidFill>
              </a:ln>
              <a:solidFill>
                <a:srgbClr val="00B050"/>
              </a:solidFil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B050"/>
                </a:solidFill>
              </a:ln>
              <a:solidFill>
                <a:srgbClr val="00B050"/>
              </a:solidFil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r>
              <a:rPr lang="en-US" sz="1600" dirty="0">
                <a:solidFill>
                  <a:schemeClr val="tx1"/>
                </a:solidFill>
                <a:latin typeface="Cambria" panose="02040503050406030204" pitchFamily="18" charset="0"/>
                <a:ea typeface="Cambria" panose="02040503050406030204" pitchFamily="18" charset="0"/>
                <a:cs typeface="Corben"/>
                <a:sym typeface="Corben"/>
              </a:rPr>
              <a:t>www.anubhavtrainings.com</a:t>
            </a:r>
            <a:endParaRPr sz="1600" dirty="0">
              <a:solidFill>
                <a:schemeClr val="tx1"/>
              </a:solidFill>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
          <p:cNvSpPr/>
          <p:nvPr/>
        </p:nvSpPr>
        <p:spPr>
          <a:xfrm>
            <a:off x="-21424" y="4797151"/>
            <a:ext cx="3729207" cy="2055451"/>
          </a:xfrm>
          <a:custGeom>
            <a:avLst/>
            <a:gdLst/>
            <a:ahLst/>
            <a:cxnLst/>
            <a:rect l="l" t="t" r="r" b="b"/>
            <a:pathLst>
              <a:path w="3278485" h="1905635" extrusionOk="0">
                <a:moveTo>
                  <a:pt x="1348581" y="0"/>
                </a:moveTo>
                <a:cubicBezTo>
                  <a:pt x="2348490" y="0"/>
                  <a:pt x="3170908" y="759925"/>
                  <a:pt x="3269805" y="1733741"/>
                </a:cubicBezTo>
                <a:lnTo>
                  <a:pt x="3278485" y="1905635"/>
                </a:lnTo>
                <a:lnTo>
                  <a:pt x="0" y="1905635"/>
                </a:lnTo>
                <a:lnTo>
                  <a:pt x="0" y="550202"/>
                </a:lnTo>
                <a:lnTo>
                  <a:pt x="120162" y="440991"/>
                </a:lnTo>
                <a:cubicBezTo>
                  <a:pt x="453987" y="165495"/>
                  <a:pt x="881957" y="0"/>
                  <a:pt x="1348581" y="0"/>
                </a:cubicBezTo>
                <a:close/>
              </a:path>
            </a:pathLst>
          </a:custGeom>
          <a:gradFill>
            <a:gsLst>
              <a:gs pos="0">
                <a:schemeClr val="accent1"/>
              </a:gs>
              <a:gs pos="100000">
                <a:srgbClr val="243769">
                  <a:alpha val="0"/>
                </a:srgbClr>
              </a:gs>
            </a:gsLst>
            <a:lin ang="54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07" name="Google Shape;507;p2"/>
          <p:cNvSpPr/>
          <p:nvPr/>
        </p:nvSpPr>
        <p:spPr>
          <a:xfrm>
            <a:off x="-21424" y="4952366"/>
            <a:ext cx="3278485" cy="1905635"/>
          </a:xfrm>
          <a:custGeom>
            <a:avLst/>
            <a:gdLst/>
            <a:ahLst/>
            <a:cxnLst/>
            <a:rect l="l" t="t" r="r" b="b"/>
            <a:pathLst>
              <a:path w="3278485" h="1905635" extrusionOk="0">
                <a:moveTo>
                  <a:pt x="1348581" y="0"/>
                </a:moveTo>
                <a:cubicBezTo>
                  <a:pt x="2348490" y="0"/>
                  <a:pt x="3170908" y="759925"/>
                  <a:pt x="3269805" y="1733741"/>
                </a:cubicBezTo>
                <a:lnTo>
                  <a:pt x="3278485" y="1905635"/>
                </a:lnTo>
                <a:lnTo>
                  <a:pt x="0" y="1905635"/>
                </a:lnTo>
                <a:lnTo>
                  <a:pt x="0" y="550202"/>
                </a:lnTo>
                <a:lnTo>
                  <a:pt x="120162" y="440991"/>
                </a:lnTo>
                <a:cubicBezTo>
                  <a:pt x="453987" y="165495"/>
                  <a:pt x="881957" y="0"/>
                  <a:pt x="1348581" y="0"/>
                </a:cubicBezTo>
                <a:close/>
              </a:path>
            </a:pathLst>
          </a:custGeom>
          <a:gradFill>
            <a:gsLst>
              <a:gs pos="0">
                <a:schemeClr val="accent1"/>
              </a:gs>
              <a:gs pos="100000">
                <a:srgbClr val="243769">
                  <a:alpha val="0"/>
                </a:srgbClr>
              </a:gs>
            </a:gsLst>
            <a:lin ang="54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08" name="Google Shape;508;p2"/>
          <p:cNvSpPr txBox="1">
            <a:spLocks noGrp="1"/>
          </p:cNvSpPr>
          <p:nvPr>
            <p:ph type="title"/>
          </p:nvPr>
        </p:nvSpPr>
        <p:spPr>
          <a:xfrm>
            <a:off x="682738" y="190775"/>
            <a:ext cx="4432285" cy="732234"/>
          </a:xfrm>
          <a:prstGeom prst="rect">
            <a:avLst/>
          </a:prstGeom>
          <a:noFill/>
          <a:ln>
            <a:noFill/>
          </a:ln>
        </p:spPr>
        <p:txBody>
          <a:bodyPr spcFirstLastPara="1" wrap="square" lIns="0" tIns="60925" rIns="0" bIns="60925" anchor="b" anchorCtr="0">
            <a:noAutofit/>
          </a:bodyPr>
          <a:lstStyle/>
          <a:p>
            <a:pPr marL="0" lvl="0" indent="0" algn="l" rtl="0">
              <a:spcBef>
                <a:spcPts val="0"/>
              </a:spcBef>
              <a:spcAft>
                <a:spcPts val="0"/>
              </a:spcAft>
              <a:buClr>
                <a:schemeClr val="lt1"/>
              </a:buClr>
              <a:buSzPts val="3600"/>
              <a:buFont typeface="Corben"/>
              <a:buNone/>
            </a:pPr>
            <a:r>
              <a:rPr lang="en-US" sz="3600" dirty="0">
                <a:latin typeface="Corben"/>
                <a:ea typeface="Corben"/>
                <a:cs typeface="Corben"/>
                <a:sym typeface="Corben"/>
              </a:rPr>
              <a:t>Agenda</a:t>
            </a:r>
            <a:r>
              <a:rPr lang="en-US" dirty="0"/>
              <a:t> </a:t>
            </a:r>
            <a:endParaRPr dirty="0"/>
          </a:p>
        </p:txBody>
      </p:sp>
      <p:grpSp>
        <p:nvGrpSpPr>
          <p:cNvPr id="509" name="Google Shape;509;p2"/>
          <p:cNvGrpSpPr/>
          <p:nvPr/>
        </p:nvGrpSpPr>
        <p:grpSpPr>
          <a:xfrm>
            <a:off x="3835664" y="440668"/>
            <a:ext cx="4644516" cy="859686"/>
            <a:chOff x="3657616" y="440668"/>
            <a:chExt cx="4644516" cy="859686"/>
          </a:xfrm>
        </p:grpSpPr>
        <p:sp>
          <p:nvSpPr>
            <p:cNvPr id="510" name="Google Shape;510;p2"/>
            <p:cNvSpPr/>
            <p:nvPr/>
          </p:nvSpPr>
          <p:spPr>
            <a:xfrm>
              <a:off x="3657616" y="440668"/>
              <a:ext cx="4644516" cy="859686"/>
            </a:xfrm>
            <a:prstGeom prst="roundRect">
              <a:avLst>
                <a:gd name="adj" fmla="val 50000"/>
              </a:avLst>
            </a:prstGeom>
            <a:gradFill>
              <a:gsLst>
                <a:gs pos="0">
                  <a:srgbClr val="C7E6B2"/>
                </a:gs>
                <a:gs pos="100000">
                  <a:srgbClr val="E2F2D7">
                    <a:alpha val="0"/>
                  </a:srgbClr>
                </a:gs>
              </a:gsLst>
              <a:lin ang="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11" name="Google Shape;511;p2"/>
            <p:cNvSpPr txBox="1"/>
            <p:nvPr/>
          </p:nvSpPr>
          <p:spPr>
            <a:xfrm>
              <a:off x="4601588" y="636144"/>
              <a:ext cx="370054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1B294E"/>
                  </a:solidFill>
                  <a:effectLst/>
                  <a:uLnTx/>
                  <a:uFillTx/>
                  <a:latin typeface="Corben"/>
                  <a:ea typeface="Corben"/>
                  <a:cs typeface="Corben"/>
                  <a:sym typeface="Corben"/>
                </a:rPr>
                <a:t>BTP Use cases</a:t>
              </a:r>
              <a:endParaRPr kumimoji="0" sz="2400" b="0" i="0" u="none" strike="noStrike" kern="0" cap="none" spc="0" normalizeH="0" baseline="0" noProof="0" dirty="0">
                <a:ln>
                  <a:noFill/>
                </a:ln>
                <a:solidFill>
                  <a:srgbClr val="1B294E"/>
                </a:solidFill>
                <a:effectLst/>
                <a:uLnTx/>
                <a:uFillTx/>
                <a:latin typeface="Quattrocento Sans"/>
                <a:ea typeface="Quattrocento Sans"/>
                <a:cs typeface="Quattrocento Sans"/>
                <a:sym typeface="Quattrocento Sans"/>
              </a:endParaRPr>
            </a:p>
          </p:txBody>
        </p:sp>
        <p:grpSp>
          <p:nvGrpSpPr>
            <p:cNvPr id="512" name="Google Shape;512;p2"/>
            <p:cNvGrpSpPr/>
            <p:nvPr/>
          </p:nvGrpSpPr>
          <p:grpSpPr>
            <a:xfrm>
              <a:off x="3657616" y="440668"/>
              <a:ext cx="852620" cy="852620"/>
              <a:chOff x="3657616" y="440668"/>
              <a:chExt cx="852620" cy="852620"/>
            </a:xfrm>
          </p:grpSpPr>
          <p:grpSp>
            <p:nvGrpSpPr>
              <p:cNvPr id="513" name="Google Shape;513;p2"/>
              <p:cNvGrpSpPr/>
              <p:nvPr/>
            </p:nvGrpSpPr>
            <p:grpSpPr>
              <a:xfrm>
                <a:off x="3657616" y="440668"/>
                <a:ext cx="852620" cy="852620"/>
                <a:chOff x="3657616" y="440668"/>
                <a:chExt cx="1008112" cy="1008112"/>
              </a:xfrm>
            </p:grpSpPr>
            <p:sp>
              <p:nvSpPr>
                <p:cNvPr id="514" name="Google Shape;514;p2"/>
                <p:cNvSpPr/>
                <p:nvPr/>
              </p:nvSpPr>
              <p:spPr>
                <a:xfrm>
                  <a:off x="3657616" y="440668"/>
                  <a:ext cx="1008112" cy="100811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nvGrpSpPr>
                <p:cNvPr id="515" name="Google Shape;515;p2"/>
                <p:cNvGrpSpPr/>
                <p:nvPr/>
              </p:nvGrpSpPr>
              <p:grpSpPr>
                <a:xfrm>
                  <a:off x="3765628" y="548680"/>
                  <a:ext cx="792088" cy="792088"/>
                  <a:chOff x="4197016" y="548680"/>
                  <a:chExt cx="792088" cy="792088"/>
                </a:xfrm>
              </p:grpSpPr>
              <p:sp>
                <p:nvSpPr>
                  <p:cNvPr id="516" name="Google Shape;516;p2"/>
                  <p:cNvSpPr/>
                  <p:nvPr/>
                </p:nvSpPr>
                <p:spPr>
                  <a:xfrm>
                    <a:off x="4197016" y="548680"/>
                    <a:ext cx="792088" cy="792088"/>
                  </a:xfrm>
                  <a:prstGeom prst="ellipse">
                    <a:avLst/>
                  </a:prstGeom>
                  <a:gradFill>
                    <a:gsLst>
                      <a:gs pos="0">
                        <a:srgbClr val="C7E6B2"/>
                      </a:gs>
                      <a:gs pos="100000">
                        <a:schemeClr val="accent1"/>
                      </a:gs>
                    </a:gsLst>
                    <a:lin ang="27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17" name="Google Shape;517;p2"/>
                  <p:cNvSpPr/>
                  <p:nvPr/>
                </p:nvSpPr>
                <p:spPr>
                  <a:xfrm>
                    <a:off x="4269024" y="620688"/>
                    <a:ext cx="648072" cy="6480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grpSp>
          <p:sp>
            <p:nvSpPr>
              <p:cNvPr id="518" name="Google Shape;518;p2"/>
              <p:cNvSpPr txBox="1"/>
              <p:nvPr/>
            </p:nvSpPr>
            <p:spPr>
              <a:xfrm>
                <a:off x="3748968" y="674410"/>
                <a:ext cx="669916" cy="36933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rPr>
                  <a:t>01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519" name="Google Shape;519;p2"/>
          <p:cNvGrpSpPr/>
          <p:nvPr/>
        </p:nvGrpSpPr>
        <p:grpSpPr>
          <a:xfrm>
            <a:off x="4716549" y="2138925"/>
            <a:ext cx="4644516" cy="859686"/>
            <a:chOff x="3657616" y="440668"/>
            <a:chExt cx="4644516" cy="859686"/>
          </a:xfrm>
        </p:grpSpPr>
        <p:sp>
          <p:nvSpPr>
            <p:cNvPr id="520" name="Google Shape;520;p2"/>
            <p:cNvSpPr/>
            <p:nvPr/>
          </p:nvSpPr>
          <p:spPr>
            <a:xfrm>
              <a:off x="3657616" y="440668"/>
              <a:ext cx="4644516" cy="859686"/>
            </a:xfrm>
            <a:prstGeom prst="roundRect">
              <a:avLst>
                <a:gd name="adj" fmla="val 50000"/>
              </a:avLst>
            </a:prstGeom>
            <a:gradFill>
              <a:gsLst>
                <a:gs pos="0">
                  <a:srgbClr val="C7E6B2"/>
                </a:gs>
                <a:gs pos="100000">
                  <a:srgbClr val="E2F2D7">
                    <a:alpha val="0"/>
                  </a:srgbClr>
                </a:gs>
              </a:gsLst>
              <a:lin ang="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21" name="Google Shape;521;p2"/>
            <p:cNvSpPr txBox="1"/>
            <p:nvPr/>
          </p:nvSpPr>
          <p:spPr>
            <a:xfrm>
              <a:off x="4601588" y="636144"/>
              <a:ext cx="3140980"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1B294E"/>
                  </a:solidFill>
                  <a:effectLst/>
                  <a:uLnTx/>
                  <a:uFillTx/>
                  <a:latin typeface="Corben"/>
                  <a:ea typeface="Corben"/>
                  <a:cs typeface="Corben"/>
                  <a:sym typeface="Corben"/>
                </a:rPr>
                <a:t>What is HANA</a:t>
              </a:r>
              <a:endParaRPr kumimoji="0" sz="2400" b="0" i="0" u="none" strike="noStrike" kern="0" cap="none" spc="0" normalizeH="0" baseline="0" noProof="0" dirty="0">
                <a:ln>
                  <a:noFill/>
                </a:ln>
                <a:solidFill>
                  <a:srgbClr val="1B294E"/>
                </a:solidFill>
                <a:effectLst/>
                <a:uLnTx/>
                <a:uFillTx/>
                <a:latin typeface="Quattrocento Sans"/>
                <a:ea typeface="Quattrocento Sans"/>
                <a:cs typeface="Quattrocento Sans"/>
                <a:sym typeface="Quattrocento Sans"/>
              </a:endParaRPr>
            </a:p>
          </p:txBody>
        </p:sp>
        <p:grpSp>
          <p:nvGrpSpPr>
            <p:cNvPr id="522" name="Google Shape;522;p2"/>
            <p:cNvGrpSpPr/>
            <p:nvPr/>
          </p:nvGrpSpPr>
          <p:grpSpPr>
            <a:xfrm>
              <a:off x="3657616" y="440668"/>
              <a:ext cx="852620" cy="852620"/>
              <a:chOff x="3657616" y="440668"/>
              <a:chExt cx="852620" cy="852620"/>
            </a:xfrm>
          </p:grpSpPr>
          <p:grpSp>
            <p:nvGrpSpPr>
              <p:cNvPr id="523" name="Google Shape;523;p2"/>
              <p:cNvGrpSpPr/>
              <p:nvPr/>
            </p:nvGrpSpPr>
            <p:grpSpPr>
              <a:xfrm>
                <a:off x="3657616" y="440668"/>
                <a:ext cx="852620" cy="852620"/>
                <a:chOff x="3657616" y="440668"/>
                <a:chExt cx="1008112" cy="1008112"/>
              </a:xfrm>
            </p:grpSpPr>
            <p:sp>
              <p:nvSpPr>
                <p:cNvPr id="524" name="Google Shape;524;p2"/>
                <p:cNvSpPr/>
                <p:nvPr/>
              </p:nvSpPr>
              <p:spPr>
                <a:xfrm>
                  <a:off x="3657616" y="440668"/>
                  <a:ext cx="1008112" cy="100811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nvGrpSpPr>
                <p:cNvPr id="525" name="Google Shape;525;p2"/>
                <p:cNvGrpSpPr/>
                <p:nvPr/>
              </p:nvGrpSpPr>
              <p:grpSpPr>
                <a:xfrm>
                  <a:off x="3765628" y="548680"/>
                  <a:ext cx="792088" cy="792088"/>
                  <a:chOff x="4197016" y="548680"/>
                  <a:chExt cx="792088" cy="792088"/>
                </a:xfrm>
              </p:grpSpPr>
              <p:sp>
                <p:nvSpPr>
                  <p:cNvPr id="526" name="Google Shape;526;p2"/>
                  <p:cNvSpPr/>
                  <p:nvPr/>
                </p:nvSpPr>
                <p:spPr>
                  <a:xfrm>
                    <a:off x="4197016" y="548680"/>
                    <a:ext cx="792088" cy="792088"/>
                  </a:xfrm>
                  <a:prstGeom prst="ellipse">
                    <a:avLst/>
                  </a:prstGeom>
                  <a:gradFill>
                    <a:gsLst>
                      <a:gs pos="0">
                        <a:srgbClr val="C7E6B2"/>
                      </a:gs>
                      <a:gs pos="100000">
                        <a:schemeClr val="accent1"/>
                      </a:gs>
                    </a:gsLst>
                    <a:lin ang="27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27" name="Google Shape;527;p2"/>
                  <p:cNvSpPr/>
                  <p:nvPr/>
                </p:nvSpPr>
                <p:spPr>
                  <a:xfrm>
                    <a:off x="4269024" y="620688"/>
                    <a:ext cx="648072" cy="6480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grpSp>
          <p:sp>
            <p:nvSpPr>
              <p:cNvPr id="528" name="Google Shape;528;p2"/>
              <p:cNvSpPr txBox="1"/>
              <p:nvPr/>
            </p:nvSpPr>
            <p:spPr>
              <a:xfrm>
                <a:off x="3748968" y="674410"/>
                <a:ext cx="669916" cy="36933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rPr>
                  <a:t>02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529" name="Google Shape;529;p2"/>
          <p:cNvGrpSpPr/>
          <p:nvPr/>
        </p:nvGrpSpPr>
        <p:grpSpPr>
          <a:xfrm>
            <a:off x="5023671" y="3788587"/>
            <a:ext cx="6475255" cy="900677"/>
            <a:chOff x="3657616" y="399677"/>
            <a:chExt cx="5629459" cy="900677"/>
          </a:xfrm>
        </p:grpSpPr>
        <p:sp>
          <p:nvSpPr>
            <p:cNvPr id="530" name="Google Shape;530;p2"/>
            <p:cNvSpPr/>
            <p:nvPr/>
          </p:nvSpPr>
          <p:spPr>
            <a:xfrm>
              <a:off x="3657616" y="440668"/>
              <a:ext cx="4644516" cy="859686"/>
            </a:xfrm>
            <a:prstGeom prst="roundRect">
              <a:avLst>
                <a:gd name="adj" fmla="val 50000"/>
              </a:avLst>
            </a:prstGeom>
            <a:gradFill>
              <a:gsLst>
                <a:gs pos="0">
                  <a:srgbClr val="C7E6B2"/>
                </a:gs>
                <a:gs pos="100000">
                  <a:srgbClr val="E2F2D7">
                    <a:alpha val="0"/>
                  </a:srgbClr>
                </a:gs>
              </a:gsLst>
              <a:lin ang="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31" name="Google Shape;531;p2"/>
            <p:cNvSpPr txBox="1"/>
            <p:nvPr/>
          </p:nvSpPr>
          <p:spPr>
            <a:xfrm>
              <a:off x="4479785" y="399677"/>
              <a:ext cx="4807290" cy="49847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1B294E"/>
                </a:solidFill>
                <a:effectLst/>
                <a:uLnTx/>
                <a:uFillTx/>
                <a:latin typeface="Corben"/>
                <a:ea typeface="Corben"/>
                <a:cs typeface="Corben"/>
                <a:sym typeface="Corben"/>
              </a:endParaRPr>
            </a:p>
          </p:txBody>
        </p:sp>
        <p:grpSp>
          <p:nvGrpSpPr>
            <p:cNvPr id="532" name="Google Shape;532;p2"/>
            <p:cNvGrpSpPr/>
            <p:nvPr/>
          </p:nvGrpSpPr>
          <p:grpSpPr>
            <a:xfrm>
              <a:off x="3657616" y="440668"/>
              <a:ext cx="852620" cy="852620"/>
              <a:chOff x="3657616" y="440668"/>
              <a:chExt cx="852620" cy="852620"/>
            </a:xfrm>
          </p:grpSpPr>
          <p:grpSp>
            <p:nvGrpSpPr>
              <p:cNvPr id="533" name="Google Shape;533;p2"/>
              <p:cNvGrpSpPr/>
              <p:nvPr/>
            </p:nvGrpSpPr>
            <p:grpSpPr>
              <a:xfrm>
                <a:off x="3657616" y="440668"/>
                <a:ext cx="852620" cy="852620"/>
                <a:chOff x="3657616" y="440668"/>
                <a:chExt cx="1008112" cy="1008112"/>
              </a:xfrm>
            </p:grpSpPr>
            <p:sp>
              <p:nvSpPr>
                <p:cNvPr id="534" name="Google Shape;534;p2"/>
                <p:cNvSpPr/>
                <p:nvPr/>
              </p:nvSpPr>
              <p:spPr>
                <a:xfrm>
                  <a:off x="3657616" y="440668"/>
                  <a:ext cx="1008112" cy="100811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nvGrpSpPr>
                <p:cNvPr id="535" name="Google Shape;535;p2"/>
                <p:cNvGrpSpPr/>
                <p:nvPr/>
              </p:nvGrpSpPr>
              <p:grpSpPr>
                <a:xfrm>
                  <a:off x="3765628" y="548680"/>
                  <a:ext cx="792088" cy="792088"/>
                  <a:chOff x="4197016" y="548680"/>
                  <a:chExt cx="792088" cy="792088"/>
                </a:xfrm>
              </p:grpSpPr>
              <p:sp>
                <p:nvSpPr>
                  <p:cNvPr id="536" name="Google Shape;536;p2"/>
                  <p:cNvSpPr/>
                  <p:nvPr/>
                </p:nvSpPr>
                <p:spPr>
                  <a:xfrm>
                    <a:off x="4197016" y="548680"/>
                    <a:ext cx="792088" cy="792088"/>
                  </a:xfrm>
                  <a:prstGeom prst="ellipse">
                    <a:avLst/>
                  </a:prstGeom>
                  <a:gradFill>
                    <a:gsLst>
                      <a:gs pos="0">
                        <a:srgbClr val="C7E6B2"/>
                      </a:gs>
                      <a:gs pos="100000">
                        <a:schemeClr val="accent1"/>
                      </a:gs>
                    </a:gsLst>
                    <a:lin ang="27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37" name="Google Shape;537;p2"/>
                  <p:cNvSpPr/>
                  <p:nvPr/>
                </p:nvSpPr>
                <p:spPr>
                  <a:xfrm>
                    <a:off x="4269024" y="620688"/>
                    <a:ext cx="648072" cy="6480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grpSp>
          <p:sp>
            <p:nvSpPr>
              <p:cNvPr id="538" name="Google Shape;538;p2"/>
              <p:cNvSpPr txBox="1"/>
              <p:nvPr/>
            </p:nvSpPr>
            <p:spPr>
              <a:xfrm>
                <a:off x="3748968" y="674410"/>
                <a:ext cx="669916" cy="36933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rPr>
                  <a:t>03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539" name="Google Shape;539;p2"/>
          <p:cNvGrpSpPr/>
          <p:nvPr/>
        </p:nvGrpSpPr>
        <p:grpSpPr>
          <a:xfrm>
            <a:off x="4831467" y="5520231"/>
            <a:ext cx="4932360" cy="859686"/>
            <a:chOff x="3657616" y="440668"/>
            <a:chExt cx="4932360" cy="859686"/>
          </a:xfrm>
        </p:grpSpPr>
        <p:sp>
          <p:nvSpPr>
            <p:cNvPr id="540" name="Google Shape;540;p2"/>
            <p:cNvSpPr/>
            <p:nvPr/>
          </p:nvSpPr>
          <p:spPr>
            <a:xfrm>
              <a:off x="3657616" y="440668"/>
              <a:ext cx="4644516" cy="859686"/>
            </a:xfrm>
            <a:prstGeom prst="roundRect">
              <a:avLst>
                <a:gd name="adj" fmla="val 50000"/>
              </a:avLst>
            </a:prstGeom>
            <a:gradFill>
              <a:gsLst>
                <a:gs pos="0">
                  <a:srgbClr val="C7E6B2"/>
                </a:gs>
                <a:gs pos="100000">
                  <a:srgbClr val="E2F2D7">
                    <a:alpha val="0"/>
                  </a:srgbClr>
                </a:gs>
              </a:gsLst>
              <a:lin ang="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41" name="Google Shape;541;p2"/>
            <p:cNvSpPr txBox="1"/>
            <p:nvPr/>
          </p:nvSpPr>
          <p:spPr>
            <a:xfrm>
              <a:off x="4601587" y="636144"/>
              <a:ext cx="3988389"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1B294E"/>
                  </a:solidFill>
                  <a:effectLst/>
                  <a:uLnTx/>
                  <a:uFillTx/>
                  <a:latin typeface="Corben"/>
                  <a:ea typeface="Corben"/>
                  <a:cs typeface="Corben"/>
                  <a:sym typeface="Corben"/>
                </a:rPr>
                <a:t>CDS Introduction</a:t>
              </a:r>
              <a:endParaRPr kumimoji="0" sz="2400" b="0" i="0" u="none" strike="noStrike" kern="0" cap="none" spc="0" normalizeH="0" baseline="0" noProof="0" dirty="0">
                <a:ln>
                  <a:noFill/>
                </a:ln>
                <a:solidFill>
                  <a:srgbClr val="1B294E"/>
                </a:solidFill>
                <a:effectLst/>
                <a:uLnTx/>
                <a:uFillTx/>
                <a:latin typeface="Quattrocento Sans"/>
                <a:ea typeface="Quattrocento Sans"/>
                <a:cs typeface="Quattrocento Sans"/>
                <a:sym typeface="Quattrocento Sans"/>
              </a:endParaRPr>
            </a:p>
          </p:txBody>
        </p:sp>
        <p:grpSp>
          <p:nvGrpSpPr>
            <p:cNvPr id="542" name="Google Shape;542;p2"/>
            <p:cNvGrpSpPr/>
            <p:nvPr/>
          </p:nvGrpSpPr>
          <p:grpSpPr>
            <a:xfrm>
              <a:off x="3657616" y="440668"/>
              <a:ext cx="852620" cy="852620"/>
              <a:chOff x="3657616" y="440668"/>
              <a:chExt cx="852620" cy="852620"/>
            </a:xfrm>
          </p:grpSpPr>
          <p:grpSp>
            <p:nvGrpSpPr>
              <p:cNvPr id="543" name="Google Shape;543;p2"/>
              <p:cNvGrpSpPr/>
              <p:nvPr/>
            </p:nvGrpSpPr>
            <p:grpSpPr>
              <a:xfrm>
                <a:off x="3657616" y="440668"/>
                <a:ext cx="852620" cy="852620"/>
                <a:chOff x="3657616" y="440668"/>
                <a:chExt cx="1008112" cy="1008112"/>
              </a:xfrm>
            </p:grpSpPr>
            <p:sp>
              <p:nvSpPr>
                <p:cNvPr id="544" name="Google Shape;544;p2"/>
                <p:cNvSpPr/>
                <p:nvPr/>
              </p:nvSpPr>
              <p:spPr>
                <a:xfrm>
                  <a:off x="3657616" y="440668"/>
                  <a:ext cx="1008112" cy="100811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nvGrpSpPr>
                <p:cNvPr id="545" name="Google Shape;545;p2"/>
                <p:cNvGrpSpPr/>
                <p:nvPr/>
              </p:nvGrpSpPr>
              <p:grpSpPr>
                <a:xfrm>
                  <a:off x="3765628" y="548680"/>
                  <a:ext cx="792088" cy="792088"/>
                  <a:chOff x="4197016" y="548680"/>
                  <a:chExt cx="792088" cy="792088"/>
                </a:xfrm>
              </p:grpSpPr>
              <p:sp>
                <p:nvSpPr>
                  <p:cNvPr id="546" name="Google Shape;546;p2"/>
                  <p:cNvSpPr/>
                  <p:nvPr/>
                </p:nvSpPr>
                <p:spPr>
                  <a:xfrm>
                    <a:off x="4197016" y="548680"/>
                    <a:ext cx="792088" cy="792088"/>
                  </a:xfrm>
                  <a:prstGeom prst="ellipse">
                    <a:avLst/>
                  </a:prstGeom>
                  <a:gradFill>
                    <a:gsLst>
                      <a:gs pos="0">
                        <a:srgbClr val="C7E6B2"/>
                      </a:gs>
                      <a:gs pos="100000">
                        <a:schemeClr val="accent1"/>
                      </a:gs>
                    </a:gsLst>
                    <a:lin ang="27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47" name="Google Shape;547;p2"/>
                  <p:cNvSpPr/>
                  <p:nvPr/>
                </p:nvSpPr>
                <p:spPr>
                  <a:xfrm>
                    <a:off x="4269024" y="620688"/>
                    <a:ext cx="648072" cy="6480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grpSp>
          <p:sp>
            <p:nvSpPr>
              <p:cNvPr id="548" name="Google Shape;548;p2"/>
              <p:cNvSpPr txBox="1"/>
              <p:nvPr/>
            </p:nvSpPr>
            <p:spPr>
              <a:xfrm>
                <a:off x="3748968" y="674410"/>
                <a:ext cx="669916" cy="36933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rPr>
                  <a:t>04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pic>
        <p:nvPicPr>
          <p:cNvPr id="550" name="Google Shape;550;p2"/>
          <p:cNvPicPr preferRelativeResize="0"/>
          <p:nvPr/>
        </p:nvPicPr>
        <p:blipFill rotWithShape="1">
          <a:blip r:embed="rId3">
            <a:alphaModFix/>
          </a:blip>
          <a:srcRect/>
          <a:stretch/>
        </p:blipFill>
        <p:spPr>
          <a:xfrm>
            <a:off x="-37569" y="6255475"/>
            <a:ext cx="662338" cy="632616"/>
          </a:xfrm>
          <a:prstGeom prst="rect">
            <a:avLst/>
          </a:prstGeom>
          <a:noFill/>
          <a:ln>
            <a:noFill/>
          </a:ln>
        </p:spPr>
      </p:pic>
      <p:sp>
        <p:nvSpPr>
          <p:cNvPr id="552"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sp>
        <p:nvSpPr>
          <p:cNvPr id="553" name="Google Shape;553;p2"/>
          <p:cNvSpPr txBox="1"/>
          <p:nvPr/>
        </p:nvSpPr>
        <p:spPr>
          <a:xfrm>
            <a:off x="5978935" y="4041964"/>
            <a:ext cx="4331078"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1B294E"/>
                </a:solidFill>
                <a:effectLst/>
                <a:uLnTx/>
                <a:uFillTx/>
                <a:latin typeface="Corben"/>
                <a:ea typeface="Corben"/>
                <a:cs typeface="Corben"/>
                <a:sym typeface="Corben"/>
              </a:rPr>
              <a:t>HANA v/s</a:t>
            </a:r>
            <a:r>
              <a:rPr kumimoji="0" lang="en-US" sz="2400" b="0" i="0" u="none" strike="noStrike" kern="0" cap="none" spc="0" normalizeH="0" noProof="0" dirty="0">
                <a:ln>
                  <a:noFill/>
                </a:ln>
                <a:solidFill>
                  <a:srgbClr val="1B294E"/>
                </a:solidFill>
                <a:effectLst/>
                <a:uLnTx/>
                <a:uFillTx/>
                <a:latin typeface="Corben"/>
                <a:ea typeface="Corben"/>
                <a:cs typeface="Corben"/>
                <a:sym typeface="Corben"/>
              </a:rPr>
              <a:t> S/4HANA</a:t>
            </a:r>
            <a:endParaRPr kumimoji="0" sz="2400" b="0" i="0" u="none" strike="noStrike" kern="0" cap="none" spc="0" normalizeH="0" baseline="0" noProof="0" dirty="0">
              <a:ln>
                <a:noFill/>
              </a:ln>
              <a:solidFill>
                <a:srgbClr val="1B294E"/>
              </a:solidFill>
              <a:effectLst/>
              <a:uLnTx/>
              <a:uFillTx/>
              <a:latin typeface="Quattrocento Sans"/>
              <a:ea typeface="Quattrocento Sans"/>
              <a:cs typeface="Quattrocento Sans"/>
              <a:sym typeface="Quattrocento Sans"/>
            </a:endParaRPr>
          </a:p>
        </p:txBody>
      </p:sp>
      <p:pic>
        <p:nvPicPr>
          <p:cNvPr id="50"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30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08"/>
                                        </p:tgtEl>
                                        <p:attrNameLst>
                                          <p:attrName>style.visibility</p:attrName>
                                        </p:attrNameLst>
                                      </p:cBhvr>
                                      <p:to>
                                        <p:strVal val="visible"/>
                                      </p:to>
                                    </p:set>
                                    <p:animEffect transition="in" filter="barn(inVertical)">
                                      <p:cBhvr>
                                        <p:cTn id="7" dur="500"/>
                                        <p:tgtEl>
                                          <p:spTgt spid="50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09"/>
                                        </p:tgtEl>
                                        <p:attrNameLst>
                                          <p:attrName>style.visibility</p:attrName>
                                        </p:attrNameLst>
                                      </p:cBhvr>
                                      <p:to>
                                        <p:strVal val="visible"/>
                                      </p:to>
                                    </p:set>
                                    <p:animEffect transition="in" filter="barn(inVertical)">
                                      <p:cBhvr>
                                        <p:cTn id="12" dur="500"/>
                                        <p:tgtEl>
                                          <p:spTgt spid="50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19"/>
                                        </p:tgtEl>
                                        <p:attrNameLst>
                                          <p:attrName>style.visibility</p:attrName>
                                        </p:attrNameLst>
                                      </p:cBhvr>
                                      <p:to>
                                        <p:strVal val="visible"/>
                                      </p:to>
                                    </p:set>
                                    <p:animEffect transition="in" filter="barn(inVertical)">
                                      <p:cBhvr>
                                        <p:cTn id="17" dur="500"/>
                                        <p:tgtEl>
                                          <p:spTgt spid="51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53"/>
                                        </p:tgtEl>
                                        <p:attrNameLst>
                                          <p:attrName>style.visibility</p:attrName>
                                        </p:attrNameLst>
                                      </p:cBhvr>
                                      <p:to>
                                        <p:strVal val="visible"/>
                                      </p:to>
                                    </p:set>
                                    <p:animEffect transition="in" filter="barn(inVertical)">
                                      <p:cBhvr>
                                        <p:cTn id="22" dur="500"/>
                                        <p:tgtEl>
                                          <p:spTgt spid="553"/>
                                        </p:tgtEl>
                                      </p:cBhvr>
                                    </p:animEffect>
                                  </p:childTnLst>
                                </p:cTn>
                              </p:par>
                              <p:par>
                                <p:cTn id="23" presetID="16" presetClass="entr" presetSubtype="21" fill="hold" nodeType="withEffect">
                                  <p:stCondLst>
                                    <p:cond delay="0"/>
                                  </p:stCondLst>
                                  <p:childTnLst>
                                    <p:set>
                                      <p:cBhvr>
                                        <p:cTn id="24" dur="1" fill="hold">
                                          <p:stCondLst>
                                            <p:cond delay="0"/>
                                          </p:stCondLst>
                                        </p:cTn>
                                        <p:tgtEl>
                                          <p:spTgt spid="529"/>
                                        </p:tgtEl>
                                        <p:attrNameLst>
                                          <p:attrName>style.visibility</p:attrName>
                                        </p:attrNameLst>
                                      </p:cBhvr>
                                      <p:to>
                                        <p:strVal val="visible"/>
                                      </p:to>
                                    </p:set>
                                    <p:animEffect transition="in" filter="barn(inVertical)">
                                      <p:cBhvr>
                                        <p:cTn id="25" dur="500"/>
                                        <p:tgtEl>
                                          <p:spTgt spid="52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539"/>
                                        </p:tgtEl>
                                        <p:attrNameLst>
                                          <p:attrName>style.visibility</p:attrName>
                                        </p:attrNameLst>
                                      </p:cBhvr>
                                      <p:to>
                                        <p:strVal val="visible"/>
                                      </p:to>
                                    </p:set>
                                    <p:animEffect transition="in" filter="barn(inVertical)">
                                      <p:cBhvr>
                                        <p:cTn id="30" dur="500"/>
                                        <p:tgtEl>
                                          <p:spTgt spid="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p:bldP spid="5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1" name="Google Shape;941;p2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Use cases 1 – Building Full Stack Application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43" name="Google Shape;943;p25"/>
          <p:cNvPicPr preferRelativeResize="0"/>
          <p:nvPr/>
        </p:nvPicPr>
        <p:blipFill rotWithShape="1">
          <a:blip r:embed="rId3">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4"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9" name="Google Shape;949;p2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Use Case 2 – Side by Side Extension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51" name="Google Shape;951;p26"/>
          <p:cNvPicPr preferRelativeResize="0"/>
          <p:nvPr/>
        </p:nvPicPr>
        <p:blipFill rotWithShape="1">
          <a:blip r:embed="rId3">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4"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7" name="Google Shape;957;p27"/>
          <p:cNvSpPr txBox="1"/>
          <p:nvPr/>
        </p:nvSpPr>
        <p:spPr>
          <a:xfrm>
            <a:off x="224979" y="788088"/>
            <a:ext cx="11806237" cy="646331"/>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 – Simplification	4 – 4</a:t>
            </a:r>
            <a:r>
              <a:rPr kumimoji="0" lang="en-US" sz="1800" b="0" i="0" u="none" strike="noStrike" kern="0" cap="none" spc="0" normalizeH="0" baseline="30000" noProof="0">
                <a:ln>
                  <a:noFill/>
                </a:ln>
                <a:solidFill>
                  <a:srgbClr val="000000"/>
                </a:solidFill>
                <a:effectLst/>
                <a:uLnTx/>
                <a:uFillTx/>
                <a:latin typeface="Calibri"/>
                <a:ea typeface="Calibri"/>
                <a:cs typeface="Calibri"/>
                <a:sym typeface="Calibri"/>
              </a:rPr>
              <a:t>th</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 Generation ERP</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S/4HANA – Onpremise,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Cloud</a:t>
            </a: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58" name="Google Shape;958;p27"/>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Use Case 3 – S/4HANA Cloud Extension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60" name="Google Shape;960;p27"/>
          <p:cNvPicPr preferRelativeResize="0"/>
          <p:nvPr/>
        </p:nvPicPr>
        <p:blipFill rotWithShape="1">
          <a:blip r:embed="rId3">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5" name="Google Shape;975;p29"/>
          <p:cNvSpPr txBox="1"/>
          <p:nvPr/>
        </p:nvSpPr>
        <p:spPr>
          <a:xfrm>
            <a:off x="224979" y="788088"/>
            <a:ext cx="11806237" cy="574003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a light weight data format to transmit data from one system (peer) to another system.</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empStr</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empTab</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76" name="Google Shape;976;p2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JSON – Java Script Object Notation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11" name="Google Shape;552;p2"/>
          <p:cNvSpPr txBox="1"/>
          <p:nvPr/>
        </p:nvSpPr>
        <p:spPr>
          <a:xfrm>
            <a:off x="9417061" y="6491630"/>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12"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Introduction to HANA</a:t>
            </a:r>
            <a:endParaRPr kumimoji="0" lang="en-IN"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177646" y="655067"/>
            <a:ext cx="11486844" cy="36933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HANA stands for High Performance Analytical </a:t>
            </a:r>
            <a:r>
              <a:rPr kumimoji="0" lang="en-IN" sz="1800" b="1" i="0" u="sng" strike="noStrike" kern="1200" cap="none" spc="0" normalizeH="0" baseline="0" noProof="0" dirty="0">
                <a:ln>
                  <a:noFill/>
                </a:ln>
                <a:solidFill>
                  <a:prstClr val="black"/>
                </a:solidFill>
                <a:effectLst/>
                <a:uLnTx/>
                <a:uFillTx/>
                <a:latin typeface="Segoe UI"/>
                <a:ea typeface="+mn-ea"/>
                <a:cs typeface="+mn-cs"/>
              </a:rPr>
              <a:t>Appliance</a:t>
            </a:r>
            <a:r>
              <a:rPr kumimoji="0" lang="en-IN" sz="1800" b="0" i="0" u="none" strike="noStrike" kern="1200" cap="none" spc="0" normalizeH="0" baseline="0" noProof="0" dirty="0">
                <a:ln>
                  <a:noFill/>
                </a:ln>
                <a:solidFill>
                  <a:prstClr val="black"/>
                </a:solidFill>
                <a:effectLst/>
                <a:uLnTx/>
                <a:uFillTx/>
                <a:latin typeface="Segoe UI"/>
                <a:ea typeface="+mn-ea"/>
                <a:cs typeface="+mn-cs"/>
              </a:rPr>
              <a:t>. It SAP’s in-memory database.</a:t>
            </a:r>
          </a:p>
        </p:txBody>
      </p:sp>
      <p:sp>
        <p:nvSpPr>
          <p:cNvPr id="4" name="TextBox 3">
            <a:extLst>
              <a:ext uri="{FF2B5EF4-FFF2-40B4-BE49-F238E27FC236}">
                <a16:creationId xmlns:a16="http://schemas.microsoft.com/office/drawing/2014/main" id="{8803427F-BBC4-98B2-1F0F-6E79C1BEC402}"/>
              </a:ext>
            </a:extLst>
          </p:cNvPr>
          <p:cNvSpPr txBox="1"/>
          <p:nvPr/>
        </p:nvSpPr>
        <p:spPr>
          <a:xfrm>
            <a:off x="9547913" y="6408935"/>
            <a:ext cx="2524210" cy="276999"/>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rPr>
              <a:t>www.anubhavtrainings.com</a:t>
            </a:r>
            <a:endParaRPr kumimoji="0" lang="en-IN"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6"/>
            <a:ext cx="223678" cy="25391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7</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p:sp>
        <p:nvSpPr>
          <p:cNvPr id="7" name="Rectangle: Rounded Corners 6">
            <a:extLst>
              <a:ext uri="{FF2B5EF4-FFF2-40B4-BE49-F238E27FC236}">
                <a16:creationId xmlns:a16="http://schemas.microsoft.com/office/drawing/2014/main" id="{214C3A6F-E917-308C-14DA-EB7F6E4985D0}"/>
              </a:ext>
            </a:extLst>
          </p:cNvPr>
          <p:cNvSpPr/>
          <p:nvPr/>
        </p:nvSpPr>
        <p:spPr>
          <a:xfrm>
            <a:off x="1485900" y="1340768"/>
            <a:ext cx="1728192" cy="5760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CPU</a:t>
            </a:r>
          </a:p>
        </p:txBody>
      </p:sp>
      <p:sp>
        <p:nvSpPr>
          <p:cNvPr id="8" name="Rectangle: Rounded Corners 7">
            <a:extLst>
              <a:ext uri="{FF2B5EF4-FFF2-40B4-BE49-F238E27FC236}">
                <a16:creationId xmlns:a16="http://schemas.microsoft.com/office/drawing/2014/main" id="{238DA2FA-CFBE-639A-E077-17A88C6589D3}"/>
              </a:ext>
            </a:extLst>
          </p:cNvPr>
          <p:cNvSpPr/>
          <p:nvPr/>
        </p:nvSpPr>
        <p:spPr>
          <a:xfrm>
            <a:off x="4726260" y="1340768"/>
            <a:ext cx="1728192" cy="5760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RAM</a:t>
            </a:r>
          </a:p>
        </p:txBody>
      </p:sp>
      <p:sp>
        <p:nvSpPr>
          <p:cNvPr id="9" name="Arrow: Left-Right 8">
            <a:extLst>
              <a:ext uri="{FF2B5EF4-FFF2-40B4-BE49-F238E27FC236}">
                <a16:creationId xmlns:a16="http://schemas.microsoft.com/office/drawing/2014/main" id="{7B2BED4F-B6FD-6502-B752-76D673C20D9F}"/>
              </a:ext>
            </a:extLst>
          </p:cNvPr>
          <p:cNvSpPr/>
          <p:nvPr/>
        </p:nvSpPr>
        <p:spPr>
          <a:xfrm>
            <a:off x="3214092" y="1484784"/>
            <a:ext cx="1512168" cy="288032"/>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0" name="Arrow: Left-Right 9">
            <a:extLst>
              <a:ext uri="{FF2B5EF4-FFF2-40B4-BE49-F238E27FC236}">
                <a16:creationId xmlns:a16="http://schemas.microsoft.com/office/drawing/2014/main" id="{3AE47B9B-7DA8-0104-CCD9-AB7DEA7B9B9D}"/>
              </a:ext>
            </a:extLst>
          </p:cNvPr>
          <p:cNvSpPr/>
          <p:nvPr/>
        </p:nvSpPr>
        <p:spPr>
          <a:xfrm>
            <a:off x="6477091" y="1458879"/>
            <a:ext cx="1512168" cy="288032"/>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 name="Rectangle 10">
            <a:extLst>
              <a:ext uri="{FF2B5EF4-FFF2-40B4-BE49-F238E27FC236}">
                <a16:creationId xmlns:a16="http://schemas.microsoft.com/office/drawing/2014/main" id="{BDAD2F6D-BBB5-A7ED-F618-D1F05BA67D0A}"/>
              </a:ext>
            </a:extLst>
          </p:cNvPr>
          <p:cNvSpPr/>
          <p:nvPr/>
        </p:nvSpPr>
        <p:spPr>
          <a:xfrm>
            <a:off x="8011898" y="1304764"/>
            <a:ext cx="2232248" cy="64807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HDD</a:t>
            </a:r>
          </a:p>
        </p:txBody>
      </p:sp>
      <p:sp>
        <p:nvSpPr>
          <p:cNvPr id="12" name="Rectangle 11">
            <a:extLst>
              <a:ext uri="{FF2B5EF4-FFF2-40B4-BE49-F238E27FC236}">
                <a16:creationId xmlns:a16="http://schemas.microsoft.com/office/drawing/2014/main" id="{08A03C45-E030-438D-B1EC-5CBF23997092}"/>
              </a:ext>
            </a:extLst>
          </p:cNvPr>
          <p:cNvSpPr/>
          <p:nvPr/>
        </p:nvSpPr>
        <p:spPr>
          <a:xfrm>
            <a:off x="340379" y="1346896"/>
            <a:ext cx="1001505" cy="1720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3" name="Rectangle 12">
            <a:extLst>
              <a:ext uri="{FF2B5EF4-FFF2-40B4-BE49-F238E27FC236}">
                <a16:creationId xmlns:a16="http://schemas.microsoft.com/office/drawing/2014/main" id="{51EF1DC3-35C7-6894-6D1F-1036E6DBB8DF}"/>
              </a:ext>
            </a:extLst>
          </p:cNvPr>
          <p:cNvSpPr/>
          <p:nvPr/>
        </p:nvSpPr>
        <p:spPr>
          <a:xfrm>
            <a:off x="352257" y="1554965"/>
            <a:ext cx="713473" cy="1651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4" name="Rectangle 13">
            <a:extLst>
              <a:ext uri="{FF2B5EF4-FFF2-40B4-BE49-F238E27FC236}">
                <a16:creationId xmlns:a16="http://schemas.microsoft.com/office/drawing/2014/main" id="{919E7170-81BE-D2F4-E313-D8B499B65161}"/>
              </a:ext>
            </a:extLst>
          </p:cNvPr>
          <p:cNvSpPr/>
          <p:nvPr/>
        </p:nvSpPr>
        <p:spPr>
          <a:xfrm>
            <a:off x="363018" y="1757270"/>
            <a:ext cx="497449" cy="1436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TextBox 14">
            <a:extLst>
              <a:ext uri="{FF2B5EF4-FFF2-40B4-BE49-F238E27FC236}">
                <a16:creationId xmlns:a16="http://schemas.microsoft.com/office/drawing/2014/main" id="{DFCDDB9C-FE4D-3DDD-AD3B-89A3481B6273}"/>
              </a:ext>
            </a:extLst>
          </p:cNvPr>
          <p:cNvSpPr txBox="1"/>
          <p:nvPr/>
        </p:nvSpPr>
        <p:spPr>
          <a:xfrm>
            <a:off x="363018" y="2132856"/>
            <a:ext cx="11131994" cy="36933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Appliance = Hardware (Dell, Lenovo and HP) + Software</a:t>
            </a:r>
          </a:p>
        </p:txBody>
      </p:sp>
      <p:sp>
        <p:nvSpPr>
          <p:cNvPr id="16" name="TextBox 15">
            <a:extLst>
              <a:ext uri="{FF2B5EF4-FFF2-40B4-BE49-F238E27FC236}">
                <a16:creationId xmlns:a16="http://schemas.microsoft.com/office/drawing/2014/main" id="{15A76E13-9D27-910A-5C07-468FC76C0190}"/>
              </a:ext>
            </a:extLst>
          </p:cNvPr>
          <p:cNvSpPr txBox="1"/>
          <p:nvPr/>
        </p:nvSpPr>
        <p:spPr>
          <a:xfrm>
            <a:off x="363018" y="2636912"/>
            <a:ext cx="11131994" cy="40011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Segoe UI"/>
                <a:ea typeface="+mn-ea"/>
                <a:cs typeface="+mn-cs"/>
              </a:rPr>
              <a:t>Hardware innovation			Software innovation</a:t>
            </a:r>
          </a:p>
        </p:txBody>
      </p:sp>
      <p:cxnSp>
        <p:nvCxnSpPr>
          <p:cNvPr id="18" name="Straight Connector 17">
            <a:extLst>
              <a:ext uri="{FF2B5EF4-FFF2-40B4-BE49-F238E27FC236}">
                <a16:creationId xmlns:a16="http://schemas.microsoft.com/office/drawing/2014/main" id="{1B1259DA-BAB1-F354-7005-5F306C4965AD}"/>
              </a:ext>
            </a:extLst>
          </p:cNvPr>
          <p:cNvCxnSpPr>
            <a:cxnSpLocks/>
            <a:stCxn id="16" idx="0"/>
          </p:cNvCxnSpPr>
          <p:nvPr/>
        </p:nvCxnSpPr>
        <p:spPr>
          <a:xfrm>
            <a:off x="5929015" y="2636912"/>
            <a:ext cx="0" cy="396044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015DC43-A304-2329-DA55-BF3E834EB6D2}"/>
              </a:ext>
            </a:extLst>
          </p:cNvPr>
          <p:cNvSpPr txBox="1"/>
          <p:nvPr/>
        </p:nvSpPr>
        <p:spPr>
          <a:xfrm>
            <a:off x="477788" y="3037022"/>
            <a:ext cx="5256582" cy="1323439"/>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Cost of memory came down &lt;~50k USD</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Powerful backup systems</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Ability to deliver multi-core </a:t>
            </a:r>
            <a:r>
              <a:rPr kumimoji="0" lang="en-IN" sz="1600" b="0" i="0" u="none" strike="noStrike" kern="1200" cap="none" spc="0" normalizeH="0" baseline="0" noProof="0" dirty="0" err="1">
                <a:ln>
                  <a:noFill/>
                </a:ln>
                <a:solidFill>
                  <a:prstClr val="black"/>
                </a:solidFill>
                <a:effectLst/>
                <a:uLnTx/>
                <a:uFillTx/>
                <a:latin typeface="Segoe UI"/>
                <a:ea typeface="+mn-ea"/>
                <a:cs typeface="+mn-cs"/>
              </a:rPr>
              <a:t>cpu</a:t>
            </a:r>
            <a:endParaRPr kumimoji="0" lang="en-IN" sz="16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Able to fabricate large memory at portable</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64-bit OS - microprocessor</a:t>
            </a:r>
          </a:p>
        </p:txBody>
      </p:sp>
      <p:sp>
        <p:nvSpPr>
          <p:cNvPr id="21" name="Rectangle 20">
            <a:extLst>
              <a:ext uri="{FF2B5EF4-FFF2-40B4-BE49-F238E27FC236}">
                <a16:creationId xmlns:a16="http://schemas.microsoft.com/office/drawing/2014/main" id="{7C06770A-33F9-397C-95EF-7BAA8528FA4E}"/>
              </a:ext>
            </a:extLst>
          </p:cNvPr>
          <p:cNvSpPr/>
          <p:nvPr/>
        </p:nvSpPr>
        <p:spPr>
          <a:xfrm>
            <a:off x="4679573" y="2914928"/>
            <a:ext cx="1152119" cy="8309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22" name="Rectangle 21">
            <a:extLst>
              <a:ext uri="{FF2B5EF4-FFF2-40B4-BE49-F238E27FC236}">
                <a16:creationId xmlns:a16="http://schemas.microsoft.com/office/drawing/2014/main" id="{5A3429FA-B6A6-53AE-1678-C55D0FA0BDB1}"/>
              </a:ext>
            </a:extLst>
          </p:cNvPr>
          <p:cNvSpPr/>
          <p:nvPr/>
        </p:nvSpPr>
        <p:spPr>
          <a:xfrm>
            <a:off x="4797105" y="2986936"/>
            <a:ext cx="360040" cy="2880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C</a:t>
            </a:r>
          </a:p>
        </p:txBody>
      </p:sp>
      <p:sp>
        <p:nvSpPr>
          <p:cNvPr id="23" name="Rectangle 22">
            <a:extLst>
              <a:ext uri="{FF2B5EF4-FFF2-40B4-BE49-F238E27FC236}">
                <a16:creationId xmlns:a16="http://schemas.microsoft.com/office/drawing/2014/main" id="{5291E059-2ECD-54D1-9360-1F487D50F381}"/>
              </a:ext>
            </a:extLst>
          </p:cNvPr>
          <p:cNvSpPr/>
          <p:nvPr/>
        </p:nvSpPr>
        <p:spPr>
          <a:xfrm>
            <a:off x="5390598" y="2986936"/>
            <a:ext cx="360040" cy="2880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C</a:t>
            </a:r>
          </a:p>
        </p:txBody>
      </p:sp>
      <p:sp>
        <p:nvSpPr>
          <p:cNvPr id="24" name="Rectangle 23">
            <a:extLst>
              <a:ext uri="{FF2B5EF4-FFF2-40B4-BE49-F238E27FC236}">
                <a16:creationId xmlns:a16="http://schemas.microsoft.com/office/drawing/2014/main" id="{7D228C4A-8C67-D327-EF0D-975E688EF5FB}"/>
              </a:ext>
            </a:extLst>
          </p:cNvPr>
          <p:cNvSpPr/>
          <p:nvPr/>
        </p:nvSpPr>
        <p:spPr>
          <a:xfrm>
            <a:off x="4797105" y="3346976"/>
            <a:ext cx="360040" cy="2880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C</a:t>
            </a:r>
          </a:p>
        </p:txBody>
      </p:sp>
      <p:sp>
        <p:nvSpPr>
          <p:cNvPr id="25" name="Rectangle 24">
            <a:extLst>
              <a:ext uri="{FF2B5EF4-FFF2-40B4-BE49-F238E27FC236}">
                <a16:creationId xmlns:a16="http://schemas.microsoft.com/office/drawing/2014/main" id="{CCA7B6D9-201C-78EF-3DE3-DBEFA8FAB71F}"/>
              </a:ext>
            </a:extLst>
          </p:cNvPr>
          <p:cNvSpPr/>
          <p:nvPr/>
        </p:nvSpPr>
        <p:spPr>
          <a:xfrm>
            <a:off x="5388955" y="3337369"/>
            <a:ext cx="360040" cy="2880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C</a:t>
            </a:r>
          </a:p>
        </p:txBody>
      </p:sp>
      <p:sp>
        <p:nvSpPr>
          <p:cNvPr id="26" name="TextBox 25">
            <a:extLst>
              <a:ext uri="{FF2B5EF4-FFF2-40B4-BE49-F238E27FC236}">
                <a16:creationId xmlns:a16="http://schemas.microsoft.com/office/drawing/2014/main" id="{86D8787B-A9C9-1F6E-D7DB-42405F5CE28D}"/>
              </a:ext>
            </a:extLst>
          </p:cNvPr>
          <p:cNvSpPr txBox="1"/>
          <p:nvPr/>
        </p:nvSpPr>
        <p:spPr>
          <a:xfrm>
            <a:off x="6083723" y="2986936"/>
            <a:ext cx="5256582" cy="2062103"/>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Row </a:t>
            </a:r>
            <a:r>
              <a:rPr kumimoji="0" lang="en-IN" sz="1600" b="0" i="0" u="none" strike="noStrike" kern="1200" cap="none" spc="0" normalizeH="0" baseline="0" noProof="0" dirty="0" err="1">
                <a:ln>
                  <a:noFill/>
                </a:ln>
                <a:solidFill>
                  <a:prstClr val="black"/>
                </a:solidFill>
                <a:effectLst/>
                <a:uLnTx/>
                <a:uFillTx/>
                <a:latin typeface="Segoe UI"/>
                <a:ea typeface="+mn-ea"/>
                <a:cs typeface="+mn-cs"/>
              </a:rPr>
              <a:t>v.s</a:t>
            </a:r>
            <a:r>
              <a:rPr kumimoji="0" lang="en-IN" sz="1600" b="0" i="0" u="none" strike="noStrike" kern="1200" cap="none" spc="0" normalizeH="0" baseline="0" noProof="0" dirty="0">
                <a:ln>
                  <a:noFill/>
                </a:ln>
                <a:solidFill>
                  <a:prstClr val="black"/>
                </a:solidFill>
                <a:effectLst/>
                <a:uLnTx/>
                <a:uFillTx/>
                <a:latin typeface="Segoe UI"/>
                <a:ea typeface="+mn-ea"/>
                <a:cs typeface="+mn-cs"/>
              </a:rPr>
              <a:t> Column store</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No need to maintain secondary indexes</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We can aggregate the data on-fly</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Compression of data</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Partitioning of data</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Massive parallel processing using multi-core CPU</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No need to maintain large change records</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Insert-only approach (compliance)</a:t>
            </a:r>
          </a:p>
        </p:txBody>
      </p:sp>
    </p:spTree>
    <p:extLst>
      <p:ext uri="{BB962C8B-B14F-4D97-AF65-F5344CB8AC3E}">
        <p14:creationId xmlns:p14="http://schemas.microsoft.com/office/powerpoint/2010/main" val="177902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Row store v/s Column Store (Behind scenes)</a:t>
            </a:r>
            <a:endParaRPr kumimoji="0" lang="en-IN"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547913" y="6408935"/>
            <a:ext cx="2524210" cy="276999"/>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rPr>
              <a:t>www.anubhavtrainings.com</a:t>
            </a:r>
            <a:endParaRPr kumimoji="0" lang="en-IN"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6"/>
            <a:ext cx="223678" cy="25391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7</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4239516908"/>
      </p:ext>
    </p:extLst>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Office Theme">
  <a:themeElements>
    <a:clrScheme name="Custom 320">
      <a:dk1>
        <a:sysClr val="windowText" lastClr="000000"/>
      </a:dk1>
      <a:lt1>
        <a:sysClr val="window" lastClr="FFFFFF"/>
      </a:lt1>
      <a:dk2>
        <a:srgbClr val="153153"/>
      </a:dk2>
      <a:lt2>
        <a:srgbClr val="EEECE1"/>
      </a:lt2>
      <a:accent1>
        <a:srgbClr val="E8890A"/>
      </a:accent1>
      <a:accent2>
        <a:srgbClr val="EAEAEA"/>
      </a:accent2>
      <a:accent3>
        <a:srgbClr val="BBBBBB"/>
      </a:accent3>
      <a:accent4>
        <a:srgbClr val="8C8C8C"/>
      </a:accent4>
      <a:accent5>
        <a:srgbClr val="565A5A"/>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689</TotalTime>
  <Words>1312</Words>
  <Application>Microsoft Office PowerPoint</Application>
  <PresentationFormat>Custom</PresentationFormat>
  <Paragraphs>242</Paragraphs>
  <Slides>18</Slides>
  <Notes>9</Notes>
  <HiddenSlides>0</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18</vt:i4>
      </vt:variant>
    </vt:vector>
  </HeadingPairs>
  <TitlesOfParts>
    <vt:vector size="36" baseType="lpstr">
      <vt:lpstr>Calibri</vt:lpstr>
      <vt:lpstr>Segoe UI Light</vt:lpstr>
      <vt:lpstr>72 Condensed</vt:lpstr>
      <vt:lpstr>Noto Sans Symbols</vt:lpstr>
      <vt:lpstr>Open Sans</vt:lpstr>
      <vt:lpstr>Quattrocento Sans</vt:lpstr>
      <vt:lpstr>Cooper Black</vt:lpstr>
      <vt:lpstr>Arial Black</vt:lpstr>
      <vt:lpstr>Cambria</vt:lpstr>
      <vt:lpstr>Arial</vt:lpstr>
      <vt:lpstr>Corben</vt:lpstr>
      <vt:lpstr>Wingdings</vt:lpstr>
      <vt:lpstr>Segoe UI</vt:lpstr>
      <vt:lpstr>Office Theme</vt:lpstr>
      <vt:lpstr>2_Office Theme</vt:lpstr>
      <vt:lpstr>3_Office Theme</vt:lpstr>
      <vt:lpstr>4_Office Theme</vt:lpstr>
      <vt:lpstr>1_Office Theme</vt:lpstr>
      <vt:lpstr>SAP BTP ABAP  on Cloud / RAP  Training</vt:lpstr>
      <vt:lpstr>PowerPoint Presentation</vt:lpstr>
      <vt:lpstr>Agenda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35</cp:revision>
  <dcterms:created xsi:type="dcterms:W3CDTF">2023-10-03T21:33:12Z</dcterms:created>
  <dcterms:modified xsi:type="dcterms:W3CDTF">2024-11-19T07:51:39Z</dcterms:modified>
</cp:coreProperties>
</file>