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6"/>
  </p:notesMasterIdLst>
  <p:sldIdLst>
    <p:sldId id="256" r:id="rId5"/>
    <p:sldId id="402" r:id="rId6"/>
    <p:sldId id="276" r:id="rId7"/>
    <p:sldId id="314" r:id="rId8"/>
    <p:sldId id="319" r:id="rId9"/>
    <p:sldId id="320" r:id="rId10"/>
    <p:sldId id="321" r:id="rId11"/>
    <p:sldId id="1211" r:id="rId12"/>
    <p:sldId id="1186" r:id="rId13"/>
    <p:sldId id="419" r:id="rId14"/>
    <p:sldId id="409" r:id="rId15"/>
  </p:sldIdLst>
  <p:sldSz cx="12188825" cy="6858000"/>
  <p:notesSz cx="6858000" cy="9144000"/>
  <p:embeddedFontLst>
    <p:embeddedFont>
      <p:font typeface="Arial Black" panose="020B0A04020102020204" pitchFamily="34" charset="0"/>
      <p:regular r:id="rId17"/>
      <p:bold r:id="rId18"/>
    </p:embeddedFont>
    <p:embeddedFont>
      <p:font typeface="Cambria" panose="02040503050406030204" pitchFamily="18" charset="0"/>
      <p:regular r:id="rId19"/>
      <p:bold r:id="rId20"/>
      <p:italic r:id="rId21"/>
      <p:boldItalic r:id="rId22"/>
    </p:embeddedFont>
    <p:embeddedFont>
      <p:font typeface="Cooper Black" panose="0208090404030B020404" pitchFamily="18" charset="0"/>
      <p:regular r:id="rId23"/>
    </p:embeddedFont>
    <p:embeddedFont>
      <p:font typeface="Corben" panose="020B0604020202020204" charset="0"/>
      <p:bold r:id="rId24"/>
    </p:embeddedFont>
    <p:embeddedFont>
      <p:font typeface="Open Sans" panose="020B0606030504020204" pitchFamily="34"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Segoe UI Light" panose="020B0502040204020203"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7756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theme" Target="../theme/theme4.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 id="2147483745"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6.xml"/><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6.xml"/><Relationship Id="rId1" Type="http://schemas.openxmlformats.org/officeDocument/2006/relationships/slideLayout" Target="../slideLayouts/slideLayout46.xml"/><Relationship Id="rId5" Type="http://schemas.openxmlformats.org/officeDocument/2006/relationships/image" Target="../media/image4.png"/><Relationship Id="rId4" Type="http://schemas.openxmlformats.org/officeDocument/2006/relationships/hyperlink" Target="https://ui5.sap.com/#/topic/1cf5c7f5b81c4cb3ba98fd14314d450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DAY-10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10</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Value Helps</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Status</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Object Page</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Facets and Table</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4"/>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Fiori Elements - List Report Application</a:t>
            </a:r>
            <a:endParaRPr sz="2000" dirty="0">
              <a:solidFill>
                <a:srgbClr val="FFC000"/>
              </a:solidFill>
              <a:latin typeface="Cooper Black" panose="0208090404030B020404" pitchFamily="18" charset="0"/>
            </a:endParaRPr>
          </a:p>
        </p:txBody>
      </p:sp>
      <p:sp>
        <p:nvSpPr>
          <p:cNvPr id="1417" name="Google Shape;1417;p64"/>
          <p:cNvSpPr/>
          <p:nvPr/>
        </p:nvSpPr>
        <p:spPr>
          <a:xfrm>
            <a:off x="174105" y="917231"/>
            <a:ext cx="11760715" cy="645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a:solidFill>
                  <a:schemeClr val="dk1"/>
                </a:solidFill>
                <a:latin typeface="Arial"/>
                <a:ea typeface="Arial"/>
                <a:cs typeface="Arial"/>
                <a:sym typeface="Arial"/>
              </a:rPr>
              <a:t>The list report offers powerful features for finding and acting on relevant data sets. It is often used as an entry point for navigating to the item details, which are usually shown on an object page.</a:t>
            </a:r>
            <a:endParaRPr sz="1798">
              <a:solidFill>
                <a:srgbClr val="000000"/>
              </a:solidFill>
              <a:latin typeface="Calibri"/>
              <a:ea typeface="Calibri"/>
              <a:cs typeface="Calibri"/>
              <a:sym typeface="Calibri"/>
            </a:endParaRPr>
          </a:p>
        </p:txBody>
      </p:sp>
      <p:pic>
        <p:nvPicPr>
          <p:cNvPr id="1418" name="Google Shape;1418;p64"/>
          <p:cNvPicPr preferRelativeResize="0"/>
          <p:nvPr/>
        </p:nvPicPr>
        <p:blipFill rotWithShape="1">
          <a:blip r:embed="rId3">
            <a:alphaModFix/>
          </a:blip>
          <a:srcRect/>
          <a:stretch/>
        </p:blipFill>
        <p:spPr>
          <a:xfrm>
            <a:off x="174106" y="2321981"/>
            <a:ext cx="5393715" cy="3555031"/>
          </a:xfrm>
          <a:prstGeom prst="rect">
            <a:avLst/>
          </a:prstGeom>
          <a:noFill/>
          <a:ln>
            <a:noFill/>
          </a:ln>
        </p:spPr>
      </p:pic>
      <p:pic>
        <p:nvPicPr>
          <p:cNvPr id="1419" name="Google Shape;1419;p64"/>
          <p:cNvPicPr preferRelativeResize="0"/>
          <p:nvPr/>
        </p:nvPicPr>
        <p:blipFill rotWithShape="1">
          <a:blip r:embed="rId4">
            <a:alphaModFix/>
          </a:blip>
          <a:srcRect/>
          <a:stretch/>
        </p:blipFill>
        <p:spPr>
          <a:xfrm>
            <a:off x="6703695" y="2311650"/>
            <a:ext cx="5311023" cy="3565362"/>
          </a:xfrm>
          <a:prstGeom prst="rect">
            <a:avLst/>
          </a:prstGeom>
          <a:noFill/>
          <a:ln>
            <a:noFill/>
          </a:ln>
        </p:spPr>
      </p:pic>
      <p:cxnSp>
        <p:nvCxnSpPr>
          <p:cNvPr id="1420" name="Google Shape;1420;p64"/>
          <p:cNvCxnSpPr/>
          <p:nvPr/>
        </p:nvCxnSpPr>
        <p:spPr>
          <a:xfrm>
            <a:off x="5250121" y="3996939"/>
            <a:ext cx="1584134" cy="0"/>
          </a:xfrm>
          <a:prstGeom prst="straightConnector1">
            <a:avLst/>
          </a:prstGeom>
          <a:noFill/>
          <a:ln w="76200" cap="flat" cmpd="sng">
            <a:solidFill>
              <a:schemeClr val="accent1"/>
            </a:solidFill>
            <a:prstDash val="solid"/>
            <a:miter lim="800000"/>
            <a:headEnd type="none" w="sm" len="sm"/>
            <a:tailEnd type="triangle" w="med" len="med"/>
          </a:ln>
        </p:spPr>
      </p:cxnSp>
      <p:sp>
        <p:nvSpPr>
          <p:cNvPr id="1421" name="Google Shape;1421;p64"/>
          <p:cNvSpPr/>
          <p:nvPr/>
        </p:nvSpPr>
        <p:spPr>
          <a:xfrm>
            <a:off x="5119561" y="3927307"/>
            <a:ext cx="200193" cy="15667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2" name="Google Shape;1422;p64"/>
          <p:cNvSpPr txBox="1"/>
          <p:nvPr/>
        </p:nvSpPr>
        <p:spPr>
          <a:xfrm>
            <a:off x="1646650" y="1847041"/>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List Report</a:t>
            </a:r>
            <a:endParaRPr/>
          </a:p>
        </p:txBody>
      </p:sp>
      <p:sp>
        <p:nvSpPr>
          <p:cNvPr id="1423" name="Google Shape;1423;p64"/>
          <p:cNvSpPr txBox="1"/>
          <p:nvPr/>
        </p:nvSpPr>
        <p:spPr>
          <a:xfrm>
            <a:off x="8474966" y="1873468"/>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Object Page</a:t>
            </a:r>
            <a:endParaRPr/>
          </a:p>
        </p:txBody>
      </p:sp>
      <p:sp>
        <p:nvSpPr>
          <p:cNvPr id="1424" name="Google Shape;1424;p64"/>
          <p:cNvSpPr/>
          <p:nvPr/>
        </p:nvSpPr>
        <p:spPr>
          <a:xfrm>
            <a:off x="314933" y="2552069"/>
            <a:ext cx="5100565" cy="54834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5" name="Google Shape;1425;p64"/>
          <p:cNvSpPr/>
          <p:nvPr/>
        </p:nvSpPr>
        <p:spPr>
          <a:xfrm>
            <a:off x="314932" y="2330116"/>
            <a:ext cx="665859" cy="221953"/>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6" name="Google Shape;1426;p64"/>
          <p:cNvSpPr/>
          <p:nvPr/>
        </p:nvSpPr>
        <p:spPr>
          <a:xfrm>
            <a:off x="299701" y="3392015"/>
            <a:ext cx="5100565" cy="249313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7" name="Google Shape;1427;p64"/>
          <p:cNvSpPr/>
          <p:nvPr/>
        </p:nvSpPr>
        <p:spPr>
          <a:xfrm>
            <a:off x="3461442" y="3206217"/>
            <a:ext cx="1954056" cy="18579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8" name="Google Shape;1428;p64"/>
          <p:cNvSpPr/>
          <p:nvPr/>
        </p:nvSpPr>
        <p:spPr>
          <a:xfrm>
            <a:off x="6703696" y="2502539"/>
            <a:ext cx="5100565" cy="63658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9" name="Google Shape;1429;p64"/>
          <p:cNvSpPr/>
          <p:nvPr/>
        </p:nvSpPr>
        <p:spPr>
          <a:xfrm>
            <a:off x="6703698" y="3139587"/>
            <a:ext cx="1518854" cy="19042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0" name="Google Shape;1430;p64"/>
          <p:cNvSpPr/>
          <p:nvPr/>
        </p:nvSpPr>
        <p:spPr>
          <a:xfrm>
            <a:off x="6775504" y="3429001"/>
            <a:ext cx="5100565" cy="64944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1" name="Google Shape;1431;p64"/>
          <p:cNvSpPr/>
          <p:nvPr/>
        </p:nvSpPr>
        <p:spPr>
          <a:xfrm>
            <a:off x="6808926" y="4580578"/>
            <a:ext cx="5100565" cy="75577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20"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2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5"/>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Object Page</a:t>
            </a:r>
            <a:endParaRPr sz="3600" dirty="0">
              <a:solidFill>
                <a:srgbClr val="FFC000"/>
              </a:solidFill>
              <a:latin typeface="Cooper Black" panose="0208090404030B020404" pitchFamily="18" charset="0"/>
              <a:ea typeface="Corben"/>
              <a:cs typeface="Corben"/>
              <a:sym typeface="Corben"/>
            </a:endParaRPr>
          </a:p>
        </p:txBody>
      </p:sp>
      <p:pic>
        <p:nvPicPr>
          <p:cNvPr id="1439" name="Google Shape;1439;p65" descr="https://blogs.sap.com/wp-content/uploads/2017/08/Develop-Object-Page-simple-example-facets.png"/>
          <p:cNvPicPr preferRelativeResize="0"/>
          <p:nvPr/>
        </p:nvPicPr>
        <p:blipFill rotWithShape="1">
          <a:blip r:embed="rId3">
            <a:alphaModFix/>
          </a:blip>
          <a:srcRect/>
          <a:stretch/>
        </p:blipFill>
        <p:spPr>
          <a:xfrm>
            <a:off x="323603" y="917230"/>
            <a:ext cx="10192461" cy="5445270"/>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99" u="sng" dirty="0">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399" u="sng" dirty="0">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@UI.SelectionField – Create filter fields on screen 1 (List Report)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@UI.LineItem – Create Columns on first Screen (Table area on list report)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@UI.HeaderInfo – Provide title to the table and arrange header for the object page (second screen)</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@UI.Facets – To create tabs on the object page</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@UI.Identification – can only be one, Configure default fields on object page (inside facet)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@UI.FieldGroup – To create field groups (group of fields) in a block with label and text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@UI.datapoint – to create a single value to be displayed in a chart or on top of page</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@UI.Chart – to create a chart with a particular chart type</a:t>
            </a:r>
            <a:endParaRPr dirty="0"/>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1092</Words>
  <Application>Microsoft Office PowerPoint</Application>
  <PresentationFormat>Custom</PresentationFormat>
  <Paragraphs>112</Paragraphs>
  <Slides>11</Slides>
  <Notes>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11</vt:i4>
      </vt:variant>
    </vt:vector>
  </HeadingPairs>
  <TitlesOfParts>
    <vt:vector size="25" baseType="lpstr">
      <vt:lpstr>Segoe UI</vt:lpstr>
      <vt:lpstr>Calibri</vt:lpstr>
      <vt:lpstr>Arial</vt:lpstr>
      <vt:lpstr>Quattrocento Sans</vt:lpstr>
      <vt:lpstr>Arial Black</vt:lpstr>
      <vt:lpstr>Cooper Black</vt:lpstr>
      <vt:lpstr>Segoe UI Light</vt:lpstr>
      <vt:lpstr>Cambria</vt:lpstr>
      <vt:lpstr>Corben</vt:lpstr>
      <vt:lpstr>Open Sans</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Annotation Documentation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72</cp:revision>
  <dcterms:created xsi:type="dcterms:W3CDTF">2023-10-03T21:33:12Z</dcterms:created>
  <dcterms:modified xsi:type="dcterms:W3CDTF">2024-12-04T07:31:58Z</dcterms:modified>
</cp:coreProperties>
</file>