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5"/>
  </p:notesMasterIdLst>
  <p:sldIdLst>
    <p:sldId id="256" r:id="rId4"/>
    <p:sldId id="402" r:id="rId5"/>
    <p:sldId id="276" r:id="rId6"/>
    <p:sldId id="283" r:id="rId7"/>
    <p:sldId id="1030" r:id="rId8"/>
    <p:sldId id="1031" r:id="rId9"/>
    <p:sldId id="1032" r:id="rId10"/>
    <p:sldId id="1033" r:id="rId11"/>
    <p:sldId id="287" r:id="rId12"/>
    <p:sldId id="419" r:id="rId13"/>
    <p:sldId id="409" r:id="rId14"/>
  </p:sldIdLst>
  <p:sldSz cx="12188825" cy="6858000"/>
  <p:notesSz cx="6858000" cy="9144000"/>
  <p:embeddedFontLst>
    <p:embeddedFont>
      <p:font typeface="Arial Black" panose="020B0A04020102020204" pitchFamily="34" charset="0"/>
      <p:regular r:id="rId16"/>
      <p:bold r:id="rId17"/>
    </p:embeddedFont>
    <p:embeddedFont>
      <p:font typeface="Cambria" panose="02040503050406030204" pitchFamily="18" charset="0"/>
      <p:regular r:id="rId18"/>
      <p:bold r:id="rId19"/>
      <p:italic r:id="rId20"/>
      <p:boldItalic r:id="rId21"/>
    </p:embeddedFont>
    <p:embeddedFont>
      <p:font typeface="Cooper Black" panose="0208090404030B020404" pitchFamily="18" charset="0"/>
      <p:regular r:id="rId22"/>
    </p:embeddedFont>
    <p:embeddedFont>
      <p:font typeface="Corben" panose="020B0604020202020204" charset="0"/>
      <p:bold r:id="rId23"/>
    </p:embeddedFont>
    <p:embeddedFont>
      <p:font typeface="Open Sans" panose="020B0606030504020204" pitchFamily="34" charset="0"/>
      <p:regular r:id="rId24"/>
      <p:bold r:id="rId25"/>
      <p:italic r:id="rId26"/>
      <p:boldItalic r:id="rId27"/>
    </p:embeddedFont>
    <p:embeddedFont>
      <p:font typeface="Quattrocento Sans" panose="020B0502050000020003"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Segoe UI Light" panose="020B0502040204020203" pitchFamily="34"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11/22/2024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5079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11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 id="214748374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11/22/2024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tiff"/><Relationship Id="rId2" Type="http://schemas.openxmlformats.org/officeDocument/2006/relationships/notesSlide" Target="../notesSlides/notesSlide5.xml"/><Relationship Id="rId1" Type="http://schemas.openxmlformats.org/officeDocument/2006/relationships/slideLayout" Target="../slideLayouts/slideLayout39.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hyperlink" Target="https://github.com/SAP-samples/abap-file-upload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i.sap.com/"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anubhavtrainings.com/restful-programming-training" TargetMode="External"/><Relationship Id="rId2" Type="http://schemas.openxmlformats.org/officeDocument/2006/relationships/hyperlink" Target="https://youtu.be/rTsAg_OGh-A" TargetMode="Externa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DAY-4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4</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CDS Introduction</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Creating CDS Table</a:t>
            </a:r>
          </a:p>
        </p:txBody>
      </p:sp>
      <p:sp>
        <p:nvSpPr>
          <p:cNvPr id="52" name="Rectangle 51">
            <a:extLst>
              <a:ext uri="{FF2B5EF4-FFF2-40B4-BE49-F238E27FC236}">
                <a16:creationId xmlns:a16="http://schemas.microsoft.com/office/drawing/2014/main" id="{20C13AF4-68B6-4226-9401-EDB6ED0540C2}"/>
              </a:ext>
            </a:extLst>
          </p:cNvPr>
          <p:cNvSpPr/>
          <p:nvPr/>
        </p:nvSpPr>
        <p:spPr>
          <a:xfrm>
            <a:off x="8211739" y="3439857"/>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Working with CDS Views and Entities</a:t>
            </a:r>
          </a:p>
        </p:txBody>
      </p:sp>
      <p:sp>
        <p:nvSpPr>
          <p:cNvPr id="55" name="Rectangle 54">
            <a:extLst>
              <a:ext uri="{FF2B5EF4-FFF2-40B4-BE49-F238E27FC236}">
                <a16:creationId xmlns:a16="http://schemas.microsoft.com/office/drawing/2014/main" id="{C08D0B4E-C408-458A-9E80-98D57A618BD5}"/>
              </a:ext>
            </a:extLst>
          </p:cNvPr>
          <p:cNvSpPr/>
          <p:nvPr/>
        </p:nvSpPr>
        <p:spPr>
          <a:xfrm>
            <a:off x="8544248" y="4695079"/>
            <a:ext cx="2597506" cy="646331"/>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VDM – Virtual Data Models</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ZDXC_XX_*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CDS Views</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r>
              <a:rPr lang="en-IN" sz="1800" dirty="0"/>
              <a:t>CDS stands for Core data and services, </a:t>
            </a:r>
            <a:r>
              <a:rPr lang="en-IN" sz="1800" b="1" u="sng" dirty="0"/>
              <a:t>it is an extension of SQL </a:t>
            </a:r>
            <a:r>
              <a:rPr lang="en-IN" sz="1800" dirty="0"/>
              <a:t>in ABAP and used effectively on any ABAP on HANA system in order to boost our performance. CDS views are </a:t>
            </a:r>
            <a:r>
              <a:rPr lang="en-IN" sz="1800" b="1" dirty="0"/>
              <a:t>semantically (annotations @)</a:t>
            </a:r>
            <a:r>
              <a:rPr lang="en-IN" sz="1800" dirty="0"/>
              <a:t> rich data model.</a:t>
            </a:r>
          </a:p>
          <a:p>
            <a:endParaRPr lang="en-IN" sz="1800" dirty="0"/>
          </a:p>
          <a:p>
            <a:pPr marL="285750" indent="-285750">
              <a:buFont typeface="Arial" panose="020B0604020202020204" pitchFamily="34" charset="0"/>
              <a:buChar char="•"/>
            </a:pPr>
            <a:r>
              <a:rPr lang="en-IN" sz="1800" b="1" dirty="0"/>
              <a:t>What has been extended? What SQL can do, CDS can also do?</a:t>
            </a:r>
          </a:p>
          <a:p>
            <a:pPr marL="285750" indent="-285750">
              <a:buFont typeface="Wingdings" panose="05000000000000000000" pitchFamily="2" charset="2"/>
              <a:buChar char="v"/>
            </a:pPr>
            <a:r>
              <a:rPr lang="en-IN" sz="1800" dirty="0"/>
              <a:t>DDL – data Definition language</a:t>
            </a:r>
          </a:p>
          <a:p>
            <a:pPr marL="285750" indent="-285750">
              <a:buFont typeface="Wingdings" panose="05000000000000000000" pitchFamily="2" charset="2"/>
              <a:buChar char="v"/>
            </a:pPr>
            <a:r>
              <a:rPr lang="en-IN" sz="1800" dirty="0"/>
              <a:t>DQL – Data Query Language </a:t>
            </a:r>
            <a:r>
              <a:rPr lang="en-IN" sz="1800" dirty="0">
                <a:sym typeface="Wingdings" panose="05000000000000000000" pitchFamily="2" charset="2"/>
              </a:rPr>
              <a:t> </a:t>
            </a:r>
            <a:r>
              <a:rPr lang="en-IN" sz="1800" b="1" dirty="0">
                <a:sym typeface="Wingdings" panose="05000000000000000000" pitchFamily="2" charset="2"/>
              </a:rPr>
              <a:t>CDS view </a:t>
            </a:r>
            <a:r>
              <a:rPr lang="en-IN" sz="1800" dirty="0">
                <a:sym typeface="Wingdings" panose="05000000000000000000" pitchFamily="2" charset="2"/>
              </a:rPr>
              <a:t>concept to fetch data from HANA using code-to-data</a:t>
            </a:r>
            <a:endParaRPr lang="en-IN" sz="1800" dirty="0"/>
          </a:p>
          <a:p>
            <a:pPr marL="285750" indent="-285750">
              <a:buFont typeface="Wingdings" panose="05000000000000000000" pitchFamily="2" charset="2"/>
              <a:buChar char="v"/>
            </a:pPr>
            <a:r>
              <a:rPr lang="en-IN" sz="1800" dirty="0"/>
              <a:t>DCL – Data Control Language</a:t>
            </a:r>
          </a:p>
          <a:p>
            <a:pPr marL="285750" indent="-285750">
              <a:buFont typeface="Wingdings" panose="05000000000000000000" pitchFamily="2" charset="2"/>
              <a:buChar char="v"/>
            </a:pPr>
            <a:r>
              <a:rPr lang="en-IN" sz="1800" dirty="0"/>
              <a:t>DEL – Data Expression Language</a:t>
            </a:r>
          </a:p>
          <a:p>
            <a:endParaRPr lang="en-IN" sz="1800" dirty="0"/>
          </a:p>
          <a:p>
            <a:endParaRPr lang="en-IN" sz="1800" dirty="0"/>
          </a:p>
          <a:p>
            <a:pPr marL="285750" indent="-285750">
              <a:buFont typeface="Arial" panose="020B0604020202020204" pitchFamily="34" charset="0"/>
              <a:buChar char="•"/>
            </a:pPr>
            <a:r>
              <a:rPr lang="en-IN" sz="1800" b="1" dirty="0"/>
              <a:t>Does CDS only used for building views or are there other use cases?</a:t>
            </a:r>
          </a:p>
          <a:p>
            <a:r>
              <a:rPr lang="en-IN" sz="1800" dirty="0"/>
              <a:t>You can create any DDIC object like structure, table etc. most used concept is views (DQL)</a:t>
            </a:r>
          </a:p>
          <a:p>
            <a:endParaRPr lang="en-IN" sz="1800" dirty="0"/>
          </a:p>
          <a:p>
            <a:pPr marL="285750" indent="-285750">
              <a:buFont typeface="Arial" panose="020B0604020202020204" pitchFamily="34" charset="0"/>
              <a:buChar char="•"/>
            </a:pPr>
            <a:r>
              <a:rPr lang="en-IN" sz="1800" b="1" dirty="0"/>
              <a:t>Can I create </a:t>
            </a:r>
            <a:r>
              <a:rPr lang="en-IN" sz="1800" b="1" dirty="0" err="1"/>
              <a:t>cds</a:t>
            </a:r>
            <a:r>
              <a:rPr lang="en-IN" sz="1800" b="1" dirty="0"/>
              <a:t> views if my company is not on HANA DB or S/4HANA systems</a:t>
            </a:r>
          </a:p>
          <a:p>
            <a:r>
              <a:rPr lang="en-IN" sz="1800" dirty="0"/>
              <a:t>Yes, starring NW 7.4SP2 onwards. The best performance will come when you are on HANA.</a:t>
            </a:r>
          </a:p>
          <a:p>
            <a:endParaRPr lang="en-IN" sz="1800" dirty="0"/>
          </a:p>
          <a:p>
            <a:pPr marL="285750" indent="-285750">
              <a:buFont typeface="Arial" panose="020B0604020202020204" pitchFamily="34" charset="0"/>
              <a:buChar char="•"/>
            </a:pPr>
            <a:r>
              <a:rPr lang="en-IN" sz="1800" b="1" dirty="0"/>
              <a:t>Like AMDP, do I need to also do client handling</a:t>
            </a:r>
          </a:p>
          <a:p>
            <a:r>
              <a:rPr lang="en-IN" sz="1800" dirty="0"/>
              <a:t>No, CDS views are created and managed in ABAP layer so client handling is automatic</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If I have been a choice between CDS or AMDP, what should be preferred?</a:t>
            </a:r>
          </a:p>
          <a:p>
            <a:r>
              <a:rPr lang="en-IN" sz="1800" dirty="0"/>
              <a:t>It depends on requirement. First attempt will be with CDS view last choice should AMDP</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69404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1/3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pPr marL="285750" indent="-285750">
              <a:buFont typeface="Arial" panose="020B0604020202020204" pitchFamily="34" charset="0"/>
              <a:buChar char="•"/>
            </a:pPr>
            <a:r>
              <a:rPr lang="en-IN" sz="1800" b="1" dirty="0"/>
              <a:t>Which tool can I use to create CDS views?</a:t>
            </a:r>
          </a:p>
          <a:p>
            <a:r>
              <a:rPr lang="en-IN" sz="1800" dirty="0"/>
              <a:t>Only and only ADT</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Which system does the CDS view gets created and transported?</a:t>
            </a:r>
          </a:p>
          <a:p>
            <a:r>
              <a:rPr lang="en-IN" sz="1800" dirty="0"/>
              <a:t>It’s the ABAP system, there no need to login to HANA DB using studio. </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What happens after I activate my CDS view.</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I heard that CDS views are deprecated, is it true, if yes, what can I use?</a:t>
            </a:r>
          </a:p>
          <a:p>
            <a:r>
              <a:rPr lang="en-IN" sz="1800" dirty="0"/>
              <a:t>Yes. There is a successor concept called </a:t>
            </a:r>
            <a:r>
              <a:rPr lang="en-IN" sz="1800" b="1" dirty="0" err="1"/>
              <a:t>cds</a:t>
            </a:r>
            <a:r>
              <a:rPr lang="en-IN" sz="1800" b="1" dirty="0"/>
              <a:t> entities</a:t>
            </a:r>
            <a:r>
              <a:rPr lang="en-IN" sz="1800" dirty="0"/>
              <a:t> which is exact same as CDS view but small difference.</a:t>
            </a:r>
          </a:p>
          <a:p>
            <a:endParaRPr lang="en-IN" sz="1800" dirty="0"/>
          </a:p>
          <a:p>
            <a:pPr marL="285750" indent="-285750">
              <a:buFont typeface="Arial" panose="020B0604020202020204" pitchFamily="34" charset="0"/>
              <a:buChar char="•"/>
            </a:pPr>
            <a:r>
              <a:rPr lang="en-IN" sz="1800" b="1" dirty="0"/>
              <a:t>What is the difference between CDS views and Calculation views.</a:t>
            </a:r>
          </a:p>
          <a:p>
            <a:r>
              <a:rPr lang="en-IN" sz="1800" dirty="0"/>
              <a:t>The calculation views are created in HANA they are bottom-up approach and transport using Delivery Unit</a:t>
            </a:r>
          </a:p>
          <a:p>
            <a:r>
              <a:rPr lang="en-IN" sz="1800" dirty="0"/>
              <a:t>The CDS views are created in ABAP layer they are top-down approach and transport using ABAP tr.</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
        <p:nvSpPr>
          <p:cNvPr id="7" name="Rectangle 6">
            <a:extLst>
              <a:ext uri="{FF2B5EF4-FFF2-40B4-BE49-F238E27FC236}">
                <a16:creationId xmlns:a16="http://schemas.microsoft.com/office/drawing/2014/main" id="{A551EE51-3FA9-4AB4-3C26-E2550310DA30}"/>
              </a:ext>
            </a:extLst>
          </p:cNvPr>
          <p:cNvSpPr/>
          <p:nvPr/>
        </p:nvSpPr>
        <p:spPr>
          <a:xfrm>
            <a:off x="360366" y="2996952"/>
            <a:ext cx="3449777" cy="864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CDS view data definition</a:t>
            </a:r>
          </a:p>
        </p:txBody>
      </p:sp>
      <p:sp>
        <p:nvSpPr>
          <p:cNvPr id="8" name="Rectangle 7">
            <a:extLst>
              <a:ext uri="{FF2B5EF4-FFF2-40B4-BE49-F238E27FC236}">
                <a16:creationId xmlns:a16="http://schemas.microsoft.com/office/drawing/2014/main" id="{6893AB6F-F288-747F-5992-78C53C367D78}"/>
              </a:ext>
            </a:extLst>
          </p:cNvPr>
          <p:cNvSpPr/>
          <p:nvPr/>
        </p:nvSpPr>
        <p:spPr>
          <a:xfrm>
            <a:off x="6526460" y="2564904"/>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SE11 – DDIC view</a:t>
            </a:r>
          </a:p>
        </p:txBody>
      </p:sp>
      <p:sp>
        <p:nvSpPr>
          <p:cNvPr id="9" name="Rectangle 8">
            <a:extLst>
              <a:ext uri="{FF2B5EF4-FFF2-40B4-BE49-F238E27FC236}">
                <a16:creationId xmlns:a16="http://schemas.microsoft.com/office/drawing/2014/main" id="{C5A1F791-BACD-16F4-967A-3A2793BE0E64}"/>
              </a:ext>
            </a:extLst>
          </p:cNvPr>
          <p:cNvSpPr/>
          <p:nvPr/>
        </p:nvSpPr>
        <p:spPr>
          <a:xfrm>
            <a:off x="6526460" y="3681028"/>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 View </a:t>
            </a:r>
          </a:p>
          <a:p>
            <a:pPr algn="ctr"/>
            <a:r>
              <a:rPr lang="en-IN" dirty="0"/>
              <a:t>(runtime object in HANA)</a:t>
            </a:r>
          </a:p>
        </p:txBody>
      </p:sp>
      <p:cxnSp>
        <p:nvCxnSpPr>
          <p:cNvPr id="11" name="Connector: Elbow 10">
            <a:extLst>
              <a:ext uri="{FF2B5EF4-FFF2-40B4-BE49-F238E27FC236}">
                <a16:creationId xmlns:a16="http://schemas.microsoft.com/office/drawing/2014/main" id="{FF7F85BB-8CD4-4F9F-92CA-62A217E55F23}"/>
              </a:ext>
            </a:extLst>
          </p:cNvPr>
          <p:cNvCxnSpPr>
            <a:cxnSpLocks/>
            <a:stCxn id="7" idx="3"/>
            <a:endCxn id="8" idx="1"/>
          </p:cNvCxnSpPr>
          <p:nvPr/>
        </p:nvCxnSpPr>
        <p:spPr>
          <a:xfrm flipV="1">
            <a:off x="3810143" y="2960948"/>
            <a:ext cx="2716317" cy="4680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CC8CF6B-3D94-0355-F7EE-A14B7DC9800B}"/>
              </a:ext>
            </a:extLst>
          </p:cNvPr>
          <p:cNvCxnSpPr>
            <a:stCxn id="7" idx="3"/>
            <a:endCxn id="9" idx="1"/>
          </p:cNvCxnSpPr>
          <p:nvPr/>
        </p:nvCxnSpPr>
        <p:spPr>
          <a:xfrm>
            <a:off x="3810143" y="3429000"/>
            <a:ext cx="2716317" cy="648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9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2/3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204682" y="377018"/>
            <a:ext cx="11486844" cy="4524315"/>
          </a:xfrm>
          <a:prstGeom prst="rect">
            <a:avLst/>
          </a:prstGeom>
          <a:noFill/>
        </p:spPr>
        <p:txBody>
          <a:bodyPr wrap="square" rtlCol="0">
            <a:spAutoFit/>
          </a:bodyPr>
          <a:lstStyle/>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Can a non-ABAP developer also learn CDS views?</a:t>
            </a:r>
          </a:p>
          <a:p>
            <a:r>
              <a:rPr lang="en-IN" sz="1800" dirty="0"/>
              <a:t>Yes, anyone can learn </a:t>
            </a:r>
            <a:r>
              <a:rPr lang="en-IN" sz="1800" dirty="0" err="1"/>
              <a:t>cds</a:t>
            </a:r>
            <a:r>
              <a:rPr lang="en-IN" sz="1800" dirty="0"/>
              <a:t> views w/o any </a:t>
            </a:r>
            <a:r>
              <a:rPr lang="en-IN" sz="1800" dirty="0" err="1"/>
              <a:t>abap</a:t>
            </a:r>
            <a:r>
              <a:rPr lang="en-IN" sz="1800" dirty="0"/>
              <a:t> knowledge</a:t>
            </a:r>
          </a:p>
          <a:p>
            <a:endParaRPr lang="en-IN" sz="1800" dirty="0"/>
          </a:p>
          <a:p>
            <a:pPr marL="285750" indent="-285750">
              <a:buFont typeface="Arial" panose="020B0604020202020204" pitchFamily="34" charset="0"/>
              <a:buChar char="•"/>
            </a:pPr>
            <a:r>
              <a:rPr lang="en-IN" sz="1800" b="1" dirty="0"/>
              <a:t>I tried learning CDS views from google/YouTube but I failed.</a:t>
            </a:r>
          </a:p>
          <a:p>
            <a:r>
              <a:rPr lang="en-IN" sz="1800" b="1" dirty="0"/>
              <a:t>Park*</a:t>
            </a:r>
          </a:p>
          <a:p>
            <a:endParaRPr lang="en-IN" sz="1800" b="1" dirty="0"/>
          </a:p>
          <a:p>
            <a:pPr marL="285750" indent="-285750">
              <a:buFont typeface="Arial" panose="020B0604020202020204" pitchFamily="34" charset="0"/>
              <a:buChar char="•"/>
            </a:pPr>
            <a:r>
              <a:rPr lang="en-IN" sz="1800" b="1" dirty="0"/>
              <a:t>Does SAP deliver standard CDS views for us to use directly in S/4HANA?</a:t>
            </a:r>
          </a:p>
          <a:p>
            <a:r>
              <a:rPr lang="en-IN" sz="1800" dirty="0"/>
              <a:t>Yes, these views become the backbone for S/4HANA. We can see them on a website </a:t>
            </a:r>
            <a:r>
              <a:rPr lang="en-IN" sz="1800" dirty="0">
                <a:hlinkClick r:id="rId2"/>
              </a:rPr>
              <a:t>https://api.sap.com</a:t>
            </a:r>
            <a:endParaRPr lang="en-IN" sz="1800" dirty="0"/>
          </a:p>
          <a:p>
            <a:endParaRPr lang="en-IN" sz="1800" dirty="0"/>
          </a:p>
          <a:p>
            <a:pPr marL="285750" indent="-285750">
              <a:buFont typeface="Arial" panose="020B0604020202020204" pitchFamily="34" charset="0"/>
              <a:buChar char="•"/>
            </a:pPr>
            <a:r>
              <a:rPr lang="en-IN" sz="1800" b="1" dirty="0"/>
              <a:t>Can I enhance a standard SAP delivered CDS view</a:t>
            </a:r>
          </a:p>
          <a:p>
            <a:r>
              <a:rPr lang="en-IN" sz="1800" dirty="0"/>
              <a:t>We have a extension concept of </a:t>
            </a:r>
            <a:r>
              <a:rPr lang="en-IN" sz="1800" dirty="0" err="1"/>
              <a:t>cds</a:t>
            </a:r>
            <a:endParaRPr lang="en-IN" sz="1800" dirty="0"/>
          </a:p>
          <a:p>
            <a:endParaRPr lang="en-IN" sz="1800" dirty="0"/>
          </a:p>
          <a:p>
            <a:pPr marL="285750" indent="-285750">
              <a:buFont typeface="Arial" panose="020B0604020202020204" pitchFamily="34" charset="0"/>
              <a:buChar char="•"/>
            </a:pPr>
            <a:r>
              <a:rPr lang="en-IN" sz="1800" b="1" dirty="0"/>
              <a:t>What is the best practice/gold standard to create </a:t>
            </a:r>
            <a:r>
              <a:rPr lang="en-IN" sz="1800" b="1" dirty="0" err="1"/>
              <a:t>cds</a:t>
            </a:r>
            <a:r>
              <a:rPr lang="en-IN" sz="1800" b="1" dirty="0"/>
              <a:t> views in SAP S/4HANA?</a:t>
            </a:r>
          </a:p>
          <a:p>
            <a:r>
              <a:rPr lang="en-IN" sz="1800" dirty="0"/>
              <a:t>SAP offer something called VDM (Virtual Data Modelling) which is a gold standard to build </a:t>
            </a:r>
            <a:r>
              <a:rPr lang="en-IN" sz="1800" dirty="0" err="1"/>
              <a:t>cds</a:t>
            </a:r>
            <a:r>
              <a:rPr lang="en-IN" sz="1800" dirty="0"/>
              <a:t> views in SAP S/4HANA.</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3"/>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11729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3/3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4247317"/>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What the difference between HANA CDS and ABAP CDS?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If your company does not have ABAP system, when our company buy only HANA license for database. These cases we have no </a:t>
            </a:r>
            <a:r>
              <a:rPr lang="en-IN" sz="1800" dirty="0" err="1">
                <a:solidFill>
                  <a:prstClr val="black"/>
                </a:solidFill>
                <a:latin typeface="Segoe UI"/>
              </a:rPr>
              <a:t>abaper</a:t>
            </a:r>
            <a:r>
              <a:rPr lang="en-IN" sz="1800" dirty="0">
                <a:solidFill>
                  <a:prstClr val="black"/>
                </a:solidFill>
                <a:latin typeface="Segoe UI"/>
              </a:rPr>
              <a:t> in team, we use native HANA development, so we create HANA CDS. This course focus on S/4HANA which is a solution based on ABAP system hence we cover only </a:t>
            </a:r>
            <a:r>
              <a:rPr lang="en-IN" sz="1800" b="1" u="sng" dirty="0">
                <a:solidFill>
                  <a:prstClr val="black"/>
                </a:solidFill>
                <a:latin typeface="Segoe UI"/>
              </a:rPr>
              <a:t>ABAP CDS</a:t>
            </a:r>
            <a:r>
              <a:rPr lang="en-IN" sz="1800" dirty="0">
                <a:solidFill>
                  <a:prstClr val="black"/>
                </a:solidFill>
                <a:latin typeface="Segoe UI"/>
              </a:rPr>
              <a:t>.</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hlinkClick r:id="rId2"/>
              </a:rPr>
              <a:t>https://youtu.be/rTsAg_OGh-A</a:t>
            </a:r>
            <a:endParaRPr lang="en-IN" sz="1800" dirty="0">
              <a:solidFill>
                <a:prstClr val="black"/>
              </a:solidFill>
              <a:latin typeface="Segoe UI"/>
            </a:endParaRPr>
          </a:p>
          <a:p>
            <a:pPr marR="0" lvl="0" algn="l" defTabSz="1218987" rtl="0" eaLnBrk="1" fontAlgn="auto" latinLnBrk="0" hangingPunct="1">
              <a:lnSpc>
                <a:spcPct val="100000"/>
              </a:lnSpc>
              <a:spcBef>
                <a:spcPts val="0"/>
              </a:spcBef>
              <a:spcAft>
                <a:spcPts val="0"/>
              </a:spcAft>
              <a:buClrTx/>
              <a:buSzTx/>
              <a:tabLst/>
              <a:defRPr/>
            </a:pPr>
            <a:endParaRPr lang="en-IN" sz="1800" dirty="0">
              <a:solidFill>
                <a:prstClr val="black"/>
              </a:solidFill>
              <a:latin typeface="Segoe UI"/>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There are already DDIC view (SE11), why SAP come up with CDS views?</a:t>
            </a:r>
          </a:p>
          <a:p>
            <a:pPr marR="0" lvl="0" algn="l" defTabSz="1218987" rtl="0" eaLnBrk="1" fontAlgn="auto" latinLnBrk="0" hangingPunct="1">
              <a:lnSpc>
                <a:spcPct val="100000"/>
              </a:lnSpc>
              <a:spcBef>
                <a:spcPts val="0"/>
              </a:spcBef>
              <a:spcAft>
                <a:spcPts val="0"/>
              </a:spcAft>
              <a:buClrTx/>
              <a:buSzTx/>
              <a:tabLst/>
              <a:defRPr/>
            </a:pPr>
            <a:r>
              <a:rPr lang="en-IN" sz="1800" b="1" dirty="0">
                <a:solidFill>
                  <a:prstClr val="black"/>
                </a:solidFill>
                <a:latin typeface="Segoe UI"/>
              </a:rPr>
              <a:t>Park*</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Can I integrate SQL Script also with CDS views?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Yes, with SAP NW 750 onwards, we have new concept called CDS table function</a:t>
            </a:r>
          </a:p>
          <a:p>
            <a:pPr marR="0" lvl="0" algn="l" defTabSz="1218987" rtl="0" eaLnBrk="1" fontAlgn="auto" latinLnBrk="0" hangingPunct="1">
              <a:lnSpc>
                <a:spcPct val="100000"/>
              </a:lnSpc>
              <a:spcBef>
                <a:spcPts val="0"/>
              </a:spcBef>
              <a:spcAft>
                <a:spcPts val="0"/>
              </a:spcAft>
              <a:buClrTx/>
              <a:buSzTx/>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Is it possible to also insert data using CDS views?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No, it’s a view. But if you combine another concept with </a:t>
            </a:r>
            <a:r>
              <a:rPr lang="en-IN" sz="1800" dirty="0" err="1">
                <a:solidFill>
                  <a:prstClr val="black"/>
                </a:solidFill>
                <a:latin typeface="Segoe UI"/>
              </a:rPr>
              <a:t>cds</a:t>
            </a:r>
            <a:r>
              <a:rPr lang="en-IN" sz="1800" dirty="0">
                <a:solidFill>
                  <a:prstClr val="black"/>
                </a:solidFill>
                <a:latin typeface="Segoe UI"/>
              </a:rPr>
              <a:t> like BOPF or </a:t>
            </a:r>
            <a:r>
              <a:rPr lang="en-IN" sz="1800" b="1" dirty="0">
                <a:solidFill>
                  <a:prstClr val="black"/>
                </a:solidFill>
                <a:latin typeface="Segoe UI"/>
                <a:hlinkClick r:id="rId3"/>
              </a:rPr>
              <a:t>RAP framework.</a:t>
            </a:r>
            <a:endParaRPr lang="en-IN" sz="1800" b="1" dirty="0"/>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4"/>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417084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1669</TotalTime>
  <Words>1277</Words>
  <Application>Microsoft Office PowerPoint</Application>
  <PresentationFormat>Custom</PresentationFormat>
  <Paragraphs>153</Paragraphs>
  <Slides>11</Slides>
  <Notes>5</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11</vt:i4>
      </vt:variant>
    </vt:vector>
  </HeadingPairs>
  <TitlesOfParts>
    <vt:vector size="26" baseType="lpstr">
      <vt:lpstr>Cooper Black</vt:lpstr>
      <vt:lpstr>Open Sans</vt:lpstr>
      <vt:lpstr>Arial Black</vt:lpstr>
      <vt:lpstr>Noto Sans Symbols</vt:lpstr>
      <vt:lpstr>Cambria</vt:lpstr>
      <vt:lpstr>Quattrocento Sans</vt:lpstr>
      <vt:lpstr>Arial</vt:lpstr>
      <vt:lpstr>Corben</vt:lpstr>
      <vt:lpstr>Wingdings</vt:lpstr>
      <vt:lpstr>Segoe UI</vt:lpstr>
      <vt:lpstr>Calibri</vt:lpstr>
      <vt:lpstr>Segoe UI Light</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41</cp:revision>
  <dcterms:created xsi:type="dcterms:W3CDTF">2023-10-03T21:33:12Z</dcterms:created>
  <dcterms:modified xsi:type="dcterms:W3CDTF">2024-11-22T16:02:41Z</dcterms:modified>
</cp:coreProperties>
</file>