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3"/>
  </p:notesMasterIdLst>
  <p:sldIdLst>
    <p:sldId id="256" r:id="rId4"/>
    <p:sldId id="402" r:id="rId5"/>
    <p:sldId id="276" r:id="rId6"/>
    <p:sldId id="4782" r:id="rId7"/>
    <p:sldId id="4783" r:id="rId8"/>
    <p:sldId id="353" r:id="rId9"/>
    <p:sldId id="4784" r:id="rId10"/>
    <p:sldId id="419" r:id="rId11"/>
    <p:sldId id="409" r:id="rId12"/>
  </p:sldIdLst>
  <p:sldSz cx="12188825" cy="6858000"/>
  <p:notesSz cx="6858000" cy="9144000"/>
  <p:embeddedFontLst>
    <p:embeddedFont>
      <p:font typeface="72" panose="020B0503030000000003" pitchFamily="34" charset="0"/>
      <p:regular r:id="rId14"/>
      <p:bold r:id="rId15"/>
      <p:italic r:id="rId16"/>
      <p:boldItalic r:id="rId17"/>
    </p:embeddedFon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328794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 id="214748374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579130"/>
                </a:solidFill>
                <a:latin typeface="Corben"/>
                <a:ea typeface="Corben"/>
                <a:cs typeface="Corben"/>
                <a:sym typeface="Corben"/>
              </a:rPr>
              <a:t>DAY-16</a:t>
            </a:r>
            <a:r>
              <a:rPr lang="en-US" sz="3200" b="0" i="0" u="none" strike="noStrike" cap="none" dirty="0">
                <a:solidFill>
                  <a:srgbClr val="579130"/>
                </a:solidFill>
                <a:latin typeface="Corben"/>
                <a:ea typeface="Corben"/>
                <a:cs typeface="Corben"/>
                <a:sym typeface="Corben"/>
              </a:rPr>
              <a:t>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Custom Entity</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Service consumption model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Access External API</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Consume API</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solidFill>
                  <a:schemeClr val="accent1"/>
                </a:solidFill>
              </a:rPr>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endPar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endParaRPr>
          </a:p>
          <a:p>
            <a:pPr marL="0" marR="0" lvl="0" indent="0" algn="l" defTabSz="1218621" rtl="0" eaLnBrk="1" fontAlgn="auto" latinLnBrk="0" hangingPunct="1">
              <a:lnSpc>
                <a:spcPct val="100000"/>
              </a:lnSpc>
              <a:spcBef>
                <a:spcPts val="0"/>
              </a:spcBef>
              <a:spcAft>
                <a:spcPts val="0"/>
              </a:spcAft>
              <a:buClr>
                <a:srgbClr val="000000"/>
              </a:buClr>
              <a:buSzTx/>
              <a:buFont typeface="Arial"/>
              <a:buNone/>
              <a:tabLst/>
              <a:defRPr/>
            </a:pPr>
            <a:r>
              <a:rPr kumimoji="0" lang="en-US" sz="1799" b="0" i="0" u="none" strike="noStrike" kern="0" cap="none" spc="0" normalizeH="0" baseline="0" noProof="0" dirty="0">
                <a:ln>
                  <a:noFill/>
                </a:ln>
                <a:solidFill>
                  <a:srgbClr val="75C042"/>
                </a:solidFill>
                <a:effectLst/>
                <a:uLnTx/>
                <a:uFillTx/>
                <a:latin typeface="72" panose="020B0503030000000003" pitchFamily="34" charset="0"/>
                <a:cs typeface="Arial"/>
                <a:sym typeface="Arial"/>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of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3" name="TextBox 2">
            <a:extLst>
              <a:ext uri="{FF2B5EF4-FFF2-40B4-BE49-F238E27FC236}">
                <a16:creationId xmlns:a16="http://schemas.microsoft.com/office/drawing/2014/main" id="{F012BF6A-7401-14BB-5D16-7B9BB93FFC96}"/>
              </a:ext>
            </a:extLst>
          </p:cNvPr>
          <p:cNvSpPr txBox="1"/>
          <p:nvPr/>
        </p:nvSpPr>
        <p:spPr>
          <a:xfrm>
            <a:off x="191294" y="785526"/>
            <a:ext cx="11867740" cy="2246769"/>
          </a:xfrm>
          <a:prstGeom prst="rect">
            <a:avLst/>
          </a:prstGeom>
          <a:noFill/>
        </p:spPr>
        <p:txBody>
          <a:bodyPr wrap="square">
            <a:spAutoFit/>
          </a:bodyPr>
          <a:lstStyle/>
          <a:p>
            <a:r>
              <a:rPr lang="en-US" b="0" i="0" dirty="0">
                <a:solidFill>
                  <a:srgbClr val="475E75"/>
                </a:solidFill>
                <a:effectLst/>
                <a:latin typeface="72" panose="020B0503030000000003" pitchFamily="34" charset="0"/>
              </a:rPr>
              <a:t>With the 2102 release, the SAP BTP ABAP Environment opened up the door for analytics developments. The programming model follows the same “RAP” paradigm as in the transactional world: The entity model is implemented with CDS views that make use of additional analytical annotations that were now also released for the usage in the BTP ABAP Environment ("Steampunk”).</a:t>
            </a:r>
            <a:br>
              <a:rPr lang="en-US" dirty="0"/>
            </a:br>
            <a:br>
              <a:rPr lang="en-US" dirty="0"/>
            </a:br>
            <a:r>
              <a:rPr lang="en-US" b="0" i="0" dirty="0">
                <a:solidFill>
                  <a:srgbClr val="475E75"/>
                </a:solidFill>
                <a:effectLst/>
                <a:latin typeface="72" panose="020B0503030000000003" pitchFamily="34" charset="0"/>
              </a:rPr>
              <a:t>As there is no access to the analytical backend transactions nor to the analytical key user tools, an analytical preview was also introduced, so that a developer can test his developments directly in the ABAP Development Tools.</a:t>
            </a:r>
            <a:br>
              <a:rPr lang="en-US" dirty="0"/>
            </a:br>
            <a:br>
              <a:rPr lang="en-US" dirty="0"/>
            </a:br>
            <a:r>
              <a:rPr lang="en-US" b="0" i="0" dirty="0">
                <a:solidFill>
                  <a:srgbClr val="475E75"/>
                </a:solidFill>
                <a:effectLst/>
                <a:latin typeface="72" panose="020B0503030000000003" pitchFamily="34" charset="0"/>
              </a:rPr>
              <a:t>Another novelty is the introduction of an analytical service exposure. For an analytical service to be used as real time connection with a supported client (like e.g., SAP Analytics Cloud), the SAP Information Access protocol (</a:t>
            </a:r>
            <a:r>
              <a:rPr lang="en-US" b="0" i="0" dirty="0" err="1">
                <a:solidFill>
                  <a:srgbClr val="475E75"/>
                </a:solidFill>
                <a:effectLst/>
                <a:latin typeface="72" panose="020B0503030000000003" pitchFamily="34" charset="0"/>
              </a:rPr>
              <a:t>InA</a:t>
            </a:r>
            <a:r>
              <a:rPr lang="en-US" b="0" i="0" dirty="0">
                <a:solidFill>
                  <a:srgbClr val="475E75"/>
                </a:solidFill>
                <a:effectLst/>
                <a:latin typeface="72" panose="020B0503030000000003" pitchFamily="34" charset="0"/>
              </a:rPr>
              <a:t>) is required whereas transactional services rely on the OData protocol.</a:t>
            </a:r>
            <a:endParaRPr lang="en-IN" dirty="0"/>
          </a:p>
        </p:txBody>
      </p:sp>
      <p:pic>
        <p:nvPicPr>
          <p:cNvPr id="3074" name="Picture 2">
            <a:extLst>
              <a:ext uri="{FF2B5EF4-FFF2-40B4-BE49-F238E27FC236}">
                <a16:creationId xmlns:a16="http://schemas.microsoft.com/office/drawing/2014/main" id="{2AE675FC-13D1-8F2B-9883-EE79A0F0D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45" y="2947502"/>
            <a:ext cx="6439407" cy="3550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16</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2560</TotalTime>
  <Words>653</Words>
  <Application>Microsoft Office PowerPoint</Application>
  <PresentationFormat>Custom</PresentationFormat>
  <Paragraphs>55</Paragraphs>
  <Slides>9</Slides>
  <Notes>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9</vt:i4>
      </vt:variant>
    </vt:vector>
  </HeadingPairs>
  <TitlesOfParts>
    <vt:vector size="23" baseType="lpstr">
      <vt:lpstr>Arial Black</vt:lpstr>
      <vt:lpstr>72</vt:lpstr>
      <vt:lpstr>Cambria</vt:lpstr>
      <vt:lpstr>Arial</vt:lpstr>
      <vt:lpstr>Open Sans</vt:lpstr>
      <vt:lpstr>Segoe UI</vt:lpstr>
      <vt:lpstr>Calibri</vt:lpstr>
      <vt:lpstr>Segoe UI Light</vt:lpstr>
      <vt:lpstr>Cooper Black</vt:lpstr>
      <vt:lpstr>Quattrocento Sans</vt:lpstr>
      <vt:lpstr>Corben</vt:lpstr>
      <vt:lpstr>Office Theme</vt:lpstr>
      <vt:lpstr>2_Office Theme</vt:lpstr>
      <vt:lpstr>3_Office Theme</vt:lpstr>
      <vt:lpstr>SAP BTP ABAP  on Cloud / RAP  Training</vt:lpstr>
      <vt:lpstr>PowerPoint Presentation</vt:lpstr>
      <vt:lpstr>PowerPoint Presentation</vt:lpstr>
      <vt:lpstr>Hands on: Continuous Integration</vt:lpstr>
      <vt:lpstr>BTP Cloud Transport Management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114</cp:revision>
  <dcterms:created xsi:type="dcterms:W3CDTF">2023-10-03T21:33:12Z</dcterms:created>
  <dcterms:modified xsi:type="dcterms:W3CDTF">2024-12-13T03:03:39Z</dcterms:modified>
</cp:coreProperties>
</file>