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77" r:id="rId3"/>
    <p:sldId id="333" r:id="rId4"/>
    <p:sldId id="340" r:id="rId5"/>
    <p:sldId id="341" r:id="rId6"/>
    <p:sldId id="342" r:id="rId7"/>
    <p:sldId id="1057" r:id="rId8"/>
    <p:sldId id="343" r:id="rId9"/>
    <p:sldId id="334" r:id="rId10"/>
    <p:sldId id="344" r:id="rId11"/>
    <p:sldId id="346" r:id="rId12"/>
    <p:sldId id="347" r:id="rId13"/>
    <p:sldId id="1058" r:id="rId14"/>
    <p:sldId id="1059" r:id="rId15"/>
    <p:sldId id="349" r:id="rId16"/>
    <p:sldId id="350" r:id="rId17"/>
    <p:sldId id="351" r:id="rId18"/>
    <p:sldId id="348" r:id="rId19"/>
    <p:sldId id="352" r:id="rId20"/>
    <p:sldId id="1060" r:id="rId21"/>
    <p:sldId id="1061" r:id="rId22"/>
    <p:sldId id="1062" r:id="rId23"/>
    <p:sldId id="335" r:id="rId24"/>
    <p:sldId id="336" r:id="rId25"/>
    <p:sldId id="337" r:id="rId26"/>
    <p:sldId id="1054" r:id="rId27"/>
    <p:sldId id="1038" r:id="rId28"/>
    <p:sldId id="280" r:id="rId29"/>
    <p:sldId id="287"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4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29</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10/18/2023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28/Behavior%20Pool%20logic.tx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viewer/923180ddb98240829d935862025004d6/Cloud/en-US/f6cb3e3402694f5585068e5e5161a7c1.html"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8</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29565" y="188640"/>
            <a:ext cx="10969943" cy="711081"/>
          </a:xfrm>
        </p:spPr>
        <p:txBody>
          <a:bodyPr>
            <a:noAutofit/>
          </a:bodyPr>
          <a:lstStyle/>
          <a:p>
            <a:r>
              <a:rPr lang="en-US" dirty="0">
                <a:latin typeface="Cooper Black" panose="0208090404030B020404" pitchFamily="18" charset="0"/>
              </a:rPr>
              <a:t>What is %CID</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450310" y="1031544"/>
            <a:ext cx="10614858" cy="2308324"/>
          </a:xfrm>
          <a:prstGeom prst="rect">
            <a:avLst/>
          </a:prstGeom>
        </p:spPr>
        <p:txBody>
          <a:bodyPr wrap="square">
            <a:spAutoFit/>
          </a:bodyPr>
          <a:lstStyle/>
          <a:p>
            <a:pPr lvl="0" algn="just"/>
            <a:r>
              <a:rPr lang="en-US" sz="1800" dirty="0">
                <a:solidFill>
                  <a:prstClr val="black"/>
                </a:solidFill>
              </a:rPr>
              <a:t>%CID stands for the content ID and is used in an OData request to bind the result of an operation to a name so that it can be referenced in another operation later in the transactional processing.</a:t>
            </a:r>
          </a:p>
          <a:p>
            <a:pPr lvl="0" algn="just"/>
            <a:endParaRPr lang="en-US" sz="1800" dirty="0">
              <a:solidFill>
                <a:prstClr val="black"/>
              </a:solidFill>
            </a:endParaRPr>
          </a:p>
          <a:p>
            <a:pPr lvl="0" algn="just"/>
            <a:r>
              <a:rPr lang="en-US" sz="1800" dirty="0">
                <a:solidFill>
                  <a:prstClr val="black"/>
                </a:solidFill>
              </a:rPr>
              <a:t>In some use cases, it may happen that a consumer works with data that is not yet persisted and might not have a primary key yet. The primary key can be created in the &lt;method&gt; FOR MODIFY call or later in the save sequence (late numbering). In such cases, a temporary primary key, the content ID (%CID) for an instance, is used as long as no primary key was created by BO runtime. The content ID is consequently also used then as a foreign key.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065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Create of Behavior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3" name="Picture 2"/>
          <p:cNvPicPr>
            <a:picLocks noChangeAspect="1"/>
          </p:cNvPicPr>
          <p:nvPr/>
        </p:nvPicPr>
        <p:blipFill rotWithShape="1">
          <a:blip r:embed="rId4"/>
          <a:srcRect b="1361"/>
          <a:stretch/>
        </p:blipFill>
        <p:spPr>
          <a:xfrm>
            <a:off x="7120255" y="1052736"/>
            <a:ext cx="4672814" cy="4176464"/>
          </a:xfrm>
          <a:prstGeom prst="rect">
            <a:avLst/>
          </a:prstGeom>
        </p:spPr>
      </p:pic>
      <p:sp>
        <p:nvSpPr>
          <p:cNvPr id="6" name="Chevron 5"/>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25483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Behavior Definition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997760"/>
            <a:ext cx="5304762" cy="3752381"/>
          </a:xfrm>
          <a:prstGeom prst="rect">
            <a:avLst/>
          </a:prstGeom>
        </p:spPr>
      </p:pic>
    </p:spTree>
    <p:extLst>
      <p:ext uri="{BB962C8B-B14F-4D97-AF65-F5344CB8AC3E}">
        <p14:creationId xmlns:p14="http://schemas.microsoft.com/office/powerpoint/2010/main" val="38695372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1C78EC37-9C90-4271-BFAC-2A5FD3DC1249}"/>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66137-F867-4239-AC60-85A71EF9BD97}"/>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6" name="Rectangle 5">
            <a:extLst>
              <a:ext uri="{FF2B5EF4-FFF2-40B4-BE49-F238E27FC236}">
                <a16:creationId xmlns:a16="http://schemas.microsoft.com/office/drawing/2014/main" id="{16E49940-6870-4384-BDC1-7B45DB260EA2}"/>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7" name="Rectangle 6">
            <a:extLst>
              <a:ext uri="{FF2B5EF4-FFF2-40B4-BE49-F238E27FC236}">
                <a16:creationId xmlns:a16="http://schemas.microsoft.com/office/drawing/2014/main" id="{F04AFAE3-A195-48A6-9C14-1F07D09DD69C}"/>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8" name="Rectangle 7">
            <a:extLst>
              <a:ext uri="{FF2B5EF4-FFF2-40B4-BE49-F238E27FC236}">
                <a16:creationId xmlns:a16="http://schemas.microsoft.com/office/drawing/2014/main" id="{74C69CE4-B712-4909-8D46-F37E66DAE641}"/>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9340040A-B226-4B52-BA8A-21D6CBA6008A}"/>
              </a:ext>
            </a:extLst>
          </p:cNvPr>
          <p:cNvCxnSpPr>
            <a:stCxn id="5"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1F0EE-CAFD-4393-9831-C39BF8EB2DAB}"/>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19FD66-FEF4-4A7D-9CEF-0B80B0B9A1CF}"/>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EC30CC-C146-4888-84AA-FDB669CBB57B}"/>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7A8A4-F7FF-4BA4-944A-DC17D64849C9}"/>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FF9F05-320B-47D6-BD7E-65EBECA4731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ABB837-CA4F-4C99-8472-C75BE81EE7FB}"/>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A76E56-393B-42CA-A146-19112DEC8888}"/>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7F0FAF-AB1D-4716-96BB-EAC9E3CA0ED3}"/>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30323F-2DC4-4A43-ADFD-46A1696B323F}"/>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1CEAFF9-45BF-40B3-9413-05D1A9DE866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6B7A25-8FE8-49FA-84B5-282D27A8822A}"/>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DA2782C-C5BD-418B-8388-B9F989FE19E0}"/>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9BA9DB8-657E-4B5A-9467-3D278270F13F}"/>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8" name="TextBox 27">
            <a:extLst>
              <a:ext uri="{FF2B5EF4-FFF2-40B4-BE49-F238E27FC236}">
                <a16:creationId xmlns:a16="http://schemas.microsoft.com/office/drawing/2014/main" id="{6BF5A24A-824B-4C36-9B26-E9E6EF78E1AF}"/>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9" name="TextBox 28">
            <a:extLst>
              <a:ext uri="{FF2B5EF4-FFF2-40B4-BE49-F238E27FC236}">
                <a16:creationId xmlns:a16="http://schemas.microsoft.com/office/drawing/2014/main" id="{19588A4F-3A8E-4CCC-97A7-65908950F2F0}"/>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30" name="Rectangle 29">
            <a:extLst>
              <a:ext uri="{FF2B5EF4-FFF2-40B4-BE49-F238E27FC236}">
                <a16:creationId xmlns:a16="http://schemas.microsoft.com/office/drawing/2014/main" id="{503E1ABA-3AE5-4CEB-BC4A-F1077715B9AC}"/>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31" name="Straight Connector 30">
            <a:extLst>
              <a:ext uri="{FF2B5EF4-FFF2-40B4-BE49-F238E27FC236}">
                <a16:creationId xmlns:a16="http://schemas.microsoft.com/office/drawing/2014/main" id="{27E8D534-BF05-42F3-BA08-7A514D34B0AC}"/>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CA8E60-B866-490B-9D68-7DA09B525DE6}"/>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111B4-4A37-441A-9231-4A8F4D4D43DF}"/>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5" name="Rectangle 34">
            <a:extLst>
              <a:ext uri="{FF2B5EF4-FFF2-40B4-BE49-F238E27FC236}">
                <a16:creationId xmlns:a16="http://schemas.microsoft.com/office/drawing/2014/main" id="{13AF5743-4AC0-48DD-B642-5F51BBF91840}"/>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A127107-A8FD-433A-8685-1D9CB03C7539}"/>
              </a:ext>
            </a:extLst>
          </p:cNvPr>
          <p:cNvCxnSpPr>
            <a:cxnSpLocks/>
            <a:stCxn id="35"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40B06-CE9E-4AB1-BB62-C8FD6D43A06E}"/>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B2750-0352-4DB0-A03F-B04A00A79782}"/>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08CC15-8036-46DB-BAB4-3E944EB5904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090CC-EF06-4C34-8F67-6F791869D18A}"/>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45" name="Rectangle 44">
            <a:extLst>
              <a:ext uri="{FF2B5EF4-FFF2-40B4-BE49-F238E27FC236}">
                <a16:creationId xmlns:a16="http://schemas.microsoft.com/office/drawing/2014/main" id="{D5EE5EF3-7261-4816-8C89-F5786A8D51AB}"/>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07CF6276-F92D-48BF-9A07-614159C9EE61}"/>
              </a:ext>
            </a:extLst>
          </p:cNvPr>
          <p:cNvCxnSpPr>
            <a:cxnSpLocks/>
            <a:stCxn id="45"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1F0E6D-2C83-4821-8E21-CA775C88A8A5}"/>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9" name="Straight Arrow Connector 48">
            <a:extLst>
              <a:ext uri="{FF2B5EF4-FFF2-40B4-BE49-F238E27FC236}">
                <a16:creationId xmlns:a16="http://schemas.microsoft.com/office/drawing/2014/main" id="{FBEEC4C3-6A40-4ACD-AA86-AEDC68492FCE}"/>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00E195-7C22-4F13-BFAA-82A7AA1520AE}"/>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52" name="Straight Arrow Connector 51">
            <a:extLst>
              <a:ext uri="{FF2B5EF4-FFF2-40B4-BE49-F238E27FC236}">
                <a16:creationId xmlns:a16="http://schemas.microsoft.com/office/drawing/2014/main" id="{7FAE6437-FA5C-40A3-BEDE-4C49CE94B391}"/>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4D23C1-263C-4CB5-BA30-14432D3D73DA}"/>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E5BA9A0-10F8-444B-9025-DE6C22653D49}"/>
              </a:ext>
            </a:extLst>
          </p:cNvPr>
          <p:cNvCxnSpPr>
            <a:stCxn id="5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35B9D6-3613-4756-9BAB-52F928F1E47B}"/>
              </a:ext>
            </a:extLst>
          </p:cNvPr>
          <p:cNvCxnSpPr>
            <a:stCxn id="21"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F85E96-1CD3-48AA-925D-CF96C29EB8AB}"/>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FBF0DDC1-D0E8-44FB-A4E2-648BF4BFE8CD}"/>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4B0AF0B-24EC-4C83-A047-43A81CEA7DA2}"/>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63" name="Straight Arrow Connector 62">
            <a:extLst>
              <a:ext uri="{FF2B5EF4-FFF2-40B4-BE49-F238E27FC236}">
                <a16:creationId xmlns:a16="http://schemas.microsoft.com/office/drawing/2014/main" id="{FA33BEC6-469A-4FD4-971D-EE2AC2EFF948}"/>
              </a:ext>
            </a:extLst>
          </p:cNvPr>
          <p:cNvCxnSpPr>
            <a:stCxn id="60"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8118C88-327C-4BAF-B9F2-8075AE8F2582}"/>
              </a:ext>
            </a:extLst>
          </p:cNvPr>
          <p:cNvCxnSpPr>
            <a:stCxn id="60"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A701EC-6D59-41E8-8C97-106C0954C2B5}"/>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315803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5175" y="1340768"/>
            <a:ext cx="10225781" cy="5117999"/>
          </a:xfrm>
          <a:prstGeom prst="rect">
            <a:avLst/>
          </a:prstGeom>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 Update and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646331"/>
          </a:xfrm>
          <a:prstGeom prst="rect">
            <a:avLst/>
          </a:prstGeom>
          <a:noFill/>
        </p:spPr>
        <p:txBody>
          <a:bodyPr wrap="square" rtlCol="0">
            <a:spAutoFit/>
          </a:bodyPr>
          <a:lstStyle/>
          <a:p>
            <a:pPr algn="just"/>
            <a:r>
              <a:rPr lang="en-US" sz="1800" dirty="0"/>
              <a:t>For the Functionality of Create ,Update &amp; Delete we Implement the Code in Behavior Definition Class.</a:t>
            </a:r>
          </a:p>
          <a:p>
            <a:pPr algn="just"/>
            <a:r>
              <a:rPr lang="en-US" sz="1800" dirty="0"/>
              <a:t>Step 1: Click Create Button.</a:t>
            </a:r>
          </a:p>
        </p:txBody>
      </p:sp>
    </p:spTree>
    <p:extLst>
      <p:ext uri="{BB962C8B-B14F-4D97-AF65-F5344CB8AC3E}">
        <p14:creationId xmlns:p14="http://schemas.microsoft.com/office/powerpoint/2010/main" val="8069061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raw.githubusercontent.com/soyuztechnologies/restful-abap/master/Unmanaged%20Implementation/DevelopingUnmanagedTransactionalApp/images/5Create.png?token=ASAGDWZYH6IFR4SAWFYDNDDBUYRG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71"/>
          <a:stretch/>
        </p:blipFill>
        <p:spPr bwMode="auto">
          <a:xfrm>
            <a:off x="3025054" y="1124744"/>
            <a:ext cx="5950381" cy="281257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369332"/>
          </a:xfrm>
          <a:prstGeom prst="rect">
            <a:avLst/>
          </a:prstGeom>
          <a:noFill/>
        </p:spPr>
        <p:txBody>
          <a:bodyPr wrap="square" rtlCol="0">
            <a:spAutoFit/>
          </a:bodyPr>
          <a:lstStyle/>
          <a:p>
            <a:pPr algn="just"/>
            <a:r>
              <a:rPr lang="en-US" sz="1800" dirty="0"/>
              <a:t>Step 2: Fill all Correct Entries and Click on Create Button.</a:t>
            </a:r>
          </a:p>
        </p:txBody>
      </p:sp>
      <p:pic>
        <p:nvPicPr>
          <p:cNvPr id="5124" name="Picture 4" descr="https://raw.githubusercontent.com/soyuztechnologies/restful-abap/master/Unmanaged%20Implementation/DevelopingUnmanagedTransactionalApp/images/5CreateSaved.png?token=ASAGDWYVDYOJJ4VJK64DZM3BUYRW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71" y="4314427"/>
            <a:ext cx="8287548" cy="2337514"/>
          </a:xfrm>
          <a:prstGeom prst="rect">
            <a:avLst/>
          </a:prstGeom>
          <a:noFill/>
          <a:extLst>
            <a:ext uri="{909E8E84-426E-40DD-AFC4-6F175D3DCCD1}">
              <a14:hiddenFill xmlns:a14="http://schemas.microsoft.com/office/drawing/2010/main">
                <a:solidFill>
                  <a:srgbClr val="FFFFFF"/>
                </a:solidFill>
              </a14:hiddenFill>
            </a:ext>
          </a:extLst>
        </p:spPr>
      </p:pic>
      <p:sp>
        <p:nvSpPr>
          <p:cNvPr id="2" name="Chevron 1"/>
          <p:cNvSpPr/>
          <p:nvPr/>
        </p:nvSpPr>
        <p:spPr>
          <a:xfrm rot="5400000">
            <a:off x="5434979" y="3904537"/>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89149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Update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3: Select a Radio Button and Click Edit Option for Update.</a:t>
            </a:r>
          </a:p>
        </p:txBody>
      </p:sp>
      <p:pic>
        <p:nvPicPr>
          <p:cNvPr id="6146" name="Picture 2" descr="https://raw.githubusercontent.com/soyuztechnologies/restful-abap/master/Unmanaged%20Implementation/DevelopingUnmanagedTransactionalApp/images/6Update.png?token=ASAGDWYPMP4XQN42LDOM7YTBUYSGA"/>
          <p:cNvPicPr>
            <a:picLocks noChangeAspect="1" noChangeArrowheads="1"/>
          </p:cNvPicPr>
          <p:nvPr/>
        </p:nvPicPr>
        <p:blipFill rotWithShape="1">
          <a:blip r:embed="rId3">
            <a:extLst>
              <a:ext uri="{28A0092B-C50C-407E-A947-70E740481C1C}">
                <a14:useLocalDpi xmlns:a14="http://schemas.microsoft.com/office/drawing/2010/main" val="0"/>
              </a:ext>
            </a:extLst>
          </a:blip>
          <a:srcRect b="17284"/>
          <a:stretch/>
        </p:blipFill>
        <p:spPr bwMode="auto">
          <a:xfrm>
            <a:off x="609441" y="1196752"/>
            <a:ext cx="1056429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soyuztechnologies/restful-abap/master/Unmanaged%20Implementation/DevelopingUnmanagedTransactionalApp/images/6Edit.png?token=ASAGDWZB7KWYAYGMTTSI2TLBUYSL6"/>
          <p:cNvPicPr>
            <a:picLocks noChangeAspect="1" noChangeArrowheads="1"/>
          </p:cNvPicPr>
          <p:nvPr/>
        </p:nvPicPr>
        <p:blipFill rotWithShape="1">
          <a:blip r:embed="rId4">
            <a:extLst>
              <a:ext uri="{28A0092B-C50C-407E-A947-70E740481C1C}">
                <a14:useLocalDpi xmlns:a14="http://schemas.microsoft.com/office/drawing/2010/main" val="0"/>
              </a:ext>
            </a:extLst>
          </a:blip>
          <a:srcRect t="5595" b="33611"/>
          <a:stretch/>
        </p:blipFill>
        <p:spPr bwMode="auto">
          <a:xfrm>
            <a:off x="1989956" y="4221088"/>
            <a:ext cx="8047417" cy="2430853"/>
          </a:xfrm>
          <a:prstGeom prst="rect">
            <a:avLst/>
          </a:prstGeom>
          <a:noFill/>
          <a:extLst>
            <a:ext uri="{909E8E84-426E-40DD-AFC4-6F175D3DCCD1}">
              <a14:hiddenFill xmlns:a14="http://schemas.microsoft.com/office/drawing/2010/main">
                <a:solidFill>
                  <a:srgbClr val="FFFFFF"/>
                </a:solidFill>
              </a14:hiddenFill>
            </a:ext>
          </a:extLst>
        </p:spPr>
      </p:pic>
      <p:sp>
        <p:nvSpPr>
          <p:cNvPr id="16" name="Chevron 15"/>
          <p:cNvSpPr/>
          <p:nvPr/>
        </p:nvSpPr>
        <p:spPr>
          <a:xfrm rot="5400000">
            <a:off x="5795019" y="3832529"/>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08069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4: Select a Radio Button and Click on Delete Button.</a:t>
            </a:r>
          </a:p>
        </p:txBody>
      </p:sp>
      <p:sp>
        <p:nvSpPr>
          <p:cNvPr id="16" name="Chevron 15"/>
          <p:cNvSpPr/>
          <p:nvPr/>
        </p:nvSpPr>
        <p:spPr>
          <a:xfrm rot="5400000">
            <a:off x="5795019" y="3760521"/>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descr="https://raw.githubusercontent.com/soyuztechnologies/restful-abap/master/Unmanaged%20Implementation/DevelopingUnmanagedTransactionalApp/images/7Search.png?token=ASAGDW4NFLPTIE2UN44LXMDBUYSZQ"/>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5228"/>
          <a:stretch/>
        </p:blipFill>
        <p:spPr bwMode="auto">
          <a:xfrm>
            <a:off x="619811" y="1268760"/>
            <a:ext cx="10819433" cy="25202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raw.githubusercontent.com/soyuztechnologies/restful-abap/master/Unmanaged%20Implementation/DevelopingUnmanagedTransactionalApp/images/7confirmDelete.png?token=ASAGDW4W6NOFBCGPCR5Z2E3BUYS7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979"/>
          <a:stretch/>
        </p:blipFill>
        <p:spPr bwMode="auto">
          <a:xfrm>
            <a:off x="3430116" y="4339476"/>
            <a:ext cx="5267400" cy="23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3851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9733" y="39873"/>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raw.githubusercontent.com/soyuztechnologies/restful-abap/master/Unmanaged%20Implementation/DevelopingUnmanagedTransactionalApp/images/8CID.png?token=ASAGDWZQZY6Y4QTBSFHEHKLBUYP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38" y="2915899"/>
            <a:ext cx="7560840" cy="33722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9811" y="895161"/>
            <a:ext cx="10760867" cy="1815882"/>
          </a:xfrm>
          <a:prstGeom prst="rect">
            <a:avLst/>
          </a:prstGeom>
          <a:noFill/>
        </p:spPr>
        <p:txBody>
          <a:bodyPr wrap="square" rtlCol="0">
            <a:spAutoFit/>
          </a:bodyPr>
          <a:lstStyle/>
          <a:p>
            <a:pPr lvl="0" defTabSz="914400" eaLnBrk="0" fontAlgn="base" hangingPunct="0">
              <a:spcBef>
                <a:spcPct val="0"/>
              </a:spcBef>
              <a:spcAft>
                <a:spcPct val="0"/>
              </a:spcAft>
            </a:pPr>
            <a:r>
              <a:rPr lang="en-US" sz="1600" dirty="0"/>
              <a:t>“Actions” are </a:t>
            </a:r>
            <a:r>
              <a:rPr lang="en-US" sz="1600" b="1" dirty="0"/>
              <a:t>addition operations in addition to CRUD operations</a:t>
            </a:r>
            <a:r>
              <a:rPr lang="en-US" sz="1600" dirty="0"/>
              <a:t>. Are the operations which are non-standard for a business object</a:t>
            </a:r>
            <a:endParaRPr lang="en-US" altLang="en-US" sz="1600" dirty="0">
              <a:solidFill>
                <a:srgbClr val="24292F"/>
              </a:solidFill>
            </a:endParaRPr>
          </a:p>
          <a:p>
            <a:pPr lvl="0" algn="just" defTabSz="914400" eaLnBrk="0" fontAlgn="base" hangingPunct="0">
              <a:spcBef>
                <a:spcPct val="0"/>
              </a:spcBef>
              <a:spcAft>
                <a:spcPct val="0"/>
              </a:spcAft>
            </a:pPr>
            <a:r>
              <a:rPr lang="en-US" altLang="en-US" sz="1600" dirty="0">
                <a:solidFill>
                  <a:srgbClr val="24292F"/>
                </a:solidFill>
              </a:rPr>
              <a:t>Below steps describes the implementation of an action related to the travel instances. Using this action, the end user should be able to change the status of travel processing.</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buFontTx/>
              <a:buAutoNum type="arabicPeriod"/>
            </a:pPr>
            <a:r>
              <a:rPr lang="en-US" altLang="en-US" sz="1600" dirty="0">
                <a:solidFill>
                  <a:srgbClr val="24292F"/>
                </a:solidFill>
              </a:rPr>
              <a:t>Adding a Type Definition for Import and Export Parameters Required for the </a:t>
            </a:r>
            <a:r>
              <a:rPr lang="en-US" altLang="en-US" sz="1600" b="1" dirty="0">
                <a:solidFill>
                  <a:srgbClr val="24292F"/>
                </a:solidFill>
              </a:rPr>
              <a:t>Action SET_STATUS_BOOKED</a:t>
            </a:r>
          </a:p>
          <a:p>
            <a:pPr defTabSz="914400" eaLnBrk="0" fontAlgn="base" hangingPunct="0">
              <a:spcBef>
                <a:spcPct val="0"/>
              </a:spcBef>
              <a:spcAft>
                <a:spcPct val="0"/>
              </a:spcAft>
              <a:buFontTx/>
              <a:buAutoNum type="arabicPeriod"/>
            </a:pPr>
            <a:r>
              <a:rPr lang="en-US" sz="1600" dirty="0"/>
              <a:t>Implementing the Action Handling.</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284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raw.githubusercontent.com/soyuztechnologies/restful-abap/master/Unmanaged%20Implementation/DevelopingUnmanagedTransactionalApp/images/8SelRadio.png?token=ASAGDW2TY5U3VUC3P2YWYQ3BUYTGA"/>
          <p:cNvPicPr>
            <a:picLocks noChangeAspect="1" noChangeArrowheads="1"/>
          </p:cNvPicPr>
          <p:nvPr/>
        </p:nvPicPr>
        <p:blipFill rotWithShape="1">
          <a:blip r:embed="rId2">
            <a:extLst>
              <a:ext uri="{28A0092B-C50C-407E-A947-70E740481C1C}">
                <a14:useLocalDpi xmlns:a14="http://schemas.microsoft.com/office/drawing/2010/main" val="0"/>
              </a:ext>
            </a:extLst>
          </a:blip>
          <a:srcRect t="13067" b="11452"/>
          <a:stretch/>
        </p:blipFill>
        <p:spPr bwMode="auto">
          <a:xfrm>
            <a:off x="1010787" y="1124744"/>
            <a:ext cx="9980169" cy="25202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959574" cy="36933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800" dirty="0">
                <a:solidFill>
                  <a:srgbClr val="24292F"/>
                </a:solidFill>
              </a:rPr>
              <a:t>Select Radio Button and Click on </a:t>
            </a:r>
            <a:r>
              <a:rPr lang="en-US" altLang="en-US" sz="1800" b="1" dirty="0">
                <a:solidFill>
                  <a:srgbClr val="24292F"/>
                </a:solidFill>
              </a:rPr>
              <a:t>Set To Booked &amp; Travel Status </a:t>
            </a:r>
            <a:r>
              <a:rPr lang="en-US" altLang="en-US" sz="1800" dirty="0">
                <a:solidFill>
                  <a:srgbClr val="24292F"/>
                </a:solidFill>
              </a:rPr>
              <a:t>Change to Book </a:t>
            </a:r>
            <a:r>
              <a:rPr lang="en-US" altLang="en-US" sz="1800" b="1" dirty="0">
                <a:solidFill>
                  <a:srgbClr val="24292F"/>
                </a:solidFill>
              </a:rPr>
              <a:t>(B)</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4" descr="8StatusChan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raw.githubusercontent.com/soyuztechnologies/restful-abap/master/Unmanaged%20Implementation/DevelopingUnmanagedTransactionalApp/images/8StatusChanged.png?token=ASAGDW3NA3D32HNYLQ3LBULBUYTVO"/>
          <p:cNvPicPr>
            <a:picLocks noChangeAspect="1" noChangeArrowheads="1"/>
          </p:cNvPicPr>
          <p:nvPr/>
        </p:nvPicPr>
        <p:blipFill rotWithShape="1">
          <a:blip r:embed="rId4">
            <a:extLst>
              <a:ext uri="{28A0092B-C50C-407E-A947-70E740481C1C}">
                <a14:useLocalDpi xmlns:a14="http://schemas.microsoft.com/office/drawing/2010/main" val="0"/>
              </a:ext>
            </a:extLst>
          </a:blip>
          <a:srcRect t="15608"/>
          <a:stretch/>
        </p:blipFill>
        <p:spPr bwMode="auto">
          <a:xfrm>
            <a:off x="1615943" y="4293096"/>
            <a:ext cx="8769856" cy="2257369"/>
          </a:xfrm>
          <a:prstGeom prst="rect">
            <a:avLst/>
          </a:prstGeom>
          <a:noFill/>
          <a:extLst>
            <a:ext uri="{909E8E84-426E-40DD-AFC4-6F175D3DCCD1}">
              <a14:hiddenFill xmlns:a14="http://schemas.microsoft.com/office/drawing/2010/main">
                <a:solidFill>
                  <a:srgbClr val="FFFFFF"/>
                </a:solidFill>
              </a14:hiddenFill>
            </a:ext>
          </a:extLst>
        </p:spPr>
      </p:pic>
      <p:sp>
        <p:nvSpPr>
          <p:cNvPr id="12" name="Chevron 11"/>
          <p:cNvSpPr/>
          <p:nvPr/>
        </p:nvSpPr>
        <p:spPr>
          <a:xfrm rot="5400000">
            <a:off x="5778955" y="3672449"/>
            <a:ext cx="486897" cy="576064"/>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68810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8</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770537"/>
          </a:xfrm>
          <a:prstGeom prst="rect">
            <a:avLst/>
          </a:prstGeom>
          <a:noFill/>
        </p:spPr>
        <p:txBody>
          <a:bodyPr wrap="square" rtlCol="0">
            <a:spAutoFit/>
          </a:bodyPr>
          <a:lstStyle/>
          <a:p>
            <a:pPr marL="133234" indent="-285664">
              <a:buFont typeface="Arial" panose="020B0604020202020204" pitchFamily="34" charset="0"/>
              <a:buChar char="•"/>
            </a:pPr>
            <a:r>
              <a:rPr lang="en-IN" sz="1600" dirty="0"/>
              <a:t>Local Types/Classes in ABAP with Global Classes</a:t>
            </a:r>
          </a:p>
          <a:p>
            <a:pPr marL="133234" indent="-285664">
              <a:buFont typeface="Arial" panose="020B0604020202020204" pitchFamily="34" charset="0"/>
              <a:buChar char="•"/>
            </a:pPr>
            <a:r>
              <a:rPr lang="en-IN" sz="1600" dirty="0"/>
              <a:t>Implementing Class Pool Concept</a:t>
            </a:r>
          </a:p>
          <a:p>
            <a:r>
              <a:rPr lang="en-IN" sz="1600" dirty="0"/>
              <a:t>--break</a:t>
            </a:r>
            <a:endParaRPr lang="en-US" sz="1600" dirty="0"/>
          </a:p>
          <a:p>
            <a:pPr marL="342900" indent="-342900">
              <a:buFont typeface="Arial" panose="020B0604020202020204" pitchFamily="34" charset="0"/>
              <a:buChar char="•"/>
            </a:pPr>
            <a:r>
              <a:rPr lang="en-US" sz="1600" dirty="0"/>
              <a:t>Behavior Definition Introduction</a:t>
            </a:r>
          </a:p>
          <a:p>
            <a:pPr marL="342900" indent="-342900">
              <a:buFont typeface="Arial" panose="020B0604020202020204" pitchFamily="34" charset="0"/>
              <a:buChar char="•"/>
            </a:pPr>
            <a:r>
              <a:rPr lang="en-US" sz="1600" dirty="0"/>
              <a:t>Create Behavior Definition</a:t>
            </a:r>
          </a:p>
          <a:p>
            <a:pPr marL="342900" indent="-342900">
              <a:buFont typeface="Arial" panose="020B0604020202020204" pitchFamily="34" charset="0"/>
              <a:buChar char="•"/>
            </a:pPr>
            <a:r>
              <a:rPr lang="en-US" sz="1600" dirty="0"/>
              <a:t>Create Behavior implementation for Unmanaged Scenario</a:t>
            </a:r>
          </a:p>
          <a:p>
            <a:pPr marL="342900" indent="-342900">
              <a:buFont typeface="Arial" panose="020B0604020202020204" pitchFamily="34" charset="0"/>
              <a:buChar char="•"/>
            </a:pPr>
            <a:r>
              <a:rPr lang="en-US" sz="1600" dirty="0"/>
              <a:t>Sequence Diagram</a:t>
            </a:r>
          </a:p>
          <a:p>
            <a:pPr marL="342900" indent="-342900">
              <a:buFont typeface="Arial" panose="020B0604020202020204" pitchFamily="34" charset="0"/>
              <a:buChar char="•"/>
            </a:pPr>
            <a:r>
              <a:rPr lang="en-US" sz="1600" dirty="0"/>
              <a:t>Implementing Create, Update and Delete</a:t>
            </a:r>
          </a:p>
          <a:p>
            <a:pPr marL="342900" indent="-342900">
              <a:buFont typeface="Arial" panose="020B0604020202020204" pitchFamily="34" charset="0"/>
              <a:buChar char="•"/>
            </a:pPr>
            <a:r>
              <a:rPr lang="en-US" sz="1600" dirty="0"/>
              <a:t>Make field read only</a:t>
            </a:r>
          </a:p>
          <a:p>
            <a:pPr marL="342900" indent="-342900">
              <a:buFont typeface="Arial" panose="020B0604020202020204" pitchFamily="34" charset="0"/>
              <a:buChar char="•"/>
            </a:pPr>
            <a:r>
              <a:rPr lang="en-US" sz="1600" dirty="0"/>
              <a:t>Making field Mandatory</a:t>
            </a:r>
          </a:p>
          <a:p>
            <a:pPr marL="342900" indent="-342900">
              <a:buFont typeface="Arial" panose="020B0604020202020204" pitchFamily="34" charset="0"/>
              <a:buChar char="•"/>
            </a:pPr>
            <a:r>
              <a:rPr lang="en-US" sz="1600" dirty="0"/>
              <a:t>Add validation to the code</a:t>
            </a:r>
          </a:p>
          <a:p>
            <a:pPr marL="342900" indent="-342900">
              <a:buFont typeface="Arial" panose="020B0604020202020204" pitchFamily="34" charset="0"/>
              <a:buChar char="•"/>
            </a:pPr>
            <a:r>
              <a:rPr lang="en-US" sz="1600" dirty="0"/>
              <a:t>Implement Actions - </a:t>
            </a:r>
            <a:r>
              <a:rPr lang="en-US" sz="1600" dirty="0" err="1"/>
              <a:t>set_status_booked</a:t>
            </a:r>
            <a:endParaRPr lang="en-US" sz="1600" dirty="0"/>
          </a:p>
          <a:p>
            <a:r>
              <a:rPr lang="en-US" sz="1600" dirty="0"/>
              <a:t>--break</a:t>
            </a:r>
          </a:p>
          <a:p>
            <a:pPr marL="342900" indent="-342900">
              <a:buFont typeface="Arial" panose="020B0604020202020204" pitchFamily="34" charset="0"/>
              <a:buChar char="•"/>
            </a:pPr>
            <a:r>
              <a:rPr lang="en-US" sz="1600" dirty="0"/>
              <a:t>What is EML ?</a:t>
            </a:r>
          </a:p>
          <a:p>
            <a:pPr marL="342900" indent="-342900">
              <a:buFont typeface="Arial" panose="020B0604020202020204" pitchFamily="34" charset="0"/>
              <a:buChar char="•"/>
            </a:pPr>
            <a:r>
              <a:rPr lang="en-US" sz="1600" dirty="0"/>
              <a:t>Why we use EML</a:t>
            </a:r>
          </a:p>
          <a:p>
            <a:pPr marL="342900" indent="-342900">
              <a:buFont typeface="Arial" panose="020B0604020202020204" pitchFamily="34" charset="0"/>
              <a:buChar char="•"/>
            </a:pPr>
            <a:r>
              <a:rPr lang="en-US" sz="1600" dirty="0"/>
              <a:t>Syntax of EML</a:t>
            </a:r>
          </a:p>
          <a:p>
            <a:pPr marL="342900" indent="-342900">
              <a:buFont typeface="Arial" panose="020B0604020202020204" pitchFamily="34" charset="0"/>
              <a:buChar char="•"/>
            </a:pPr>
            <a:r>
              <a:rPr lang="en-US" sz="1600" dirty="0"/>
              <a:t>C-R-U-D Using EML</a:t>
            </a:r>
          </a:p>
          <a:p>
            <a:pPr marL="342900" indent="-342900">
              <a:buFont typeface="Arial" panose="020B0604020202020204" pitchFamily="34" charset="0"/>
              <a:buChar char="•"/>
            </a:pPr>
            <a:r>
              <a:rPr lang="en-US" sz="1600" dirty="0"/>
              <a:t>Implementation of EML</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16632"/>
            <a:ext cx="10969943" cy="711081"/>
          </a:xfrm>
        </p:spPr>
        <p:txBody>
          <a:bodyPr>
            <a:noAutofit/>
          </a:bodyPr>
          <a:lstStyle/>
          <a:p>
            <a:r>
              <a:rPr lang="en-US" dirty="0">
                <a:latin typeface="Cooper Black" panose="0208090404030B020404" pitchFamily="18" charset="0"/>
              </a:rPr>
              <a:t>Behavior Pool Logic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887528"/>
            <a:ext cx="6371429" cy="4771429"/>
          </a:xfrm>
          <a:prstGeom prst="rect">
            <a:avLst/>
          </a:prstGeom>
        </p:spPr>
      </p:pic>
      <p:cxnSp>
        <p:nvCxnSpPr>
          <p:cNvPr id="8" name="Straight Connector 7"/>
          <p:cNvCxnSpPr/>
          <p:nvPr/>
        </p:nvCxnSpPr>
        <p:spPr>
          <a:xfrm>
            <a:off x="6933781" y="511283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933781" y="514790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Pool Logic</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6933781" y="464236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4919863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What is EML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08720"/>
            <a:ext cx="11101595" cy="2554545"/>
          </a:xfrm>
          <a:prstGeom prst="rect">
            <a:avLst/>
          </a:prstGeom>
          <a:noFill/>
        </p:spPr>
        <p:txBody>
          <a:bodyPr wrap="square" rtlCol="0">
            <a:spAutoFit/>
          </a:bodyPr>
          <a:lstStyle/>
          <a:p>
            <a:r>
              <a:rPr lang="en-US" sz="1600" dirty="0"/>
              <a:t>The </a:t>
            </a:r>
            <a:r>
              <a:rPr lang="en-US" sz="1600" b="1" dirty="0"/>
              <a:t>Entity Manipulation Language</a:t>
            </a:r>
            <a:r>
              <a:rPr lang="en-US" sz="1600" dirty="0"/>
              <a:t> (EML) is a part of the ABAP language that enables access to RAP business objects. Because the consumption of business objects via the OData protocol requires a Fiori UI or a web API, EML enables a type-safe access to business objects directly by using ABAP.</a:t>
            </a:r>
            <a:endParaRPr lang="en-IN" sz="1600" dirty="0"/>
          </a:p>
          <a:p>
            <a:pPr algn="just"/>
            <a:r>
              <a:rPr lang="en-US" sz="1600" dirty="0"/>
              <a:t>A Business Object in RESTful ABAP is consists of multiple Entities. This is a entity composition tree with one entity acting as a root. EML is part of the ABAP language and used in context of RESTful ABAP to control the BO behavior </a:t>
            </a:r>
            <a:r>
              <a:rPr lang="en-US" sz="1600" b="1" dirty="0"/>
              <a:t>(create, read, update, delete). </a:t>
            </a:r>
          </a:p>
          <a:p>
            <a:pPr algn="just"/>
            <a:endParaRPr lang="en-US" sz="1600" b="1" dirty="0"/>
          </a:p>
          <a:p>
            <a:pPr algn="just"/>
            <a:endParaRPr lang="en-US" sz="1600" b="1" dirty="0"/>
          </a:p>
          <a:p>
            <a:pPr algn="just"/>
            <a:r>
              <a:rPr lang="en-US" sz="1600" dirty="0"/>
              <a:t>We can use the EML in ABAP to test our BO. We can call the BO using EMP from ABAP program in 2 ways</a:t>
            </a:r>
          </a:p>
          <a:p>
            <a:pPr algn="just"/>
            <a:endParaRPr lang="en-US" sz="1600" b="1" dirty="0"/>
          </a:p>
        </p:txBody>
      </p:sp>
      <p:sp>
        <p:nvSpPr>
          <p:cNvPr id="27" name="Freeform: Shape 43">
            <a:extLst>
              <a:ext uri="{FF2B5EF4-FFF2-40B4-BE49-F238E27FC236}">
                <a16:creationId xmlns:a16="http://schemas.microsoft.com/office/drawing/2014/main" id="{407DAA7D-80ED-4684-BC1F-AC12A3BA2A71}"/>
              </a:ext>
            </a:extLst>
          </p:cNvPr>
          <p:cNvSpPr>
            <a:spLocks/>
          </p:cNvSpPr>
          <p:nvPr/>
        </p:nvSpPr>
        <p:spPr bwMode="auto">
          <a:xfrm>
            <a:off x="1779587" y="3723159"/>
            <a:ext cx="5023206" cy="1246187"/>
          </a:xfrm>
          <a:custGeom>
            <a:avLst/>
            <a:gdLst>
              <a:gd name="connsiteX0" fmla="*/ 619125 w 5023206"/>
              <a:gd name="connsiteY0" fmla="*/ 0 h 1246187"/>
              <a:gd name="connsiteX1" fmla="*/ 619125 w 5023206"/>
              <a:gd name="connsiteY1" fmla="*/ 134937 h 1246187"/>
              <a:gd name="connsiteX2" fmla="*/ 1343039 w 5023206"/>
              <a:gd name="connsiteY2" fmla="*/ 134937 h 1246187"/>
              <a:gd name="connsiteX3" fmla="*/ 4835711 w 5023206"/>
              <a:gd name="connsiteY3" fmla="*/ 134937 h 1246187"/>
              <a:gd name="connsiteX4" fmla="*/ 5023142 w 5023206"/>
              <a:gd name="connsiteY4" fmla="*/ 241954 h 1246187"/>
              <a:gd name="connsiteX5" fmla="*/ 4930868 w 5023206"/>
              <a:gd name="connsiteY5" fmla="*/ 522513 h 1246187"/>
              <a:gd name="connsiteX6" fmla="*/ 4858780 w 5023206"/>
              <a:gd name="connsiteY6" fmla="*/ 756794 h 1246187"/>
              <a:gd name="connsiteX7" fmla="*/ 4769390 w 5023206"/>
              <a:gd name="connsiteY7" fmla="*/ 1109662 h 1246187"/>
              <a:gd name="connsiteX8" fmla="*/ 662095 w 5023206"/>
              <a:gd name="connsiteY8" fmla="*/ 1109662 h 1246187"/>
              <a:gd name="connsiteX9" fmla="*/ 619125 w 5023206"/>
              <a:gd name="connsiteY9" fmla="*/ 1109662 h 1246187"/>
              <a:gd name="connsiteX10" fmla="*/ 619125 w 5023206"/>
              <a:gd name="connsiteY10" fmla="*/ 1246187 h 1246187"/>
              <a:gd name="connsiteX11" fmla="*/ 0 w 5023206"/>
              <a:gd name="connsiteY11" fmla="*/ 623887 h 124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3206" h="1246187">
                <a:moveTo>
                  <a:pt x="619125" y="0"/>
                </a:moveTo>
                <a:lnTo>
                  <a:pt x="619125" y="134937"/>
                </a:lnTo>
                <a:lnTo>
                  <a:pt x="1343039" y="134937"/>
                </a:lnTo>
                <a:cubicBezTo>
                  <a:pt x="4835711" y="134937"/>
                  <a:pt x="4835711" y="134937"/>
                  <a:pt x="4835711" y="134937"/>
                </a:cubicBezTo>
                <a:cubicBezTo>
                  <a:pt x="4835711" y="134937"/>
                  <a:pt x="5020258" y="134937"/>
                  <a:pt x="5023142" y="241954"/>
                </a:cubicBezTo>
                <a:cubicBezTo>
                  <a:pt x="5026025" y="279555"/>
                  <a:pt x="4930868" y="522513"/>
                  <a:pt x="4930868" y="522513"/>
                </a:cubicBezTo>
                <a:cubicBezTo>
                  <a:pt x="4858780" y="756794"/>
                  <a:pt x="4858780" y="756794"/>
                  <a:pt x="4858780" y="756794"/>
                </a:cubicBezTo>
                <a:cubicBezTo>
                  <a:pt x="4769390" y="1109662"/>
                  <a:pt x="4769390" y="1109662"/>
                  <a:pt x="4769390" y="1109662"/>
                </a:cubicBezTo>
                <a:cubicBezTo>
                  <a:pt x="1640023" y="1109662"/>
                  <a:pt x="857681" y="1109662"/>
                  <a:pt x="662095" y="1109662"/>
                </a:cubicBezTo>
                <a:lnTo>
                  <a:pt x="619125" y="1109662"/>
                </a:lnTo>
                <a:lnTo>
                  <a:pt x="619125" y="1246187"/>
                </a:lnTo>
                <a:lnTo>
                  <a:pt x="0" y="623887"/>
                </a:lnTo>
                <a:close/>
              </a:path>
            </a:pathLst>
          </a:custGeom>
          <a:gradFill>
            <a:gsLst>
              <a:gs pos="2400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sp>
        <p:nvSpPr>
          <p:cNvPr id="28" name="Freeform: Shape 76">
            <a:extLst>
              <a:ext uri="{FF2B5EF4-FFF2-40B4-BE49-F238E27FC236}">
                <a16:creationId xmlns:a16="http://schemas.microsoft.com/office/drawing/2014/main" id="{1FDAA983-DA5F-4707-AF23-292FB0B72E1D}"/>
              </a:ext>
            </a:extLst>
          </p:cNvPr>
          <p:cNvSpPr>
            <a:spLocks/>
          </p:cNvSpPr>
          <p:nvPr/>
        </p:nvSpPr>
        <p:spPr bwMode="auto">
          <a:xfrm>
            <a:off x="5357456" y="4850284"/>
            <a:ext cx="5051782" cy="1243012"/>
          </a:xfrm>
          <a:custGeom>
            <a:avLst/>
            <a:gdLst>
              <a:gd name="connsiteX0" fmla="*/ 4437419 w 5051782"/>
              <a:gd name="connsiteY0" fmla="*/ 0 h 1243012"/>
              <a:gd name="connsiteX1" fmla="*/ 5051782 w 5051782"/>
              <a:gd name="connsiteY1" fmla="*/ 612775 h 1243012"/>
              <a:gd name="connsiteX2" fmla="*/ 4437419 w 5051782"/>
              <a:gd name="connsiteY2" fmla="*/ 1243012 h 1243012"/>
              <a:gd name="connsiteX3" fmla="*/ 4437419 w 5051782"/>
              <a:gd name="connsiteY3" fmla="*/ 1108075 h 1243012"/>
              <a:gd name="connsiteX4" fmla="*/ 3737727 w 5051782"/>
              <a:gd name="connsiteY4" fmla="*/ 1108075 h 1243012"/>
              <a:gd name="connsiteX5" fmla="*/ 187522 w 5051782"/>
              <a:gd name="connsiteY5" fmla="*/ 1108075 h 1243012"/>
              <a:gd name="connsiteX6" fmla="*/ 65 w 5051782"/>
              <a:gd name="connsiteY6" fmla="*/ 1001089 h 1243012"/>
              <a:gd name="connsiteX7" fmla="*/ 92352 w 5051782"/>
              <a:gd name="connsiteY7" fmla="*/ 723503 h 1243012"/>
              <a:gd name="connsiteX8" fmla="*/ 164451 w 5051782"/>
              <a:gd name="connsiteY8" fmla="*/ 489290 h 1243012"/>
              <a:gd name="connsiteX9" fmla="*/ 253854 w 5051782"/>
              <a:gd name="connsiteY9" fmla="*/ 136525 h 1243012"/>
              <a:gd name="connsiteX10" fmla="*/ 4429870 w 5051782"/>
              <a:gd name="connsiteY10" fmla="*/ 136525 h 1243012"/>
              <a:gd name="connsiteX11" fmla="*/ 4437419 w 5051782"/>
              <a:gd name="connsiteY11" fmla="*/ 136525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1782" h="1243012">
                <a:moveTo>
                  <a:pt x="4437419" y="0"/>
                </a:moveTo>
                <a:lnTo>
                  <a:pt x="5051782" y="612775"/>
                </a:lnTo>
                <a:lnTo>
                  <a:pt x="4437419" y="1243012"/>
                </a:lnTo>
                <a:lnTo>
                  <a:pt x="4437419" y="1108075"/>
                </a:lnTo>
                <a:lnTo>
                  <a:pt x="3737727" y="1108075"/>
                </a:lnTo>
                <a:cubicBezTo>
                  <a:pt x="187522" y="1108075"/>
                  <a:pt x="187522" y="1108075"/>
                  <a:pt x="187522" y="1108075"/>
                </a:cubicBezTo>
                <a:cubicBezTo>
                  <a:pt x="187522" y="1108075"/>
                  <a:pt x="5833" y="1108075"/>
                  <a:pt x="65" y="1001089"/>
                </a:cubicBezTo>
                <a:cubicBezTo>
                  <a:pt x="-2819" y="963499"/>
                  <a:pt x="92352" y="723503"/>
                  <a:pt x="92352" y="723503"/>
                </a:cubicBezTo>
                <a:cubicBezTo>
                  <a:pt x="164451" y="489290"/>
                  <a:pt x="164451" y="489290"/>
                  <a:pt x="164451" y="489290"/>
                </a:cubicBezTo>
                <a:cubicBezTo>
                  <a:pt x="253854" y="136525"/>
                  <a:pt x="253854" y="136525"/>
                  <a:pt x="253854" y="136525"/>
                </a:cubicBezTo>
                <a:cubicBezTo>
                  <a:pt x="3435580" y="136525"/>
                  <a:pt x="4231012" y="136525"/>
                  <a:pt x="4429870" y="136525"/>
                </a:cubicBezTo>
                <a:lnTo>
                  <a:pt x="4437419" y="136525"/>
                </a:lnTo>
                <a:close/>
              </a:path>
            </a:pathLst>
          </a:custGeom>
          <a:gradFill>
            <a:gsLst>
              <a:gs pos="66000">
                <a:schemeClr val="accent2"/>
              </a:gs>
              <a:gs pos="0">
                <a:schemeClr val="accent2">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grpSp>
        <p:nvGrpSpPr>
          <p:cNvPr id="29" name="Group 28">
            <a:extLst>
              <a:ext uri="{FF2B5EF4-FFF2-40B4-BE49-F238E27FC236}">
                <a16:creationId xmlns:a16="http://schemas.microsoft.com/office/drawing/2014/main" id="{EC014EF9-CE79-447B-B99A-FA7D6F0FD276}"/>
              </a:ext>
            </a:extLst>
          </p:cNvPr>
          <p:cNvGrpSpPr/>
          <p:nvPr/>
        </p:nvGrpSpPr>
        <p:grpSpPr>
          <a:xfrm>
            <a:off x="2460213" y="4063012"/>
            <a:ext cx="3418175" cy="553998"/>
            <a:chOff x="2368138" y="2983041"/>
            <a:chExt cx="3418175" cy="553998"/>
          </a:xfrm>
        </p:grpSpPr>
        <p:sp>
          <p:nvSpPr>
            <p:cNvPr id="30" name="TextBox 29">
              <a:extLst>
                <a:ext uri="{FF2B5EF4-FFF2-40B4-BE49-F238E27FC236}">
                  <a16:creationId xmlns:a16="http://schemas.microsoft.com/office/drawing/2014/main" id="{E9208030-E724-4CC3-A982-C1CB65F14C52}"/>
                </a:ext>
              </a:extLst>
            </p:cNvPr>
            <p:cNvSpPr txBox="1"/>
            <p:nvPr/>
          </p:nvSpPr>
          <p:spPr>
            <a:xfrm>
              <a:off x="2368138" y="2983041"/>
              <a:ext cx="532197" cy="553998"/>
            </a:xfrm>
            <a:prstGeom prst="rect">
              <a:avLst/>
            </a:prstGeom>
            <a:noFill/>
          </p:spPr>
          <p:txBody>
            <a:bodyPr wrap="none" lIns="0" tIns="0" rIns="0" bIns="0" rtlCol="0" anchor="ctr">
              <a:spAutoFit/>
            </a:bodyPr>
            <a:lstStyle/>
            <a:p>
              <a:pPr algn="ctr"/>
              <a:r>
                <a:rPr lang="en-US" sz="3600" b="1" dirty="0">
                  <a:solidFill>
                    <a:schemeClr val="bg1"/>
                  </a:solidFill>
                </a:rPr>
                <a:t>01</a:t>
              </a:r>
              <a:endParaRPr lang="en-IN" sz="3600" b="1" dirty="0">
                <a:solidFill>
                  <a:schemeClr val="bg1"/>
                </a:solidFill>
              </a:endParaRPr>
            </a:p>
          </p:txBody>
        </p:sp>
        <p:sp>
          <p:nvSpPr>
            <p:cNvPr id="31" name="TextBox 30">
              <a:extLst>
                <a:ext uri="{FF2B5EF4-FFF2-40B4-BE49-F238E27FC236}">
                  <a16:creationId xmlns:a16="http://schemas.microsoft.com/office/drawing/2014/main" id="{C531D543-6283-480C-9906-74460C09187F}"/>
                </a:ext>
              </a:extLst>
            </p:cNvPr>
            <p:cNvSpPr txBox="1"/>
            <p:nvPr/>
          </p:nvSpPr>
          <p:spPr>
            <a:xfrm>
              <a:off x="3070076" y="3059985"/>
              <a:ext cx="2716237" cy="400110"/>
            </a:xfrm>
            <a:prstGeom prst="rect">
              <a:avLst/>
            </a:prstGeom>
            <a:noFill/>
          </p:spPr>
          <p:txBody>
            <a:bodyPr wrap="square" rtlCol="0" anchor="ctr">
              <a:spAutoFit/>
            </a:bodyPr>
            <a:lstStyle/>
            <a:p>
              <a:r>
                <a:rPr lang="en-US" sz="2000" dirty="0">
                  <a:solidFill>
                    <a:schemeClr val="bg1"/>
                  </a:solidFill>
                </a:rPr>
                <a:t>Standard (Statically)</a:t>
              </a:r>
              <a:endParaRPr lang="en-IN" sz="2000" dirty="0">
                <a:solidFill>
                  <a:schemeClr val="bg1"/>
                </a:solidFill>
              </a:endParaRPr>
            </a:p>
          </p:txBody>
        </p:sp>
      </p:grpSp>
      <p:grpSp>
        <p:nvGrpSpPr>
          <p:cNvPr id="32" name="Group 31">
            <a:extLst>
              <a:ext uri="{FF2B5EF4-FFF2-40B4-BE49-F238E27FC236}">
                <a16:creationId xmlns:a16="http://schemas.microsoft.com/office/drawing/2014/main" id="{36EFFE49-1A37-41F4-B53D-E332509B8D24}"/>
              </a:ext>
            </a:extLst>
          </p:cNvPr>
          <p:cNvGrpSpPr/>
          <p:nvPr/>
        </p:nvGrpSpPr>
        <p:grpSpPr>
          <a:xfrm>
            <a:off x="6217836" y="5146739"/>
            <a:ext cx="3359171" cy="707886"/>
            <a:chOff x="6637916" y="4117568"/>
            <a:chExt cx="2858993" cy="707886"/>
          </a:xfrm>
        </p:grpSpPr>
        <p:sp>
          <p:nvSpPr>
            <p:cNvPr id="33" name="TextBox 32">
              <a:extLst>
                <a:ext uri="{FF2B5EF4-FFF2-40B4-BE49-F238E27FC236}">
                  <a16:creationId xmlns:a16="http://schemas.microsoft.com/office/drawing/2014/main" id="{F0F5685C-3FD4-41BA-9451-83AB04A45501}"/>
                </a:ext>
              </a:extLst>
            </p:cNvPr>
            <p:cNvSpPr txBox="1"/>
            <p:nvPr/>
          </p:nvSpPr>
          <p:spPr>
            <a:xfrm>
              <a:off x="9043956" y="4174038"/>
              <a:ext cx="452953" cy="553998"/>
            </a:xfrm>
            <a:prstGeom prst="rect">
              <a:avLst/>
            </a:prstGeom>
            <a:noFill/>
          </p:spPr>
          <p:txBody>
            <a:bodyPr wrap="none" lIns="0" tIns="0" rIns="0" bIns="0" rtlCol="0" anchor="ctr">
              <a:spAutoFit/>
            </a:bodyPr>
            <a:lstStyle/>
            <a:p>
              <a:pPr algn="ctr"/>
              <a:r>
                <a:rPr lang="en-US" sz="3600" b="1" dirty="0">
                  <a:solidFill>
                    <a:schemeClr val="bg1"/>
                  </a:solidFill>
                </a:rPr>
                <a:t>02</a:t>
              </a:r>
              <a:endParaRPr lang="en-IN" sz="3600" b="1" dirty="0">
                <a:solidFill>
                  <a:schemeClr val="bg1"/>
                </a:solidFill>
              </a:endParaRPr>
            </a:p>
          </p:txBody>
        </p:sp>
        <p:sp>
          <p:nvSpPr>
            <p:cNvPr id="34" name="TextBox 33">
              <a:extLst>
                <a:ext uri="{FF2B5EF4-FFF2-40B4-BE49-F238E27FC236}">
                  <a16:creationId xmlns:a16="http://schemas.microsoft.com/office/drawing/2014/main" id="{58175713-F0EF-4A2A-98A2-F8DADA739ABE}"/>
                </a:ext>
              </a:extLst>
            </p:cNvPr>
            <p:cNvSpPr txBox="1"/>
            <p:nvPr/>
          </p:nvSpPr>
          <p:spPr>
            <a:xfrm>
              <a:off x="6637916" y="4117568"/>
              <a:ext cx="2530255" cy="707886"/>
            </a:xfrm>
            <a:prstGeom prst="rect">
              <a:avLst/>
            </a:prstGeom>
            <a:noFill/>
          </p:spPr>
          <p:txBody>
            <a:bodyPr wrap="square" rtlCol="0" anchor="ctr">
              <a:spAutoFit/>
            </a:bodyPr>
            <a:lstStyle/>
            <a:p>
              <a:r>
                <a:rPr lang="en-US" sz="2000" dirty="0">
                  <a:solidFill>
                    <a:schemeClr val="bg1"/>
                  </a:solidFill>
                </a:rPr>
                <a:t>Generically (Dynamic) framework</a:t>
              </a:r>
              <a:r>
                <a:rPr lang="en-IN" sz="2000" dirty="0">
                  <a:solidFill>
                    <a:schemeClr val="bg1"/>
                  </a:solidFill>
                  <a:ea typeface="Open Sans" panose="020B0606030504020204" pitchFamily="34" charset="0"/>
                  <a:cs typeface="Segoe UI Light" panose="020B0502040204020203" pitchFamily="34" charset="0"/>
                </a:rPr>
                <a:t>.</a:t>
              </a:r>
              <a:endParaRPr lang="en-IN" sz="2000" dirty="0">
                <a:solidFill>
                  <a:schemeClr val="bg1"/>
                </a:solidFill>
              </a:endParaRPr>
            </a:p>
          </p:txBody>
        </p:sp>
      </p:grpSp>
      <p:sp>
        <p:nvSpPr>
          <p:cNvPr id="35" name="Freeform 7">
            <a:extLst>
              <a:ext uri="{FF2B5EF4-FFF2-40B4-BE49-F238E27FC236}">
                <a16:creationId xmlns:a16="http://schemas.microsoft.com/office/drawing/2014/main" id="{60D08EA3-4E1D-4F4A-B039-302A1F320366}"/>
              </a:ext>
            </a:extLst>
          </p:cNvPr>
          <p:cNvSpPr>
            <a:spLocks/>
          </p:cNvSpPr>
          <p:nvPr/>
        </p:nvSpPr>
        <p:spPr bwMode="auto">
          <a:xfrm>
            <a:off x="5357813" y="3966046"/>
            <a:ext cx="1484313" cy="1884362"/>
          </a:xfrm>
          <a:custGeom>
            <a:avLst/>
            <a:gdLst>
              <a:gd name="T0" fmla="*/ 0 w 515"/>
              <a:gd name="T1" fmla="*/ 370 h 652"/>
              <a:gd name="T2" fmla="*/ 335 w 515"/>
              <a:gd name="T3" fmla="*/ 141 h 652"/>
              <a:gd name="T4" fmla="*/ 501 w 515"/>
              <a:gd name="T5" fmla="*/ 0 h 652"/>
              <a:gd name="T6" fmla="*/ 501 w 515"/>
              <a:gd name="T7" fmla="*/ 281 h 652"/>
              <a:gd name="T8" fmla="*/ 335 w 515"/>
              <a:gd name="T9" fmla="*/ 423 h 652"/>
              <a:gd name="T10" fmla="*/ 0 w 515"/>
              <a:gd name="T11" fmla="*/ 652 h 652"/>
              <a:gd name="T12" fmla="*/ 0 w 515"/>
              <a:gd name="T13" fmla="*/ 370 h 652"/>
            </a:gdLst>
            <a:ahLst/>
            <a:cxnLst>
              <a:cxn ang="0">
                <a:pos x="T0" y="T1"/>
              </a:cxn>
              <a:cxn ang="0">
                <a:pos x="T2" y="T3"/>
              </a:cxn>
              <a:cxn ang="0">
                <a:pos x="T4" y="T5"/>
              </a:cxn>
              <a:cxn ang="0">
                <a:pos x="T6" y="T7"/>
              </a:cxn>
              <a:cxn ang="0">
                <a:pos x="T8" y="T9"/>
              </a:cxn>
              <a:cxn ang="0">
                <a:pos x="T10" y="T11"/>
              </a:cxn>
              <a:cxn ang="0">
                <a:pos x="T12" y="T13"/>
              </a:cxn>
            </a:cxnLst>
            <a:rect l="0" t="0" r="r" b="b"/>
            <a:pathLst>
              <a:path w="515" h="652">
                <a:moveTo>
                  <a:pt x="0" y="370"/>
                </a:moveTo>
                <a:cubicBezTo>
                  <a:pt x="7" y="338"/>
                  <a:pt x="146" y="253"/>
                  <a:pt x="335" y="141"/>
                </a:cubicBezTo>
                <a:cubicBezTo>
                  <a:pt x="510" y="37"/>
                  <a:pt x="501" y="0"/>
                  <a:pt x="501" y="0"/>
                </a:cubicBezTo>
                <a:cubicBezTo>
                  <a:pt x="501" y="281"/>
                  <a:pt x="501" y="281"/>
                  <a:pt x="501" y="281"/>
                </a:cubicBezTo>
                <a:cubicBezTo>
                  <a:pt x="501" y="281"/>
                  <a:pt x="515" y="321"/>
                  <a:pt x="335" y="423"/>
                </a:cubicBezTo>
                <a:cubicBezTo>
                  <a:pt x="143" y="531"/>
                  <a:pt x="7" y="620"/>
                  <a:pt x="0" y="652"/>
                </a:cubicBezTo>
                <a:lnTo>
                  <a:pt x="0" y="370"/>
                </a:lnTo>
                <a:close/>
              </a:path>
            </a:pathLst>
          </a:custGeom>
          <a:gradFill>
            <a:gsLst>
              <a:gs pos="11000">
                <a:schemeClr val="accent2"/>
              </a:gs>
              <a:gs pos="92000">
                <a:schemeClr val="accent1">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119810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972130"/>
            <a:ext cx="10771237" cy="369332"/>
          </a:xfrm>
          <a:prstGeom prst="rect">
            <a:avLst/>
          </a:prstGeom>
        </p:spPr>
        <p:txBody>
          <a:bodyPr wrap="square">
            <a:spAutoFit/>
          </a:bodyPr>
          <a:lstStyle/>
          <a:p>
            <a:r>
              <a:rPr lang="en-US" sz="1800" dirty="0"/>
              <a:t>The EML provides </a:t>
            </a:r>
            <a:r>
              <a:rPr lang="en-US" sz="1800" i="1" dirty="0"/>
              <a:t>us 3 important access statements </a:t>
            </a:r>
            <a:r>
              <a:rPr lang="en-US" sz="1800" dirty="0"/>
              <a:t>for Data Manipulation using BO( Business Object ).</a:t>
            </a:r>
          </a:p>
        </p:txBody>
      </p:sp>
      <p:sp>
        <p:nvSpPr>
          <p:cNvPr id="7" name="TextBox 20"/>
          <p:cNvSpPr txBox="1"/>
          <p:nvPr/>
        </p:nvSpPr>
        <p:spPr>
          <a:xfrm>
            <a:off x="878566" y="1373344"/>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3"/>
                </a:solidFill>
                <a:latin typeface="Arial" pitchFamily="34" charset="0"/>
                <a:cs typeface="Arial" pitchFamily="34" charset="0"/>
              </a:rPr>
              <a:t>01</a:t>
            </a:r>
          </a:p>
        </p:txBody>
      </p:sp>
      <p:sp>
        <p:nvSpPr>
          <p:cNvPr id="9" name="TextBox 27"/>
          <p:cNvSpPr txBox="1"/>
          <p:nvPr/>
        </p:nvSpPr>
        <p:spPr>
          <a:xfrm>
            <a:off x="1944132" y="1357956"/>
            <a:ext cx="7534656"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Perform the CUD ( Create ,Update ,Delete on BO</a:t>
            </a:r>
            <a:endParaRPr lang="en-US" sz="1800" b="1" kern="0" dirty="0">
              <a:latin typeface="Arial" pitchFamily="34" charset="0"/>
              <a:cs typeface="Arial" pitchFamily="34" charset="0"/>
            </a:endParaRPr>
          </a:p>
        </p:txBody>
      </p:sp>
      <p:sp>
        <p:nvSpPr>
          <p:cNvPr id="10" name="TextBox 30"/>
          <p:cNvSpPr txBox="1"/>
          <p:nvPr/>
        </p:nvSpPr>
        <p:spPr>
          <a:xfrm>
            <a:off x="878566" y="396563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1"/>
                </a:solidFill>
                <a:latin typeface="Arial" pitchFamily="34" charset="0"/>
                <a:cs typeface="Arial" pitchFamily="34" charset="0"/>
              </a:rPr>
              <a:t>02</a:t>
            </a:r>
          </a:p>
        </p:txBody>
      </p:sp>
      <p:sp>
        <p:nvSpPr>
          <p:cNvPr id="12" name="TextBox 31"/>
          <p:cNvSpPr txBox="1"/>
          <p:nvPr/>
        </p:nvSpPr>
        <p:spPr>
          <a:xfrm>
            <a:off x="1944132" y="4207498"/>
            <a:ext cx="9436546"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Will actually persist the changes in the DB from transaction buffer.  Any modify operation that are executed within behavior pool or by ABAP program are not causing any DB change because they are applied on transaction Buffer and this buffer content will disappear when ABAP session ends. So if we want the changes to be passed to SAVE SEQUENCE and persisted, we will use the COMMIT ENTITIES statement.</a:t>
            </a:r>
          </a:p>
          <a:p>
            <a:pPr algn="just"/>
            <a:r>
              <a:rPr lang="en-US" sz="1600" dirty="0"/>
              <a:t>finalize ( )</a:t>
            </a:r>
          </a:p>
          <a:p>
            <a:pPr algn="just"/>
            <a:r>
              <a:rPr lang="en-IN" sz="1600" dirty="0"/>
              <a:t>check_before_save( )</a:t>
            </a:r>
          </a:p>
          <a:p>
            <a:pPr algn="just"/>
            <a:r>
              <a:rPr lang="en-IN" sz="1600" dirty="0"/>
              <a:t>Adjust_numbers( )</a:t>
            </a:r>
          </a:p>
          <a:p>
            <a:pPr algn="just"/>
            <a:r>
              <a:rPr lang="en-IN" sz="1600" dirty="0"/>
              <a:t>Save( )</a:t>
            </a:r>
          </a:p>
        </p:txBody>
      </p:sp>
      <p:sp>
        <p:nvSpPr>
          <p:cNvPr id="13" name="TextBox 32"/>
          <p:cNvSpPr txBox="1"/>
          <p:nvPr/>
        </p:nvSpPr>
        <p:spPr>
          <a:xfrm>
            <a:off x="1944132" y="3950244"/>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Commit Entities</a:t>
            </a:r>
          </a:p>
        </p:txBody>
      </p:sp>
      <p:sp>
        <p:nvSpPr>
          <p:cNvPr id="17" name="TextBox 31"/>
          <p:cNvSpPr txBox="1"/>
          <p:nvPr/>
        </p:nvSpPr>
        <p:spPr>
          <a:xfrm>
            <a:off x="1989956" y="1615210"/>
            <a:ext cx="6696744" cy="206210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600" dirty="0"/>
              <a:t>MODIFY ENTITIES OF </a:t>
            </a:r>
            <a:r>
              <a:rPr lang="en-IN" sz="1600" i="1" dirty="0"/>
              <a:t>RootEntityName</a:t>
            </a:r>
          </a:p>
          <a:p>
            <a:r>
              <a:rPr lang="en-IN" sz="1600" dirty="0"/>
              <a:t>ENTITY EntityAliasName</a:t>
            </a:r>
          </a:p>
          <a:p>
            <a:r>
              <a:rPr lang="en-IN" sz="1600" dirty="0"/>
              <a:t>[ CREATE FROM  it_instance_c ]</a:t>
            </a:r>
          </a:p>
          <a:p>
            <a:r>
              <a:rPr lang="en-IN" sz="1600" dirty="0"/>
              <a:t>[ UPDATE FROM it_instance_u ]</a:t>
            </a:r>
          </a:p>
          <a:p>
            <a:r>
              <a:rPr lang="en-IN" sz="1600" dirty="0"/>
              <a:t>[ DELETE FROM it_instance_d ]</a:t>
            </a:r>
          </a:p>
          <a:p>
            <a:r>
              <a:rPr lang="en-IN" sz="1600" dirty="0"/>
              <a:t>[ CREATE BY \AssociationName FROM it_instance_cba ]</a:t>
            </a:r>
          </a:p>
          <a:p>
            <a:r>
              <a:rPr lang="en-IN" sz="1600" dirty="0"/>
              <a:t>[ RESULT et_result_tab ] [ FAILED failed ] [ REPORTED response ] [ MAPPED mapped ]</a:t>
            </a:r>
          </a:p>
        </p:txBody>
      </p:sp>
    </p:spTree>
    <p:extLst>
      <p:ext uri="{BB962C8B-B14F-4D97-AF65-F5344CB8AC3E}">
        <p14:creationId xmlns:p14="http://schemas.microsoft.com/office/powerpoint/2010/main" val="815318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34"/>
          <p:cNvSpPr txBox="1"/>
          <p:nvPr/>
        </p:nvSpPr>
        <p:spPr>
          <a:xfrm>
            <a:off x="735490" y="89565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2"/>
                </a:solidFill>
                <a:latin typeface="Arial" pitchFamily="34" charset="0"/>
                <a:cs typeface="Arial" pitchFamily="34" charset="0"/>
              </a:rPr>
              <a:t>03</a:t>
            </a:r>
          </a:p>
        </p:txBody>
      </p:sp>
      <p:sp>
        <p:nvSpPr>
          <p:cNvPr id="7" name="TextBox 35"/>
          <p:cNvSpPr txBox="1"/>
          <p:nvPr/>
        </p:nvSpPr>
        <p:spPr>
          <a:xfrm>
            <a:off x="1629916" y="1381969"/>
            <a:ext cx="8829860" cy="427809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All operations that do not need to change the data of an entity are carried out by READ Data.</a:t>
            </a:r>
          </a:p>
          <a:p>
            <a:pPr algn="just"/>
            <a:r>
              <a:rPr lang="en-US" sz="1600" dirty="0"/>
              <a:t>There 2 types of Read</a:t>
            </a:r>
          </a:p>
          <a:p>
            <a:pPr marL="457200" indent="-457200" algn="just">
              <a:buAutoNum type="arabicPeriod"/>
            </a:pPr>
            <a:r>
              <a:rPr lang="en-US" sz="1600" dirty="0"/>
              <a:t>Read Entity by Key </a:t>
            </a:r>
          </a:p>
          <a:p>
            <a:pPr marL="457200" indent="-457200" algn="just">
              <a:buAutoNum type="arabicPeriod"/>
            </a:pPr>
            <a:r>
              <a:rPr lang="en-US" sz="1600" dirty="0"/>
              <a:t>Read Access to child (association) by parent key</a:t>
            </a:r>
          </a:p>
          <a:p>
            <a:pPr algn="just"/>
            <a:endParaRPr lang="en-US" sz="1600" dirty="0"/>
          </a:p>
          <a:p>
            <a:pPr algn="just"/>
            <a:r>
              <a:rPr lang="en-IN" sz="1600" dirty="0"/>
              <a:t>Read Statement always returns the RESULT and you must specify target variable. We can also read the associated entity data using </a:t>
            </a:r>
            <a:r>
              <a:rPr lang="en-IN" sz="1600" b="1" dirty="0"/>
              <a:t>BY \asso_name FROM it_table </a:t>
            </a:r>
            <a:r>
              <a:rPr lang="en-IN" sz="1600" dirty="0"/>
              <a:t>syntax.</a:t>
            </a:r>
          </a:p>
          <a:p>
            <a:pPr algn="just"/>
            <a:r>
              <a:rPr lang="en-IN" sz="1600" dirty="0"/>
              <a:t>The result of associated data with come in another internal table </a:t>
            </a:r>
            <a:r>
              <a:rPr lang="en-IN" sz="1600" b="1" dirty="0"/>
              <a:t>LINK tab_name, </a:t>
            </a:r>
            <a:r>
              <a:rPr lang="en-IN" sz="1600" dirty="0"/>
              <a:t>it will always contain the key value pair</a:t>
            </a:r>
            <a:r>
              <a:rPr lang="en-IN" sz="1600" b="1" dirty="0"/>
              <a:t>.</a:t>
            </a:r>
          </a:p>
          <a:p>
            <a:pPr algn="just"/>
            <a:r>
              <a:rPr lang="en-IN" sz="1600" dirty="0"/>
              <a:t>READ ENTITIES OF </a:t>
            </a:r>
            <a:r>
              <a:rPr lang="en-IN" sz="1600" b="1" dirty="0"/>
              <a:t>RootEntityName</a:t>
            </a:r>
          </a:p>
          <a:p>
            <a:pPr algn="just"/>
            <a:r>
              <a:rPr lang="en-IN" sz="1600" dirty="0"/>
              <a:t>ENTITY </a:t>
            </a:r>
            <a:r>
              <a:rPr lang="en-IN" sz="1600" b="1" dirty="0"/>
              <a:t>EntityAlias </a:t>
            </a:r>
            <a:r>
              <a:rPr lang="en-IN" sz="1600" dirty="0"/>
              <a:t>FROM it_read_condition</a:t>
            </a:r>
          </a:p>
          <a:p>
            <a:pPr algn="just"/>
            <a:r>
              <a:rPr lang="en-IN" sz="1600" dirty="0"/>
              <a:t>RESULT et_result</a:t>
            </a:r>
          </a:p>
          <a:p>
            <a:pPr algn="just"/>
            <a:r>
              <a:rPr lang="en-IN" sz="1600" dirty="0"/>
              <a:t>BY \asso_name FROM it_read_rba</a:t>
            </a:r>
          </a:p>
          <a:p>
            <a:pPr algn="just"/>
            <a:r>
              <a:rPr lang="en-IN" sz="1600" dirty="0"/>
              <a:t>RESULT et_res_rba</a:t>
            </a:r>
          </a:p>
          <a:p>
            <a:pPr algn="just"/>
            <a:r>
              <a:rPr lang="en-IN" sz="1600" dirty="0"/>
              <a:t>LINK et_link_keys</a:t>
            </a:r>
          </a:p>
          <a:p>
            <a:pPr algn="just"/>
            <a:r>
              <a:rPr lang="en-IN" sz="1600" dirty="0"/>
              <a:t>ENTITY </a:t>
            </a:r>
            <a:r>
              <a:rPr lang="en-IN" sz="1600" b="1" dirty="0"/>
              <a:t>EntityAlias </a:t>
            </a:r>
            <a:r>
              <a:rPr lang="en-IN" sz="1600" dirty="0"/>
              <a:t>FROM it_ins_2…. [ FAILED failed ] [REPORTED reported]</a:t>
            </a:r>
            <a:endParaRPr lang="en-US" sz="1600" dirty="0"/>
          </a:p>
          <a:p>
            <a:pPr algn="just"/>
            <a:endParaRPr lang="en-US" sz="1600" kern="0" dirty="0">
              <a:latin typeface="Arial" pitchFamily="34" charset="0"/>
              <a:cs typeface="Arial" pitchFamily="34" charset="0"/>
            </a:endParaRPr>
          </a:p>
        </p:txBody>
      </p:sp>
      <p:sp>
        <p:nvSpPr>
          <p:cNvPr id="8" name="TextBox 36"/>
          <p:cNvSpPr txBox="1"/>
          <p:nvPr/>
        </p:nvSpPr>
        <p:spPr>
          <a:xfrm>
            <a:off x="1629916" y="925067"/>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Read the Data</a:t>
            </a:r>
          </a:p>
        </p:txBody>
      </p:sp>
    </p:spTree>
    <p:extLst>
      <p:ext uri="{BB962C8B-B14F-4D97-AF65-F5344CB8AC3E}">
        <p14:creationId xmlns:p14="http://schemas.microsoft.com/office/powerpoint/2010/main" val="250783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fade">
                                      <p:cBhvr>
                                        <p:cTn id="58" dur="1000"/>
                                        <p:tgtEl>
                                          <p:spTgt spid="7">
                                            <p:txEl>
                                              <p:pRg st="8" end="8"/>
                                            </p:txEl>
                                          </p:spTgt>
                                        </p:tgtEl>
                                      </p:cBhvr>
                                    </p:animEffect>
                                    <p:anim calcmode="lin" valueType="num">
                                      <p:cBhvr>
                                        <p:cTn id="5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10" end="10"/>
                                            </p:txEl>
                                          </p:spTgt>
                                        </p:tgtEl>
                                        <p:attrNameLst>
                                          <p:attrName>style.visibility</p:attrName>
                                        </p:attrNameLst>
                                      </p:cBhvr>
                                      <p:to>
                                        <p:strVal val="visible"/>
                                      </p:to>
                                    </p:set>
                                    <p:animEffect transition="in" filter="fade">
                                      <p:cBhvr>
                                        <p:cTn id="68" dur="1000"/>
                                        <p:tgtEl>
                                          <p:spTgt spid="7">
                                            <p:txEl>
                                              <p:pRg st="10" end="10"/>
                                            </p:txEl>
                                          </p:spTgt>
                                        </p:tgtEl>
                                      </p:cBhvr>
                                    </p:animEffect>
                                    <p:anim calcmode="lin" valueType="num">
                                      <p:cBhvr>
                                        <p:cTn id="6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Effect transition="in" filter="fade">
                                      <p:cBhvr>
                                        <p:cTn id="73" dur="1000"/>
                                        <p:tgtEl>
                                          <p:spTgt spid="7">
                                            <p:txEl>
                                              <p:pRg st="11" end="11"/>
                                            </p:txEl>
                                          </p:spTgt>
                                        </p:tgtEl>
                                      </p:cBhvr>
                                    </p:animEffect>
                                    <p:anim calcmode="lin" valueType="num">
                                      <p:cBhvr>
                                        <p:cTn id="7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2" end="12"/>
                                            </p:txEl>
                                          </p:spTgt>
                                        </p:tgtEl>
                                        <p:attrNameLst>
                                          <p:attrName>style.visibility</p:attrName>
                                        </p:attrNameLst>
                                      </p:cBhvr>
                                      <p:to>
                                        <p:strVal val="visible"/>
                                      </p:to>
                                    </p:set>
                                    <p:animEffect transition="in" filter="fade">
                                      <p:cBhvr>
                                        <p:cTn id="78" dur="1000"/>
                                        <p:tgtEl>
                                          <p:spTgt spid="7">
                                            <p:txEl>
                                              <p:pRg st="12" end="12"/>
                                            </p:txEl>
                                          </p:spTgt>
                                        </p:tgtEl>
                                      </p:cBhvr>
                                    </p:animEffect>
                                    <p:anim calcmode="lin" valueType="num">
                                      <p:cBhvr>
                                        <p:cTn id="7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Effect transition="in" filter="fade">
                                      <p:cBhvr>
                                        <p:cTn id="83" dur="1000"/>
                                        <p:tgtEl>
                                          <p:spTgt spid="7">
                                            <p:txEl>
                                              <p:pRg st="13" end="13"/>
                                            </p:txEl>
                                          </p:spTgt>
                                        </p:tgtEl>
                                      </p:cBhvr>
                                    </p:animEffect>
                                    <p:anim calcmode="lin" valueType="num">
                                      <p:cBhvr>
                                        <p:cTn id="8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Rule for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48073" y="836712"/>
            <a:ext cx="10732605" cy="1815882"/>
          </a:xfrm>
          <a:prstGeom prst="rect">
            <a:avLst/>
          </a:prstGeom>
          <a:noFill/>
        </p:spPr>
        <p:txBody>
          <a:bodyPr wrap="square" rtlCol="0">
            <a:spAutoFit/>
          </a:bodyPr>
          <a:lstStyle/>
          <a:p>
            <a:pPr algn="just"/>
            <a:r>
              <a:rPr lang="en-US" sz="1600" dirty="0"/>
              <a:t>In addition to the data we also have a compiler generated field in input and output results called %control, this field is responsible to inform the RESTful framework that, which are all the fields we would like to send to DB while creation or update while updating. Also while read we can specify the same to avoid reading everything.</a:t>
            </a:r>
          </a:p>
          <a:p>
            <a:endParaRPr lang="en-US" sz="1600" dirty="0"/>
          </a:p>
          <a:p>
            <a:endParaRPr lang="en-US" sz="1600" dirty="0"/>
          </a:p>
          <a:p>
            <a:r>
              <a:rPr lang="en-US" sz="1600" dirty="0"/>
              <a:t>We can also see the complete BO structure in BO Explorer using keyboard shortcut :-</a:t>
            </a:r>
          </a:p>
          <a:p>
            <a:r>
              <a:rPr lang="en-US" sz="1600" dirty="0"/>
              <a:t>Alt+Shift+W</a:t>
            </a:r>
            <a:endParaRPr lang="en-IN" sz="1600" dirty="0"/>
          </a:p>
        </p:txBody>
      </p:sp>
      <p:pic>
        <p:nvPicPr>
          <p:cNvPr id="1026" name="Picture 2" descr="Design Rules Available for PCB Layout in Altium Designer | Altium Designer  21 User Manual |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15" y="2842705"/>
            <a:ext cx="6052719" cy="369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062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058724"/>
            <a:ext cx="7380952" cy="4819048"/>
          </a:xfrm>
          <a:prstGeom prst="rect">
            <a:avLst/>
          </a:prstGeom>
        </p:spPr>
      </p:pic>
    </p:spTree>
    <p:extLst>
      <p:ext uri="{BB962C8B-B14F-4D97-AF65-F5344CB8AC3E}">
        <p14:creationId xmlns:p14="http://schemas.microsoft.com/office/powerpoint/2010/main" val="275522661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401205"/>
          </a:xfrm>
          <a:prstGeom prst="rect">
            <a:avLst/>
          </a:prstGeom>
          <a:noFill/>
        </p:spPr>
        <p:txBody>
          <a:bodyPr wrap="square" rtlCol="0">
            <a:spAutoFit/>
          </a:bodyPr>
          <a:lstStyle/>
          <a:p>
            <a:r>
              <a:rPr lang="en-US" sz="2000" b="1" dirty="0"/>
              <a:t>UI Annotations</a:t>
            </a:r>
            <a:r>
              <a:rPr lang="en-US" sz="2000" dirty="0"/>
              <a:t> </a:t>
            </a:r>
          </a:p>
          <a:p>
            <a:pPr marL="285750" indent="-285750">
              <a:buFont typeface="Wingdings" panose="05000000000000000000" pitchFamily="2" charset="2"/>
              <a:buChar char="§"/>
            </a:pPr>
            <a:r>
              <a:rPr lang="en-US" sz="2000" dirty="0"/>
              <a:t>@UI.selectionField – Bring a filter field on smart filter bar</a:t>
            </a:r>
          </a:p>
          <a:p>
            <a:pPr marL="285750" indent="-285750">
              <a:buFont typeface="Wingdings" panose="05000000000000000000" pitchFamily="2" charset="2"/>
              <a:buChar char="§"/>
            </a:pPr>
            <a:r>
              <a:rPr lang="en-US" sz="2000" dirty="0"/>
              <a:t>@UI.lineItem – enable us to put a column inside the smart table, position, label</a:t>
            </a:r>
          </a:p>
          <a:p>
            <a:pPr marL="285750" indent="-285750">
              <a:buFont typeface="Wingdings" panose="05000000000000000000" pitchFamily="2" charset="2"/>
              <a:buChar char="§"/>
            </a:pPr>
            <a:r>
              <a:rPr lang="en-US" sz="2000" dirty="0"/>
              <a:t>@UI.identification – used create fields in Object page</a:t>
            </a:r>
          </a:p>
          <a:p>
            <a:pPr marL="285750" indent="-285750">
              <a:buFont typeface="Wingdings" panose="05000000000000000000" pitchFamily="2" charset="2"/>
              <a:buChar char="§"/>
            </a:pPr>
            <a:r>
              <a:rPr lang="en-US" sz="2000" dirty="0"/>
              <a:t>@Semantics.amount.currencyCode – mark the unit of amount field</a:t>
            </a:r>
          </a:p>
          <a:p>
            <a:pPr marL="285750" indent="-285750">
              <a:buFont typeface="Wingdings" panose="05000000000000000000" pitchFamily="2" charset="2"/>
              <a:buChar char="§"/>
            </a:pPr>
            <a:r>
              <a:rPr lang="en-US" sz="2000" dirty="0"/>
              <a:t>@UI.headerInfo.typeName – Label for displaying single record</a:t>
            </a:r>
          </a:p>
          <a:p>
            <a:pPr marL="285750" indent="-285750">
              <a:buFont typeface="Wingdings" panose="05000000000000000000" pitchFamily="2" charset="2"/>
              <a:buChar char="§"/>
            </a:pPr>
            <a:r>
              <a:rPr lang="en-US" sz="2000" dirty="0"/>
              <a:t>@UI.headerInfo.typeNamePlural – Table Label</a:t>
            </a:r>
          </a:p>
          <a:p>
            <a:pPr marL="285750" indent="-285750">
              <a:buFont typeface="Wingdings" panose="05000000000000000000" pitchFamily="2" charset="2"/>
              <a:buChar char="§"/>
            </a:pPr>
            <a:r>
              <a:rPr lang="en-US" sz="2000" dirty="0"/>
              <a:t>@UI.facet: [{purpose : #STANDARD – This will create a section inside the object page</a:t>
            </a:r>
          </a:p>
          <a:p>
            <a:r>
              <a:rPr lang="en-US" sz="2000" dirty="0"/>
              <a:t>                       type: #IDENTIFICTION_REFERENCE – What type of data you want to display}]</a:t>
            </a:r>
          </a:p>
          <a:p>
            <a:endParaRPr lang="en-US" sz="2000" dirty="0"/>
          </a:p>
          <a:p>
            <a:r>
              <a:rPr lang="en-US" sz="2000" dirty="0"/>
              <a:t>Documentation</a:t>
            </a:r>
          </a:p>
          <a:p>
            <a:r>
              <a:rPr lang="en-US" sz="2000" dirty="0">
                <a:hlinkClick r:id="rId3"/>
              </a:rPr>
              <a:t>Documentation Link for ABAP RAP</a:t>
            </a:r>
            <a:endParaRPr lang="en-IN" sz="2000" dirty="0"/>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188640"/>
            <a:ext cx="10969943" cy="711081"/>
          </a:xfrm>
        </p:spPr>
        <p:txBody>
          <a:bodyPr>
            <a:noAutofit/>
          </a:bodyPr>
          <a:lstStyle/>
          <a:p>
            <a:r>
              <a:rPr lang="en-US" sz="3200" dirty="0">
                <a:latin typeface="Cooper Black" panose="0208090404030B020404" pitchFamily="18" charset="0"/>
              </a:rPr>
              <a:t>Local Types/Classes in ABAP with Global Classes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37CE849F-BD64-4DB2-9A0C-B8566C657077}"/>
              </a:ext>
            </a:extLst>
          </p:cNvPr>
          <p:cNvSpPr txBox="1"/>
          <p:nvPr/>
        </p:nvSpPr>
        <p:spPr>
          <a:xfrm>
            <a:off x="410735" y="896527"/>
            <a:ext cx="11142163" cy="3785652"/>
          </a:xfrm>
          <a:prstGeom prst="rect">
            <a:avLst/>
          </a:prstGeom>
          <a:noFill/>
        </p:spPr>
        <p:txBody>
          <a:bodyPr wrap="square" rtlCol="0">
            <a:spAutoFit/>
          </a:bodyPr>
          <a:lstStyle/>
          <a:p>
            <a:r>
              <a:rPr lang="en-US" sz="2000" dirty="0"/>
              <a:t>Local Types for Global Classes -  Within class pools, as in virtually any other ABAP program, data types, local interfaces, and local classes can be defined to ensure a better structure of the implementation of the global class.</a:t>
            </a:r>
          </a:p>
          <a:p>
            <a:pPr marL="457200" indent="-457200">
              <a:buAutoNum type="arabicPeriod"/>
            </a:pPr>
            <a:endParaRPr lang="en-US" sz="2000" dirty="0"/>
          </a:p>
          <a:p>
            <a:pPr marL="457200" indent="-457200">
              <a:buAutoNum type="arabicPeriod"/>
            </a:pPr>
            <a:r>
              <a:rPr lang="en-US" sz="2000" dirty="0"/>
              <a:t>More number of classes will cause confusion and over-modularization increase the complexity of our design</a:t>
            </a:r>
          </a:p>
          <a:p>
            <a:pPr marL="457200" indent="-457200">
              <a:buAutoNum type="arabicPeriod"/>
            </a:pPr>
            <a:r>
              <a:rPr lang="en-US" sz="2000" dirty="0"/>
              <a:t>More number of global classes, will increase the chance of our code being exposed to reports/classes which we may want to use only a private</a:t>
            </a:r>
          </a:p>
          <a:p>
            <a:pPr marL="457200" indent="-457200" algn="just">
              <a:buAutoNum type="arabicPeriod"/>
            </a:pPr>
            <a:r>
              <a:rPr lang="en-US" sz="2000" dirty="0"/>
              <a:t>Allow a modularized way of designing app but still keeping our code in a single contain, a good balance between number of classes v.s modularization.</a:t>
            </a:r>
          </a:p>
          <a:p>
            <a:pPr marL="457200" indent="-457200">
              <a:buAutoNum type="arabicPeriod"/>
            </a:pPr>
            <a:r>
              <a:rPr lang="en-US" sz="2000" dirty="0"/>
              <a:t>At times we need so many classes for different purpose with very limited no of methods. 2 meh. + 20 classes, Create a class pool would be a good options.</a:t>
            </a:r>
            <a:endParaRPr lang="en-IN" sz="2000" dirty="0"/>
          </a:p>
        </p:txBody>
      </p:sp>
    </p:spTree>
    <p:extLst>
      <p:ext uri="{BB962C8B-B14F-4D97-AF65-F5344CB8AC3E}">
        <p14:creationId xmlns:p14="http://schemas.microsoft.com/office/powerpoint/2010/main" val="276560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Class Pool Concept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909836" y="1203542"/>
            <a:ext cx="4533333" cy="3600000"/>
          </a:xfrm>
          <a:prstGeom prst="rect">
            <a:avLst/>
          </a:prstGeom>
        </p:spPr>
      </p:pic>
      <p:cxnSp>
        <p:nvCxnSpPr>
          <p:cNvPr id="15" name="Straight Connector 14"/>
          <p:cNvCxnSpPr/>
          <p:nvPr/>
        </p:nvCxnSpPr>
        <p:spPr>
          <a:xfrm>
            <a:off x="3358108" y="4803542"/>
            <a:ext cx="0" cy="3536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355654" y="5156200"/>
            <a:ext cx="3017520" cy="992"/>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8100" y="942648"/>
            <a:ext cx="4315572" cy="5078640"/>
          </a:xfrm>
          <a:prstGeom prst="rect">
            <a:avLst/>
          </a:prstGeom>
        </p:spPr>
      </p:pic>
      <p:sp>
        <p:nvSpPr>
          <p:cNvPr id="25" name="TextBox 186">
            <a:extLst>
              <a:ext uri="{FF2B5EF4-FFF2-40B4-BE49-F238E27FC236}">
                <a16:creationId xmlns:a16="http://schemas.microsoft.com/office/drawing/2014/main" id="{B4020C96-DCDC-4B12-8888-3A35D1609CCC}"/>
              </a:ext>
            </a:extLst>
          </p:cNvPr>
          <p:cNvSpPr txBox="1"/>
          <p:nvPr/>
        </p:nvSpPr>
        <p:spPr>
          <a:xfrm>
            <a:off x="2001077" y="4869160"/>
            <a:ext cx="1501047"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Global Class</a:t>
            </a:r>
          </a:p>
        </p:txBody>
      </p:sp>
      <p:sp>
        <p:nvSpPr>
          <p:cNvPr id="26" name="TextBox 186">
            <a:extLst>
              <a:ext uri="{FF2B5EF4-FFF2-40B4-BE49-F238E27FC236}">
                <a16:creationId xmlns:a16="http://schemas.microsoft.com/office/drawing/2014/main" id="{B4020C96-DCDC-4B12-8888-3A35D1609CCC}"/>
              </a:ext>
            </a:extLst>
          </p:cNvPr>
          <p:cNvSpPr txBox="1"/>
          <p:nvPr/>
        </p:nvSpPr>
        <p:spPr>
          <a:xfrm>
            <a:off x="7545693" y="6021288"/>
            <a:ext cx="2005103"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Local Types/Class</a:t>
            </a:r>
          </a:p>
        </p:txBody>
      </p:sp>
      <p:cxnSp>
        <p:nvCxnSpPr>
          <p:cNvPr id="4" name="Straight Connector 3"/>
          <p:cNvCxnSpPr/>
          <p:nvPr/>
        </p:nvCxnSpPr>
        <p:spPr>
          <a:xfrm>
            <a:off x="909836" y="5526524"/>
            <a:ext cx="4533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525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232046"/>
            <a:ext cx="10969943" cy="711081"/>
          </a:xfrm>
        </p:spPr>
        <p:txBody>
          <a:bodyPr>
            <a:noAutofit/>
          </a:bodyPr>
          <a:lstStyle/>
          <a:p>
            <a:r>
              <a:rPr lang="en-US" dirty="0">
                <a:latin typeface="Cooper Black" panose="0208090404030B020404" pitchFamily="18" charset="0"/>
              </a:rPr>
              <a:t>Un-managed Implementation</a:t>
            </a:r>
            <a:endParaRPr lang="en-IN" dirty="0">
              <a:latin typeface="Cooper Black" panose="0208090404030B020404" pitchFamily="18" charset="0"/>
            </a:endParaRP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410735" y="1121550"/>
            <a:ext cx="11245611" cy="2000548"/>
          </a:xfrm>
          <a:prstGeom prst="rect">
            <a:avLst/>
          </a:prstGeom>
        </p:spPr>
        <p:txBody>
          <a:bodyPr wrap="square">
            <a:spAutoFit/>
          </a:bodyPr>
          <a:lstStyle/>
          <a:p>
            <a:r>
              <a:rPr lang="en-US" sz="1800" dirty="0"/>
              <a:t>The scenario described below focuses on an </a:t>
            </a:r>
            <a:r>
              <a:rPr lang="en-US" sz="1800" b="1" dirty="0"/>
              <a:t>unmanaged</a:t>
            </a:r>
            <a:r>
              <a:rPr lang="en-US" sz="1800" dirty="0"/>
              <a:t> implementation type of a business object provider in the context of the ABAP RESTful programming model.</a:t>
            </a:r>
          </a:p>
          <a:p>
            <a:endParaRPr lang="en-US" sz="1800" dirty="0"/>
          </a:p>
          <a:p>
            <a:r>
              <a:rPr lang="en-US" sz="1800" dirty="0"/>
              <a:t>For the </a:t>
            </a:r>
            <a:r>
              <a:rPr lang="en-US" sz="1800" b="1" dirty="0"/>
              <a:t>unmanaged</a:t>
            </a:r>
            <a:r>
              <a:rPr lang="en-US" sz="1800" dirty="0"/>
              <a:t> implementation type, the application developer must implement essential components of the REST contract itself. In this case, all required operations (create, update, delete, or any application-specific actions) must be specified in the corresponding behavior definition before they are manually implemented in ABAP.</a:t>
            </a:r>
          </a:p>
          <a:p>
            <a:pPr marR="0" lvl="0" algn="just" defTabSz="1218987" rtl="0" eaLnBrk="1" fontAlgn="auto" latinLnBrk="0" hangingPunct="1">
              <a:lnSpc>
                <a:spcPct val="100000"/>
              </a:lnSpc>
              <a:spcBef>
                <a:spcPts val="0"/>
              </a:spcBef>
              <a:spcAft>
                <a:spcPts val="0"/>
              </a:spcAft>
              <a:buClrTx/>
              <a:buSzTx/>
              <a:tabLst/>
              <a:defRPr/>
            </a:pPr>
            <a:endParaRPr kumimoji="0" lang="en-IN" sz="1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ED5E9ED7-6262-4897-BF0A-64A7DD358726}"/>
              </a:ext>
            </a:extLst>
          </p:cNvPr>
          <p:cNvPicPr>
            <a:picLocks noChangeAspect="1"/>
          </p:cNvPicPr>
          <p:nvPr/>
        </p:nvPicPr>
        <p:blipFill>
          <a:blip r:embed="rId3"/>
          <a:stretch>
            <a:fillRect/>
          </a:stretch>
        </p:blipFill>
        <p:spPr>
          <a:xfrm>
            <a:off x="7323176" y="3267890"/>
            <a:ext cx="3700133" cy="2682997"/>
          </a:xfrm>
          <a:prstGeom prst="rect">
            <a:avLst/>
          </a:prstGeom>
        </p:spPr>
      </p:pic>
      <p:sp>
        <p:nvSpPr>
          <p:cNvPr id="21" name="Rectangle 20">
            <a:extLst>
              <a:ext uri="{FF2B5EF4-FFF2-40B4-BE49-F238E27FC236}">
                <a16:creationId xmlns:a16="http://schemas.microsoft.com/office/drawing/2014/main" id="{8E05D35A-C46E-43F0-BC39-060C8DDA30F0}"/>
              </a:ext>
            </a:extLst>
          </p:cNvPr>
          <p:cNvSpPr/>
          <p:nvPr/>
        </p:nvSpPr>
        <p:spPr>
          <a:xfrm>
            <a:off x="410735" y="3134215"/>
            <a:ext cx="6092825" cy="1754326"/>
          </a:xfrm>
          <a:prstGeom prst="rect">
            <a:avLst/>
          </a:prstGeom>
        </p:spPr>
        <p:txBody>
          <a:bodyPr>
            <a:spAutoFit/>
          </a:bodyPr>
          <a:lstStyle/>
          <a:p>
            <a:pPr algn="just"/>
            <a:r>
              <a:rPr lang="en-US" sz="1800" dirty="0"/>
              <a:t>The figure below shows the relationships between the travel, agency and customer entities where the travel entity represents the root of the data model. Additional entities for currencies (I_Currency) and countries (I_Country) are generally available in your system and are included in our data model using associations.</a:t>
            </a:r>
          </a:p>
        </p:txBody>
      </p:sp>
    </p:spTree>
    <p:extLst>
      <p:ext uri="{BB962C8B-B14F-4D97-AF65-F5344CB8AC3E}">
        <p14:creationId xmlns:p14="http://schemas.microsoft.com/office/powerpoint/2010/main" val="16130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additive="base">
                                        <p:cTn id="1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8" y="51846"/>
            <a:ext cx="10969943" cy="711081"/>
          </a:xfrm>
        </p:spPr>
        <p:txBody>
          <a:bodyPr>
            <a:noAutofit/>
          </a:bodyPr>
          <a:lstStyle/>
          <a:p>
            <a:r>
              <a:rPr lang="en-US" dirty="0">
                <a:latin typeface="Cooper Black" panose="0208090404030B020404" pitchFamily="18" charset="0"/>
              </a:rPr>
              <a:t>Behavior Definition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7" name="Rectangle 6"/>
          <p:cNvSpPr/>
          <p:nvPr/>
        </p:nvSpPr>
        <p:spPr>
          <a:xfrm>
            <a:off x="91449" y="818302"/>
            <a:ext cx="7645211" cy="5355312"/>
          </a:xfrm>
          <a:prstGeom prst="rect">
            <a:avLst/>
          </a:prstGeom>
        </p:spPr>
        <p:txBody>
          <a:bodyPr wrap="square">
            <a:spAutoFit/>
          </a:bodyPr>
          <a:lstStyle/>
          <a:p>
            <a:pPr marL="342900" indent="-342900" algn="just">
              <a:buFont typeface="Arial" panose="020B0604020202020204" pitchFamily="34" charset="0"/>
              <a:buChar char="•"/>
            </a:pPr>
            <a:r>
              <a:rPr lang="en-US" sz="1800" dirty="0"/>
              <a:t>A business object behavior definition (behavior definition for short) is an ABAP Repository object that describes the behavior of a business object in the context of the ABAP RESTful programming model.</a:t>
            </a:r>
          </a:p>
          <a:p>
            <a:pPr marL="342900" indent="-342900" algn="just">
              <a:buFont typeface="Arial" panose="020B0604020202020204" pitchFamily="34" charset="0"/>
              <a:buChar char="•"/>
            </a:pPr>
            <a:r>
              <a:rPr lang="en-US" sz="18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buFont typeface="Arial" panose="020B0604020202020204" pitchFamily="34" charset="0"/>
              <a:buChar char="•"/>
            </a:pPr>
            <a:r>
              <a:rPr lang="en-US" sz="1800" dirty="0"/>
              <a:t>A behavior definition always refers to a CDS data model. This reference results from the name equality with the root entity. This means that a CDS data model must always exist before the behavior definition is created.</a:t>
            </a:r>
          </a:p>
          <a:p>
            <a:pPr marL="342900" indent="-342900" algn="just">
              <a:buFont typeface="Arial" panose="020B0604020202020204" pitchFamily="34" charset="0"/>
              <a:buChar char="•"/>
            </a:pPr>
            <a:r>
              <a:rPr lang="en-US" sz="1800" dirty="0"/>
              <a:t>A behavior definition relies directly on the CDS root entity.</a:t>
            </a:r>
          </a:p>
          <a:p>
            <a:pPr marL="342900" indent="-342900" algn="just">
              <a:buFont typeface="Arial" panose="020B0604020202020204" pitchFamily="34" charset="0"/>
              <a:buChar char="•"/>
            </a:pPr>
            <a:r>
              <a:rPr lang="en-US" sz="1800" dirty="0"/>
              <a:t>One behavior definition refers exactly to one root entity and one CDS root entity has a maximum of one behavior definition (a 0..1 relationship), which also handles all associated (child) entities.</a:t>
            </a:r>
          </a:p>
          <a:p>
            <a:pPr marL="342900" indent="-342900" algn="just">
              <a:buFont typeface="Arial" panose="020B0604020202020204" pitchFamily="34" charset="0"/>
              <a:buChar char="•"/>
            </a:pPr>
            <a:r>
              <a:rPr lang="en-US" sz="18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800" b="1" dirty="0"/>
          </a:p>
        </p:txBody>
      </p:sp>
      <p:pic>
        <p:nvPicPr>
          <p:cNvPr id="2" name="Picture 1">
            <a:extLst>
              <a:ext uri="{FF2B5EF4-FFF2-40B4-BE49-F238E27FC236}">
                <a16:creationId xmlns:a16="http://schemas.microsoft.com/office/drawing/2014/main" id="{B4F0DFAA-E576-455B-A796-6995808877F7}"/>
              </a:ext>
            </a:extLst>
          </p:cNvPr>
          <p:cNvPicPr>
            <a:picLocks noChangeAspect="1"/>
          </p:cNvPicPr>
          <p:nvPr/>
        </p:nvPicPr>
        <p:blipFill>
          <a:blip r:embed="rId3"/>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34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7077" y="125631"/>
            <a:ext cx="10969943" cy="711081"/>
          </a:xfrm>
        </p:spPr>
        <p:txBody>
          <a:bodyPr>
            <a:noAutofit/>
          </a:bodyPr>
          <a:lstStyle/>
          <a:p>
            <a:r>
              <a:rPr lang="en-US" dirty="0">
                <a:latin typeface="Cooper Black" panose="0208090404030B020404" pitchFamily="18" charset="0"/>
              </a:rPr>
              <a:t>Behavior Pool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597077" y="820342"/>
            <a:ext cx="11289230" cy="3139321"/>
          </a:xfrm>
          <a:prstGeom prst="rect">
            <a:avLst/>
          </a:prstGeom>
        </p:spPr>
        <p:txBody>
          <a:bodyPr wrap="square">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63E83260-4D5D-45C4-B3CD-B33C6EB67CA8}"/>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sp>
        <p:nvSpPr>
          <p:cNvPr id="9" name="Rectangle 8">
            <a:extLst>
              <a:ext uri="{FF2B5EF4-FFF2-40B4-BE49-F238E27FC236}">
                <a16:creationId xmlns:a16="http://schemas.microsoft.com/office/drawing/2014/main" id="{EA4AD41E-3D34-41B3-A460-FBC740A05DE6}"/>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Pool</a:t>
            </a:r>
          </a:p>
        </p:txBody>
      </p:sp>
      <p:sp>
        <p:nvSpPr>
          <p:cNvPr id="12" name="Rectangle 11">
            <a:extLst>
              <a:ext uri="{FF2B5EF4-FFF2-40B4-BE49-F238E27FC236}">
                <a16:creationId xmlns:a16="http://schemas.microsoft.com/office/drawing/2014/main" id="{34C9FE71-528F-49E4-B8DC-3EAA7ADE22D0}"/>
              </a:ext>
            </a:extLst>
          </p:cNvPr>
          <p:cNvSpPr/>
          <p:nvPr/>
        </p:nvSpPr>
        <p:spPr>
          <a:xfrm>
            <a:off x="8542684" y="4163471"/>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13" name="Rectangle 12">
            <a:extLst>
              <a:ext uri="{FF2B5EF4-FFF2-40B4-BE49-F238E27FC236}">
                <a16:creationId xmlns:a16="http://schemas.microsoft.com/office/drawing/2014/main" id="{993E2034-FCCB-4BCD-8376-4CADA812368E}"/>
              </a:ext>
            </a:extLst>
          </p:cNvPr>
          <p:cNvSpPr/>
          <p:nvPr/>
        </p:nvSpPr>
        <p:spPr>
          <a:xfrm>
            <a:off x="8542684" y="4882514"/>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14" name="Rectangle 13">
            <a:extLst>
              <a:ext uri="{FF2B5EF4-FFF2-40B4-BE49-F238E27FC236}">
                <a16:creationId xmlns:a16="http://schemas.microsoft.com/office/drawing/2014/main" id="{079454D0-E0A6-43C0-9028-2AC1BAAE6CDE}"/>
              </a:ext>
            </a:extLst>
          </p:cNvPr>
          <p:cNvSpPr/>
          <p:nvPr/>
        </p:nvSpPr>
        <p:spPr>
          <a:xfrm>
            <a:off x="8542684" y="5613919"/>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8" name="Connector: Elbow 7">
            <a:extLst>
              <a:ext uri="{FF2B5EF4-FFF2-40B4-BE49-F238E27FC236}">
                <a16:creationId xmlns:a16="http://schemas.microsoft.com/office/drawing/2014/main" id="{8C23506D-99B2-4B37-88BB-F85F951223CF}"/>
              </a:ext>
            </a:extLst>
          </p:cNvPr>
          <p:cNvCxnSpPr>
            <a:stCxn id="9" idx="3"/>
            <a:endCxn id="12"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5C3A7C-7397-4C19-A4E5-1CE34C6B2FD3}"/>
              </a:ext>
            </a:extLst>
          </p:cNvPr>
          <p:cNvCxnSpPr>
            <a:stCxn id="9" idx="3"/>
            <a:endCxn id="14"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0A4E18-9C0A-4EF0-8A4E-DDECCA85C2BE}"/>
              </a:ext>
            </a:extLst>
          </p:cNvPr>
          <p:cNvCxnSpPr>
            <a:stCxn id="9" idx="3"/>
            <a:endCxn id="13"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74D7BC-0E9B-499E-94BB-A21E1C164E7B}"/>
              </a:ext>
            </a:extLst>
          </p:cNvPr>
          <p:cNvCxnSpPr>
            <a:stCxn id="4" idx="3"/>
            <a:endCxn id="9"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4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Business Object’s Runtime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87945"/>
            <a:ext cx="10614858" cy="1477328"/>
          </a:xfrm>
          <a:prstGeom prst="rect">
            <a:avLst/>
          </a:prstGeom>
        </p:spPr>
        <p:txBody>
          <a:bodyPr wrap="square">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1028" name="Picture 4" descr="https://blogs.sap.com/wp-content/uploads/2019/05/Picture8-3.png"/>
          <p:cNvPicPr>
            <a:picLocks noChangeAspect="1" noChangeArrowheads="1"/>
          </p:cNvPicPr>
          <p:nvPr/>
        </p:nvPicPr>
        <p:blipFill rotWithShape="1">
          <a:blip r:embed="rId3">
            <a:extLst>
              <a:ext uri="{28A0092B-C50C-407E-A947-70E740481C1C}">
                <a14:useLocalDpi xmlns:a14="http://schemas.microsoft.com/office/drawing/2010/main" val="0"/>
              </a:ext>
            </a:extLst>
          </a:blip>
          <a:srcRect r="8889"/>
          <a:stretch/>
        </p:blipFill>
        <p:spPr bwMode="auto">
          <a:xfrm>
            <a:off x="981844" y="2718528"/>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s.sap.com/wp-content/uploads/2019/05/Picture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80" y="2935159"/>
            <a:ext cx="707707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7077647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8545</TotalTime>
  <Words>2090</Words>
  <Application>Microsoft Office PowerPoint</Application>
  <PresentationFormat>Custom</PresentationFormat>
  <Paragraphs>205</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72 Black</vt:lpstr>
      <vt:lpstr>Arial</vt:lpstr>
      <vt:lpstr>Calibri</vt:lpstr>
      <vt:lpstr>Cooper Black</vt:lpstr>
      <vt:lpstr>Segoe UI</vt:lpstr>
      <vt:lpstr>Segoe UI Black</vt:lpstr>
      <vt:lpstr>Wingdings</vt:lpstr>
      <vt:lpstr>Office Theme</vt:lpstr>
      <vt:lpstr>SAP S/4HANA CDS, RAP Training Day 8</vt:lpstr>
      <vt:lpstr>Agenda – Day 8</vt:lpstr>
      <vt:lpstr>Developing Read only List Report </vt:lpstr>
      <vt:lpstr>Local Types/Classes in ABAP with Global Classes</vt:lpstr>
      <vt:lpstr>Implementing Class Pool Concept</vt:lpstr>
      <vt:lpstr>Un-managed Implementation</vt:lpstr>
      <vt:lpstr>Behavior Definition  </vt:lpstr>
      <vt:lpstr>Behavior Pool  </vt:lpstr>
      <vt:lpstr>Business Object’s Runtime Implementation</vt:lpstr>
      <vt:lpstr>What is %CID</vt:lpstr>
      <vt:lpstr>Create of Behavior Definition</vt:lpstr>
      <vt:lpstr>Implementing Behavior Definition  </vt:lpstr>
      <vt:lpstr>PowerPoint Presentation</vt:lpstr>
      <vt:lpstr>Implementing Create, Update and Delete</vt:lpstr>
      <vt:lpstr>Implementing Create</vt:lpstr>
      <vt:lpstr>Implementing Update</vt:lpstr>
      <vt:lpstr>Implementing Delete</vt:lpstr>
      <vt:lpstr>Action Implementation</vt:lpstr>
      <vt:lpstr>Action Implementation</vt:lpstr>
      <vt:lpstr>Behavior Pool Logic </vt:lpstr>
      <vt:lpstr>What is EML ?</vt:lpstr>
      <vt:lpstr>Syntax of EML</vt:lpstr>
      <vt:lpstr>Syntax of EML</vt:lpstr>
      <vt:lpstr>Rule for EML</vt:lpstr>
      <vt:lpstr>Implementing EML</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235</cp:revision>
  <dcterms:created xsi:type="dcterms:W3CDTF">2013-09-12T13:05:01Z</dcterms:created>
  <dcterms:modified xsi:type="dcterms:W3CDTF">2023-10-18T02:29:50Z</dcterms:modified>
</cp:coreProperties>
</file>