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277" r:id="rId3"/>
    <p:sldId id="756" r:id="rId4"/>
    <p:sldId id="371" r:id="rId5"/>
    <p:sldId id="374" r:id="rId6"/>
    <p:sldId id="802" r:id="rId7"/>
    <p:sldId id="792" r:id="rId8"/>
    <p:sldId id="794" r:id="rId9"/>
    <p:sldId id="797" r:id="rId10"/>
    <p:sldId id="333" r:id="rId11"/>
    <p:sldId id="1056" r:id="rId12"/>
    <p:sldId id="340" r:id="rId13"/>
    <p:sldId id="341" r:id="rId14"/>
    <p:sldId id="342" r:id="rId15"/>
    <p:sldId id="1057" r:id="rId16"/>
    <p:sldId id="343" r:id="rId17"/>
    <p:sldId id="334" r:id="rId18"/>
    <p:sldId id="344" r:id="rId19"/>
    <p:sldId id="346" r:id="rId20"/>
    <p:sldId id="347" r:id="rId21"/>
    <p:sldId id="1054" r:id="rId22"/>
    <p:sldId id="1038" r:id="rId23"/>
    <p:sldId id="280" r:id="rId24"/>
    <p:sldId id="287"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033" autoAdjust="0"/>
  </p:normalViewPr>
  <p:slideViewPr>
    <p:cSldViewPr>
      <p:cViewPr varScale="1">
        <p:scale>
          <a:sx n="82" d="100"/>
          <a:sy n="82" d="100"/>
        </p:scale>
        <p:origin x="114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24</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10/16/2023</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10/16/2023</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10/16/2023</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10/16/2023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oyuztechnologies/LamResearchS4HANA/blob/master/RAP/Day%2026/04_Metadata_Extension.txt" TargetMode="External"/><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hyperlink" Target="https://help.sap.com/viewer/923180ddb98240829d935862025004d6/Cloud/en-US/f6cb3e3402694f5585068e5e5161a7c1.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RAP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7</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Developing Read only List Report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9DBBFDB1-1D59-470B-9904-94A0F33E77EB}"/>
              </a:ext>
            </a:extLst>
          </p:cNvPr>
          <p:cNvSpPr txBox="1"/>
          <p:nvPr/>
        </p:nvSpPr>
        <p:spPr>
          <a:xfrm>
            <a:off x="609441" y="899721"/>
            <a:ext cx="9558150" cy="4708981"/>
          </a:xfrm>
          <a:prstGeom prst="rect">
            <a:avLst/>
          </a:prstGeom>
          <a:noFill/>
        </p:spPr>
        <p:txBody>
          <a:bodyPr wrap="square" rtlCol="0">
            <a:spAutoFit/>
          </a:bodyPr>
          <a:lstStyle/>
          <a:p>
            <a:r>
              <a:rPr lang="en-US" sz="2000" b="1" dirty="0"/>
              <a:t>UI Annotations</a:t>
            </a:r>
            <a:r>
              <a:rPr lang="en-US" sz="2000" dirty="0"/>
              <a:t> </a:t>
            </a:r>
          </a:p>
          <a:p>
            <a:pPr marL="285750" indent="-285750">
              <a:buFont typeface="Wingdings" panose="05000000000000000000" pitchFamily="2" charset="2"/>
              <a:buChar char="§"/>
            </a:pPr>
            <a:r>
              <a:rPr lang="en-US" sz="2000" dirty="0"/>
              <a:t>@UI.selectionField – Bring a filter field on smart filter bar</a:t>
            </a:r>
          </a:p>
          <a:p>
            <a:pPr marL="285750" indent="-285750">
              <a:buFont typeface="Wingdings" panose="05000000000000000000" pitchFamily="2" charset="2"/>
              <a:buChar char="§"/>
            </a:pPr>
            <a:r>
              <a:rPr lang="en-US" sz="2000" dirty="0"/>
              <a:t>@UI.lineItem – enable us to put a column inside the smart table, position, label</a:t>
            </a:r>
          </a:p>
          <a:p>
            <a:pPr marL="285750" indent="-285750">
              <a:buFont typeface="Wingdings" panose="05000000000000000000" pitchFamily="2" charset="2"/>
              <a:buChar char="§"/>
            </a:pPr>
            <a:r>
              <a:rPr lang="en-US" sz="2000" dirty="0"/>
              <a:t>@UI.identification – used create fields in Object page</a:t>
            </a:r>
          </a:p>
          <a:p>
            <a:pPr marL="285750" indent="-285750">
              <a:buFont typeface="Wingdings" panose="05000000000000000000" pitchFamily="2" charset="2"/>
              <a:buChar char="§"/>
            </a:pPr>
            <a:r>
              <a:rPr lang="en-US" sz="2000" dirty="0"/>
              <a:t>@Semantics.amount.currencyCode – mark the unit of amount field</a:t>
            </a:r>
          </a:p>
          <a:p>
            <a:pPr marL="285750" indent="-285750">
              <a:buFont typeface="Wingdings" panose="05000000000000000000" pitchFamily="2" charset="2"/>
              <a:buChar char="§"/>
            </a:pPr>
            <a:r>
              <a:rPr lang="en-US" sz="2000" dirty="0"/>
              <a:t>@UI.headerInfo.typeName – Label for displaying single record</a:t>
            </a:r>
          </a:p>
          <a:p>
            <a:pPr marL="285750" indent="-285750">
              <a:buFont typeface="Wingdings" panose="05000000000000000000" pitchFamily="2" charset="2"/>
              <a:buChar char="§"/>
            </a:pPr>
            <a:r>
              <a:rPr lang="en-US" sz="2000" dirty="0"/>
              <a:t>@UI.headerInfo.typeNamePlural – Table Label</a:t>
            </a:r>
          </a:p>
          <a:p>
            <a:pPr marL="285750" indent="-285750">
              <a:buFont typeface="Wingdings" panose="05000000000000000000" pitchFamily="2" charset="2"/>
              <a:buChar char="§"/>
            </a:pPr>
            <a:r>
              <a:rPr lang="en-US" sz="2000" dirty="0"/>
              <a:t>@UI.facet: [{purpose : #STANDARD – This will create a section inside the object page</a:t>
            </a:r>
          </a:p>
          <a:p>
            <a:r>
              <a:rPr lang="en-US" sz="2000" dirty="0"/>
              <a:t>                       type: #IDENTIFICTION_REFERENCE – What type of data you want to display}]</a:t>
            </a:r>
          </a:p>
          <a:p>
            <a:endParaRPr lang="en-US" sz="2000" dirty="0"/>
          </a:p>
          <a:p>
            <a:r>
              <a:rPr lang="en-US" sz="2000" dirty="0"/>
              <a:t>Metadata Extension</a:t>
            </a:r>
          </a:p>
          <a:p>
            <a:r>
              <a:rPr lang="en-US" sz="2000" dirty="0">
                <a:hlinkClick r:id="rId3"/>
              </a:rPr>
              <a:t>MDE file for Travel</a:t>
            </a:r>
            <a:endParaRPr lang="en-US" sz="2000" dirty="0"/>
          </a:p>
          <a:p>
            <a:endParaRPr lang="en-US" sz="2000" dirty="0"/>
          </a:p>
          <a:p>
            <a:r>
              <a:rPr lang="en-US" sz="2000" dirty="0"/>
              <a:t>Documentation</a:t>
            </a:r>
          </a:p>
          <a:p>
            <a:r>
              <a:rPr lang="en-US" sz="2000" dirty="0">
                <a:hlinkClick r:id="rId4"/>
              </a:rPr>
              <a:t>Documentation Link for ABAP RAP</a:t>
            </a:r>
            <a:endParaRPr lang="en-IN" sz="2000" dirty="0"/>
          </a:p>
        </p:txBody>
      </p:sp>
    </p:spTree>
    <p:extLst>
      <p:ext uri="{BB962C8B-B14F-4D97-AF65-F5344CB8AC3E}">
        <p14:creationId xmlns:p14="http://schemas.microsoft.com/office/powerpoint/2010/main" val="148786130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CDS Views with Annotations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609441" y="1124744"/>
            <a:ext cx="7389596" cy="4878100"/>
          </a:xfrm>
          <a:prstGeom prst="rect">
            <a:avLst/>
          </a:prstGeom>
        </p:spPr>
      </p:pic>
    </p:spTree>
    <p:extLst>
      <p:ext uri="{BB962C8B-B14F-4D97-AF65-F5344CB8AC3E}">
        <p14:creationId xmlns:p14="http://schemas.microsoft.com/office/powerpoint/2010/main" val="387117375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10735" y="188640"/>
            <a:ext cx="10969943" cy="711081"/>
          </a:xfrm>
        </p:spPr>
        <p:txBody>
          <a:bodyPr>
            <a:noAutofit/>
          </a:bodyPr>
          <a:lstStyle/>
          <a:p>
            <a:r>
              <a:rPr lang="en-US" sz="3200" dirty="0">
                <a:latin typeface="Cooper Black" panose="0208090404030B020404" pitchFamily="18" charset="0"/>
              </a:rPr>
              <a:t>Local Types/Classes in ABAP with Global Classes</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6" name="TextBox 5">
            <a:extLst>
              <a:ext uri="{FF2B5EF4-FFF2-40B4-BE49-F238E27FC236}">
                <a16:creationId xmlns:a16="http://schemas.microsoft.com/office/drawing/2014/main" id="{37CE849F-BD64-4DB2-9A0C-B8566C657077}"/>
              </a:ext>
            </a:extLst>
          </p:cNvPr>
          <p:cNvSpPr txBox="1"/>
          <p:nvPr/>
        </p:nvSpPr>
        <p:spPr>
          <a:xfrm>
            <a:off x="410735" y="896527"/>
            <a:ext cx="11142163" cy="3785652"/>
          </a:xfrm>
          <a:prstGeom prst="rect">
            <a:avLst/>
          </a:prstGeom>
          <a:noFill/>
        </p:spPr>
        <p:txBody>
          <a:bodyPr wrap="square" rtlCol="0">
            <a:spAutoFit/>
          </a:bodyPr>
          <a:lstStyle/>
          <a:p>
            <a:r>
              <a:rPr lang="en-US" sz="2000" dirty="0"/>
              <a:t>Local Types for Global Classes -  Within class pools, as in virtually any other ABAP program, data types, local interfaces, and local classes can be defined to ensure a better structure of the implementation of the global class.</a:t>
            </a:r>
          </a:p>
          <a:p>
            <a:pPr marL="457200" indent="-457200">
              <a:buAutoNum type="arabicPeriod"/>
            </a:pPr>
            <a:endParaRPr lang="en-US" sz="2000" dirty="0"/>
          </a:p>
          <a:p>
            <a:pPr marL="457200" indent="-457200">
              <a:buAutoNum type="arabicPeriod"/>
            </a:pPr>
            <a:r>
              <a:rPr lang="en-US" sz="2000" dirty="0"/>
              <a:t>More number of classes will cause confusion and over-modularization increase the complexity of our design</a:t>
            </a:r>
          </a:p>
          <a:p>
            <a:pPr marL="457200" indent="-457200">
              <a:buAutoNum type="arabicPeriod"/>
            </a:pPr>
            <a:r>
              <a:rPr lang="en-US" sz="2000" dirty="0"/>
              <a:t>More number of global classes, will increase the chance of our code being exposed to reports/classes which we may want to use only a private</a:t>
            </a:r>
          </a:p>
          <a:p>
            <a:pPr marL="457200" indent="-457200" algn="just">
              <a:buAutoNum type="arabicPeriod"/>
            </a:pPr>
            <a:r>
              <a:rPr lang="en-US" sz="2000" dirty="0"/>
              <a:t>Allow a modularized way of designing app but still keeping our code in a single contain, a good balance between number of classes v.s modularization.</a:t>
            </a:r>
          </a:p>
          <a:p>
            <a:pPr marL="457200" indent="-457200">
              <a:buAutoNum type="arabicPeriod"/>
            </a:pPr>
            <a:r>
              <a:rPr lang="en-US" sz="2000" dirty="0"/>
              <a:t>At times we need so many classes for different purpose with very limited no of methods. 2 meh. + 20 classes, Create a class pool would be a good options.</a:t>
            </a:r>
            <a:endParaRPr lang="en-IN" sz="2000" dirty="0"/>
          </a:p>
        </p:txBody>
      </p:sp>
    </p:spTree>
    <p:extLst>
      <p:ext uri="{BB962C8B-B14F-4D97-AF65-F5344CB8AC3E}">
        <p14:creationId xmlns:p14="http://schemas.microsoft.com/office/powerpoint/2010/main" val="276560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Class Pool Concept</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909836" y="1203542"/>
            <a:ext cx="4533333" cy="3600000"/>
          </a:xfrm>
          <a:prstGeom prst="rect">
            <a:avLst/>
          </a:prstGeom>
        </p:spPr>
      </p:pic>
      <p:cxnSp>
        <p:nvCxnSpPr>
          <p:cNvPr id="15" name="Straight Connector 14"/>
          <p:cNvCxnSpPr/>
          <p:nvPr/>
        </p:nvCxnSpPr>
        <p:spPr>
          <a:xfrm>
            <a:off x="3358108" y="4803542"/>
            <a:ext cx="0" cy="3536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3355654" y="5156200"/>
            <a:ext cx="3017520" cy="992"/>
          </a:xfrm>
          <a:prstGeom prst="bent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6388100" y="942648"/>
            <a:ext cx="4315572" cy="5078640"/>
          </a:xfrm>
          <a:prstGeom prst="rect">
            <a:avLst/>
          </a:prstGeom>
        </p:spPr>
      </p:pic>
      <p:sp>
        <p:nvSpPr>
          <p:cNvPr id="25" name="TextBox 186">
            <a:extLst>
              <a:ext uri="{FF2B5EF4-FFF2-40B4-BE49-F238E27FC236}">
                <a16:creationId xmlns:a16="http://schemas.microsoft.com/office/drawing/2014/main" id="{B4020C96-DCDC-4B12-8888-3A35D1609CCC}"/>
              </a:ext>
            </a:extLst>
          </p:cNvPr>
          <p:cNvSpPr txBox="1"/>
          <p:nvPr/>
        </p:nvSpPr>
        <p:spPr>
          <a:xfrm>
            <a:off x="2001077" y="4869160"/>
            <a:ext cx="1501047"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a:cs typeface="Arial" pitchFamily="34" charset="0"/>
              </a:rPr>
              <a:t>Global Class</a:t>
            </a:r>
          </a:p>
        </p:txBody>
      </p:sp>
      <p:sp>
        <p:nvSpPr>
          <p:cNvPr id="26" name="TextBox 186">
            <a:extLst>
              <a:ext uri="{FF2B5EF4-FFF2-40B4-BE49-F238E27FC236}">
                <a16:creationId xmlns:a16="http://schemas.microsoft.com/office/drawing/2014/main" id="{B4020C96-DCDC-4B12-8888-3A35D1609CCC}"/>
              </a:ext>
            </a:extLst>
          </p:cNvPr>
          <p:cNvSpPr txBox="1"/>
          <p:nvPr/>
        </p:nvSpPr>
        <p:spPr>
          <a:xfrm>
            <a:off x="7545693" y="6021288"/>
            <a:ext cx="2005103" cy="369332"/>
          </a:xfrm>
          <a:prstGeom prst="rect">
            <a:avLst/>
          </a:prstGeom>
          <a:noFill/>
        </p:spPr>
        <p:txBody>
          <a:bodyPr wrap="square" rtlCol="0" anchor="b">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a:cs typeface="Arial" pitchFamily="34" charset="0"/>
              </a:rPr>
              <a:t>Local Types/Class</a:t>
            </a:r>
          </a:p>
        </p:txBody>
      </p:sp>
      <p:cxnSp>
        <p:nvCxnSpPr>
          <p:cNvPr id="4" name="Straight Connector 3"/>
          <p:cNvCxnSpPr/>
          <p:nvPr/>
        </p:nvCxnSpPr>
        <p:spPr>
          <a:xfrm>
            <a:off x="909836" y="5526524"/>
            <a:ext cx="45333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45257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10735" y="232046"/>
            <a:ext cx="10969943" cy="711081"/>
          </a:xfrm>
        </p:spPr>
        <p:txBody>
          <a:bodyPr>
            <a:noAutofit/>
          </a:bodyPr>
          <a:lstStyle/>
          <a:p>
            <a:r>
              <a:rPr lang="en-US" dirty="0">
                <a:latin typeface="Cooper Black" panose="0208090404030B020404" pitchFamily="18" charset="0"/>
              </a:rPr>
              <a:t>Un-managed Implementation</a:t>
            </a:r>
            <a:endParaRPr lang="en-IN" dirty="0">
              <a:latin typeface="Cooper Black" panose="0208090404030B020404" pitchFamily="18" charset="0"/>
            </a:endParaRP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7" name="Rectangle 6"/>
          <p:cNvSpPr/>
          <p:nvPr/>
        </p:nvSpPr>
        <p:spPr>
          <a:xfrm>
            <a:off x="410735" y="1121550"/>
            <a:ext cx="11245611" cy="2000548"/>
          </a:xfrm>
          <a:prstGeom prst="rect">
            <a:avLst/>
          </a:prstGeom>
        </p:spPr>
        <p:txBody>
          <a:bodyPr wrap="square">
            <a:spAutoFit/>
          </a:bodyPr>
          <a:lstStyle/>
          <a:p>
            <a:r>
              <a:rPr lang="en-US" sz="1800" dirty="0"/>
              <a:t>The scenario described below focuses on an </a:t>
            </a:r>
            <a:r>
              <a:rPr lang="en-US" sz="1800" b="1" dirty="0"/>
              <a:t>unmanaged</a:t>
            </a:r>
            <a:r>
              <a:rPr lang="en-US" sz="1800" dirty="0"/>
              <a:t> implementation type of a business object provider in the context of the ABAP RESTful programming model.</a:t>
            </a:r>
          </a:p>
          <a:p>
            <a:endParaRPr lang="en-US" sz="1800" dirty="0"/>
          </a:p>
          <a:p>
            <a:r>
              <a:rPr lang="en-US" sz="1800" dirty="0"/>
              <a:t>For the </a:t>
            </a:r>
            <a:r>
              <a:rPr lang="en-US" sz="1800" b="1" dirty="0"/>
              <a:t>unmanaged</a:t>
            </a:r>
            <a:r>
              <a:rPr lang="en-US" sz="1800" dirty="0"/>
              <a:t> implementation type, the application developer must implement essential components of the REST contract itself. In this case, all required operations (create, update, delete, or any application-specific actions) must be specified in the corresponding behavior definition before they are manually implemented in ABAP.</a:t>
            </a:r>
          </a:p>
          <a:p>
            <a:pPr marR="0" lvl="0" algn="just" defTabSz="1218987" rtl="0" eaLnBrk="1" fontAlgn="auto" latinLnBrk="0" hangingPunct="1">
              <a:lnSpc>
                <a:spcPct val="100000"/>
              </a:lnSpc>
              <a:spcBef>
                <a:spcPts val="0"/>
              </a:spcBef>
              <a:spcAft>
                <a:spcPts val="0"/>
              </a:spcAft>
              <a:buClrTx/>
              <a:buSzTx/>
              <a:tabLst/>
              <a:defRPr/>
            </a:pPr>
            <a:endParaRPr kumimoji="0" lang="en-IN" sz="14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ED5E9ED7-6262-4897-BF0A-64A7DD358726}"/>
              </a:ext>
            </a:extLst>
          </p:cNvPr>
          <p:cNvPicPr>
            <a:picLocks noChangeAspect="1"/>
          </p:cNvPicPr>
          <p:nvPr/>
        </p:nvPicPr>
        <p:blipFill>
          <a:blip r:embed="rId3"/>
          <a:stretch>
            <a:fillRect/>
          </a:stretch>
        </p:blipFill>
        <p:spPr>
          <a:xfrm>
            <a:off x="7323176" y="3267890"/>
            <a:ext cx="3700133" cy="2682997"/>
          </a:xfrm>
          <a:prstGeom prst="rect">
            <a:avLst/>
          </a:prstGeom>
        </p:spPr>
      </p:pic>
      <p:sp>
        <p:nvSpPr>
          <p:cNvPr id="21" name="Rectangle 20">
            <a:extLst>
              <a:ext uri="{FF2B5EF4-FFF2-40B4-BE49-F238E27FC236}">
                <a16:creationId xmlns:a16="http://schemas.microsoft.com/office/drawing/2014/main" id="{8E05D35A-C46E-43F0-BC39-060C8DDA30F0}"/>
              </a:ext>
            </a:extLst>
          </p:cNvPr>
          <p:cNvSpPr/>
          <p:nvPr/>
        </p:nvSpPr>
        <p:spPr>
          <a:xfrm>
            <a:off x="410735" y="3134215"/>
            <a:ext cx="6092825" cy="1754326"/>
          </a:xfrm>
          <a:prstGeom prst="rect">
            <a:avLst/>
          </a:prstGeom>
        </p:spPr>
        <p:txBody>
          <a:bodyPr>
            <a:spAutoFit/>
          </a:bodyPr>
          <a:lstStyle/>
          <a:p>
            <a:pPr algn="just"/>
            <a:r>
              <a:rPr lang="en-US" sz="1800" dirty="0"/>
              <a:t>The figure below shows the relationships between the travel, agency and customer entities where the travel entity represents the root of the data model. Additional entities for currencies (I_Currency) and countries (I_Country) are generally available in your system and are included in our data model using associations.</a:t>
            </a:r>
          </a:p>
        </p:txBody>
      </p:sp>
    </p:spTree>
    <p:extLst>
      <p:ext uri="{BB962C8B-B14F-4D97-AF65-F5344CB8AC3E}">
        <p14:creationId xmlns:p14="http://schemas.microsoft.com/office/powerpoint/2010/main" val="161300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additive="base">
                                        <p:cTn id="1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91448" y="51846"/>
            <a:ext cx="10969943" cy="711081"/>
          </a:xfrm>
        </p:spPr>
        <p:txBody>
          <a:bodyPr>
            <a:noAutofit/>
          </a:bodyPr>
          <a:lstStyle/>
          <a:p>
            <a:r>
              <a:rPr lang="en-US" dirty="0">
                <a:latin typeface="Cooper Black" panose="0208090404030B020404" pitchFamily="18" charset="0"/>
              </a:rPr>
              <a:t>Behavior Definition </a:t>
            </a:r>
            <a:r>
              <a:rPr lang="en-IN" dirty="0">
                <a:latin typeface="Cooper Black" panose="0208090404030B020404" pitchFamily="18" charset="0"/>
              </a:rPr>
              <a: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7" name="Rectangle 6"/>
          <p:cNvSpPr/>
          <p:nvPr/>
        </p:nvSpPr>
        <p:spPr>
          <a:xfrm>
            <a:off x="91449" y="818302"/>
            <a:ext cx="7645211" cy="5355312"/>
          </a:xfrm>
          <a:prstGeom prst="rect">
            <a:avLst/>
          </a:prstGeom>
        </p:spPr>
        <p:txBody>
          <a:bodyPr wrap="square">
            <a:spAutoFit/>
          </a:bodyPr>
          <a:lstStyle/>
          <a:p>
            <a:pPr marL="342900" indent="-342900" algn="just">
              <a:buFont typeface="Arial" panose="020B0604020202020204" pitchFamily="34" charset="0"/>
              <a:buChar char="•"/>
            </a:pPr>
            <a:r>
              <a:rPr lang="en-US" sz="1800" dirty="0"/>
              <a:t>A business object behavior definition (behavior definition for short) is an ABAP Repository object that describes the behavior of a business object in the context of the ABAP RESTful programming model.</a:t>
            </a:r>
          </a:p>
          <a:p>
            <a:pPr marL="342900" indent="-342900" algn="just">
              <a:buFont typeface="Arial" panose="020B0604020202020204" pitchFamily="34" charset="0"/>
              <a:buChar char="•"/>
            </a:pPr>
            <a:r>
              <a:rPr lang="en-US" sz="1800" dirty="0"/>
              <a:t>A behavior definition is defined using the Behavior Definition Language (BDL) and comprises capabilities and modelling aspects of the business object node or nodes, for example the supported operations (such as create, update, and delete actions) or the definition of lock dependencies between the parent and child nodes.</a:t>
            </a:r>
          </a:p>
          <a:p>
            <a:pPr marL="342900" indent="-342900" algn="just">
              <a:buFont typeface="Arial" panose="020B0604020202020204" pitchFamily="34" charset="0"/>
              <a:buChar char="•"/>
            </a:pPr>
            <a:r>
              <a:rPr lang="en-US" sz="1800" dirty="0"/>
              <a:t>A behavior definition always refers to a CDS data model. This reference results from the name equality with the root entity. This means that a CDS data model must always exist before the behavior definition is created.</a:t>
            </a:r>
          </a:p>
          <a:p>
            <a:pPr marL="342900" indent="-342900" algn="just">
              <a:buFont typeface="Arial" panose="020B0604020202020204" pitchFamily="34" charset="0"/>
              <a:buChar char="•"/>
            </a:pPr>
            <a:r>
              <a:rPr lang="en-US" sz="1800" dirty="0"/>
              <a:t>A behavior definition relies directly on the CDS root entity.</a:t>
            </a:r>
          </a:p>
          <a:p>
            <a:pPr marL="342900" indent="-342900" algn="just">
              <a:buFont typeface="Arial" panose="020B0604020202020204" pitchFamily="34" charset="0"/>
              <a:buChar char="•"/>
            </a:pPr>
            <a:r>
              <a:rPr lang="en-US" sz="1800" dirty="0"/>
              <a:t>One behavior definition refers exactly to one root entity and one CDS root entity has a maximum of one behavior definition (a 0..1 relationship), which also handles all associated (child) entities.</a:t>
            </a:r>
          </a:p>
          <a:p>
            <a:pPr marL="342900" indent="-342900" algn="just">
              <a:buFont typeface="Arial" panose="020B0604020202020204" pitchFamily="34" charset="0"/>
              <a:buChar char="•"/>
            </a:pPr>
            <a:r>
              <a:rPr lang="en-US" sz="1800" dirty="0"/>
              <a:t>The implementation of a behavior definition can be done in a single ABAP class (behavior pool) or can be split between an arbitrary set of ABAP classes (behavior pools). You can assign any number of behavior pools to a behavior definition (a 1: n relationship).</a:t>
            </a:r>
            <a:endParaRPr lang="en-IN" sz="1800" b="1" dirty="0"/>
          </a:p>
        </p:txBody>
      </p:sp>
      <p:pic>
        <p:nvPicPr>
          <p:cNvPr id="2" name="Picture 1">
            <a:extLst>
              <a:ext uri="{FF2B5EF4-FFF2-40B4-BE49-F238E27FC236}">
                <a16:creationId xmlns:a16="http://schemas.microsoft.com/office/drawing/2014/main" id="{B4F0DFAA-E576-455B-A796-6995808877F7}"/>
              </a:ext>
            </a:extLst>
          </p:cNvPr>
          <p:cNvPicPr>
            <a:picLocks noChangeAspect="1"/>
          </p:cNvPicPr>
          <p:nvPr/>
        </p:nvPicPr>
        <p:blipFill>
          <a:blip r:embed="rId3"/>
          <a:stretch>
            <a:fillRect/>
          </a:stretch>
        </p:blipFill>
        <p:spPr>
          <a:xfrm>
            <a:off x="7736660" y="952285"/>
            <a:ext cx="4262407" cy="4953429"/>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1345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arn(inVertic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arn(inVertical)">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97077" y="125631"/>
            <a:ext cx="10969943" cy="711081"/>
          </a:xfrm>
        </p:spPr>
        <p:txBody>
          <a:bodyPr>
            <a:noAutofit/>
          </a:bodyPr>
          <a:lstStyle/>
          <a:p>
            <a:r>
              <a:rPr lang="en-US" dirty="0">
                <a:latin typeface="Cooper Black" panose="0208090404030B020404" pitchFamily="18" charset="0"/>
              </a:rPr>
              <a:t>Behavior Pool </a:t>
            </a:r>
            <a:r>
              <a:rPr lang="en-IN" dirty="0">
                <a:latin typeface="Cooper Black" panose="0208090404030B020404" pitchFamily="18" charset="0"/>
              </a:rPr>
              <a:t>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03534" y="6453831"/>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7" name="Rectangle 6"/>
          <p:cNvSpPr/>
          <p:nvPr/>
        </p:nvSpPr>
        <p:spPr>
          <a:xfrm>
            <a:off x="597077" y="820342"/>
            <a:ext cx="11289230" cy="3139321"/>
          </a:xfrm>
          <a:prstGeom prst="rect">
            <a:avLst/>
          </a:prstGeom>
        </p:spPr>
        <p:txBody>
          <a:bodyPr wrap="square">
            <a:spAutoFit/>
          </a:bodyPr>
          <a:lstStyle/>
          <a:p>
            <a:pPr marL="342900" lvl="0" indent="-342900" algn="just">
              <a:buFont typeface="Arial" panose="020B0604020202020204" pitchFamily="34" charset="0"/>
              <a:buChar char="•"/>
            </a:pPr>
            <a:r>
              <a:rPr lang="en-US" sz="1800" dirty="0">
                <a:solidFill>
                  <a:prstClr val="black"/>
                </a:solidFill>
              </a:rPr>
              <a:t>The transactional behavior of a business object in the context of the current programming model is implemented in a global ABAP class or classes. These special classes are dedicated only to implementing the business object’s behavior and are called behavior pools.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implementation of a behavior definition can be done in one class or split across an arbitrary set of ABAP classes.</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You can assign any number of behavior classes to a behavior definition (a 1: n relationship). Within a single global class, you can define multiple local classes that handle the business object’s behavior.</a:t>
            </a:r>
          </a:p>
          <a:p>
            <a:pPr marL="342900" lvl="0" indent="-342900" algn="just">
              <a:buFont typeface="Arial" panose="020B0604020202020204" pitchFamily="34" charset="0"/>
              <a:buChar char="•"/>
            </a:pPr>
            <a:endParaRPr lang="en-US" sz="1800" dirty="0">
              <a:solidFill>
                <a:prstClr val="black"/>
              </a:solidFill>
            </a:endParaRPr>
          </a:p>
          <a:p>
            <a:pPr marL="342900" lvl="0" indent="-342900" algn="just">
              <a:buFont typeface="Arial" panose="020B0604020202020204" pitchFamily="34" charset="0"/>
              <a:buChar char="•"/>
            </a:pPr>
            <a:r>
              <a:rPr lang="en-US" sz="1800" dirty="0">
                <a:solidFill>
                  <a:prstClr val="black"/>
                </a:solidFill>
              </a:rPr>
              <a:t>The global class is just a container and is basically empty while the actual behavior logic is implemented in local classes.</a:t>
            </a:r>
            <a:endParaRPr kumimoji="0" lang="en-IN"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63E83260-4D5D-45C4-B3CD-B33C6EB67CA8}"/>
              </a:ext>
            </a:extLst>
          </p:cNvPr>
          <p:cNvSpPr/>
          <p:nvPr/>
        </p:nvSpPr>
        <p:spPr>
          <a:xfrm>
            <a:off x="1269876" y="4821831"/>
            <a:ext cx="2160240" cy="79208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Behavior Definition</a:t>
            </a:r>
          </a:p>
        </p:txBody>
      </p:sp>
      <p:sp>
        <p:nvSpPr>
          <p:cNvPr id="9" name="Rectangle 8">
            <a:extLst>
              <a:ext uri="{FF2B5EF4-FFF2-40B4-BE49-F238E27FC236}">
                <a16:creationId xmlns:a16="http://schemas.microsoft.com/office/drawing/2014/main" id="{EA4AD41E-3D34-41B3-A460-FBC740A05DE6}"/>
              </a:ext>
            </a:extLst>
          </p:cNvPr>
          <p:cNvSpPr/>
          <p:nvPr/>
        </p:nvSpPr>
        <p:spPr>
          <a:xfrm>
            <a:off x="4870276" y="4821831"/>
            <a:ext cx="2160240" cy="7920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Pool</a:t>
            </a:r>
          </a:p>
        </p:txBody>
      </p:sp>
      <p:sp>
        <p:nvSpPr>
          <p:cNvPr id="12" name="Rectangle 11">
            <a:extLst>
              <a:ext uri="{FF2B5EF4-FFF2-40B4-BE49-F238E27FC236}">
                <a16:creationId xmlns:a16="http://schemas.microsoft.com/office/drawing/2014/main" id="{34C9FE71-528F-49E4-B8DC-3EAA7ADE22D0}"/>
              </a:ext>
            </a:extLst>
          </p:cNvPr>
          <p:cNvSpPr/>
          <p:nvPr/>
        </p:nvSpPr>
        <p:spPr>
          <a:xfrm>
            <a:off x="8542684" y="4163471"/>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1 for Entities</a:t>
            </a:r>
          </a:p>
        </p:txBody>
      </p:sp>
      <p:sp>
        <p:nvSpPr>
          <p:cNvPr id="13" name="Rectangle 12">
            <a:extLst>
              <a:ext uri="{FF2B5EF4-FFF2-40B4-BE49-F238E27FC236}">
                <a16:creationId xmlns:a16="http://schemas.microsoft.com/office/drawing/2014/main" id="{993E2034-FCCB-4BCD-8376-4CADA812368E}"/>
              </a:ext>
            </a:extLst>
          </p:cNvPr>
          <p:cNvSpPr/>
          <p:nvPr/>
        </p:nvSpPr>
        <p:spPr>
          <a:xfrm>
            <a:off x="8542684" y="4882514"/>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2 for Entities</a:t>
            </a:r>
          </a:p>
        </p:txBody>
      </p:sp>
      <p:sp>
        <p:nvSpPr>
          <p:cNvPr id="14" name="Rectangle 13">
            <a:extLst>
              <a:ext uri="{FF2B5EF4-FFF2-40B4-BE49-F238E27FC236}">
                <a16:creationId xmlns:a16="http://schemas.microsoft.com/office/drawing/2014/main" id="{079454D0-E0A6-43C0-9028-2AC1BAAE6CDE}"/>
              </a:ext>
            </a:extLst>
          </p:cNvPr>
          <p:cNvSpPr/>
          <p:nvPr/>
        </p:nvSpPr>
        <p:spPr>
          <a:xfrm>
            <a:off x="8542684" y="5613919"/>
            <a:ext cx="2160240" cy="670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class 3 for Entities</a:t>
            </a:r>
          </a:p>
        </p:txBody>
      </p:sp>
      <p:cxnSp>
        <p:nvCxnSpPr>
          <p:cNvPr id="8" name="Connector: Elbow 7">
            <a:extLst>
              <a:ext uri="{FF2B5EF4-FFF2-40B4-BE49-F238E27FC236}">
                <a16:creationId xmlns:a16="http://schemas.microsoft.com/office/drawing/2014/main" id="{8C23506D-99B2-4B37-88BB-F85F951223CF}"/>
              </a:ext>
            </a:extLst>
          </p:cNvPr>
          <p:cNvCxnSpPr>
            <a:stCxn id="9" idx="3"/>
            <a:endCxn id="12" idx="1"/>
          </p:cNvCxnSpPr>
          <p:nvPr/>
        </p:nvCxnSpPr>
        <p:spPr>
          <a:xfrm flipV="1">
            <a:off x="7030516" y="4498832"/>
            <a:ext cx="1512168" cy="71904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B5C3A7C-7397-4C19-A4E5-1CE34C6B2FD3}"/>
              </a:ext>
            </a:extLst>
          </p:cNvPr>
          <p:cNvCxnSpPr>
            <a:stCxn id="9" idx="3"/>
            <a:endCxn id="14" idx="1"/>
          </p:cNvCxnSpPr>
          <p:nvPr/>
        </p:nvCxnSpPr>
        <p:spPr>
          <a:xfrm>
            <a:off x="7030516" y="5217875"/>
            <a:ext cx="1512168" cy="7314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0A4E18-9C0A-4EF0-8A4E-DDECCA85C2BE}"/>
              </a:ext>
            </a:extLst>
          </p:cNvPr>
          <p:cNvCxnSpPr>
            <a:stCxn id="9" idx="3"/>
            <a:endCxn id="13" idx="1"/>
          </p:cNvCxnSpPr>
          <p:nvPr/>
        </p:nvCxnSpPr>
        <p:spPr>
          <a:xfrm>
            <a:off x="7030516" y="5217875"/>
            <a:ext cx="1512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74D7BC-0E9B-499E-94BB-A21E1C164E7B}"/>
              </a:ext>
            </a:extLst>
          </p:cNvPr>
          <p:cNvCxnSpPr>
            <a:stCxn id="4" idx="3"/>
            <a:endCxn id="9" idx="1"/>
          </p:cNvCxnSpPr>
          <p:nvPr/>
        </p:nvCxnSpPr>
        <p:spPr>
          <a:xfrm>
            <a:off x="3430116" y="5217875"/>
            <a:ext cx="14401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304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down)">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down)">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wipe(down)">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Business Object’s Runtime Implementation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sp>
        <p:nvSpPr>
          <p:cNvPr id="2" name="Rectangle 1"/>
          <p:cNvSpPr/>
          <p:nvPr/>
        </p:nvSpPr>
        <p:spPr>
          <a:xfrm>
            <a:off x="609441" y="887945"/>
            <a:ext cx="10614858" cy="1477328"/>
          </a:xfrm>
          <a:prstGeom prst="rect">
            <a:avLst/>
          </a:prstGeom>
        </p:spPr>
        <p:txBody>
          <a:bodyPr wrap="square">
            <a:spAutoFit/>
          </a:bodyPr>
          <a:lstStyle/>
          <a:p>
            <a:pPr algn="just"/>
            <a:r>
              <a:rPr lang="en-US" sz="1800" dirty="0"/>
              <a:t>The business object runtime mainly consists of two parts: The first part is the </a:t>
            </a:r>
            <a:r>
              <a:rPr lang="en-US" sz="1800" b="1" dirty="0"/>
              <a:t>interaction phase</a:t>
            </a:r>
            <a:r>
              <a:rPr lang="en-US" sz="1800" dirty="0"/>
              <a:t> where a consumer calls the business object operations to change data and read instances with or without the transactional changes. The business object runtime keeps the changes in its internal </a:t>
            </a:r>
            <a:r>
              <a:rPr lang="en-US" sz="1800" b="1" dirty="0"/>
              <a:t>transactional buffer</a:t>
            </a:r>
            <a:r>
              <a:rPr lang="en-US" sz="1800" dirty="0"/>
              <a:t> which represents the state of the instance data. This transactional buffer is always required for a business object. After all changes were performed, the data can be persisted. This is realized with the </a:t>
            </a:r>
            <a:r>
              <a:rPr lang="en-US" sz="1800" b="1" dirty="0"/>
              <a:t>save sequence</a:t>
            </a:r>
            <a:r>
              <a:rPr lang="en-US" sz="1800" dirty="0"/>
              <a:t>.</a:t>
            </a:r>
            <a:endParaRPr lang="en-US" sz="1800" b="0" i="0" dirty="0">
              <a:effectLst/>
            </a:endParaRPr>
          </a:p>
        </p:txBody>
      </p:sp>
      <p:pic>
        <p:nvPicPr>
          <p:cNvPr id="1028" name="Picture 4" descr="https://blogs.sap.com/wp-content/uploads/2019/05/Picture8-3.png"/>
          <p:cNvPicPr>
            <a:picLocks noChangeAspect="1" noChangeArrowheads="1"/>
          </p:cNvPicPr>
          <p:nvPr/>
        </p:nvPicPr>
        <p:blipFill rotWithShape="1">
          <a:blip r:embed="rId3">
            <a:extLst>
              <a:ext uri="{28A0092B-C50C-407E-A947-70E740481C1C}">
                <a14:useLocalDpi xmlns:a14="http://schemas.microsoft.com/office/drawing/2010/main" val="0"/>
              </a:ext>
            </a:extLst>
          </a:blip>
          <a:srcRect r="8889"/>
          <a:stretch/>
        </p:blipFill>
        <p:spPr bwMode="auto">
          <a:xfrm>
            <a:off x="981844" y="2718528"/>
            <a:ext cx="2952328" cy="39322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logs.sap.com/wp-content/uploads/2019/05/Picture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780" y="2935159"/>
            <a:ext cx="7077075" cy="3543300"/>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4078188" y="4509120"/>
            <a:ext cx="385898"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37077647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29565" y="188640"/>
            <a:ext cx="10969943" cy="711081"/>
          </a:xfrm>
        </p:spPr>
        <p:txBody>
          <a:bodyPr>
            <a:noAutofit/>
          </a:bodyPr>
          <a:lstStyle/>
          <a:p>
            <a:r>
              <a:rPr lang="en-US" dirty="0">
                <a:latin typeface="Cooper Black" panose="0208090404030B020404" pitchFamily="18" charset="0"/>
              </a:rPr>
              <a:t>What is %CID</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2" name="Rectangle 1"/>
          <p:cNvSpPr/>
          <p:nvPr/>
        </p:nvSpPr>
        <p:spPr>
          <a:xfrm>
            <a:off x="450310" y="1031544"/>
            <a:ext cx="10614858" cy="2308324"/>
          </a:xfrm>
          <a:prstGeom prst="rect">
            <a:avLst/>
          </a:prstGeom>
        </p:spPr>
        <p:txBody>
          <a:bodyPr wrap="square">
            <a:spAutoFit/>
          </a:bodyPr>
          <a:lstStyle/>
          <a:p>
            <a:pPr lvl="0" algn="just"/>
            <a:r>
              <a:rPr lang="en-US" sz="1800" dirty="0">
                <a:solidFill>
                  <a:prstClr val="black"/>
                </a:solidFill>
              </a:rPr>
              <a:t>%CID stands for the content ID and is used in an OData request to bind the result of an operation to a name so that it can be referenced in another operation later in the transactional processing.</a:t>
            </a:r>
          </a:p>
          <a:p>
            <a:pPr lvl="0" algn="just"/>
            <a:endParaRPr lang="en-US" sz="1800" dirty="0">
              <a:solidFill>
                <a:prstClr val="black"/>
              </a:solidFill>
            </a:endParaRPr>
          </a:p>
          <a:p>
            <a:pPr lvl="0" algn="just"/>
            <a:r>
              <a:rPr lang="en-US" sz="1800" dirty="0">
                <a:solidFill>
                  <a:prstClr val="black"/>
                </a:solidFill>
              </a:rPr>
              <a:t>In some use cases, it may happen that a consumer works with data that is not yet persisted and might not have a primary key yet. The primary key can be created in the &lt;method&gt; FOR MODIFY call or later in the save sequence (late numbering). In such cases, a temporary primary key, the content ID (%CID) for an instance, is used as long as no primary key was created by BO runtime. The content ID is consequently also used then as a foreign key.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Right Arrow 2"/>
          <p:cNvSpPr/>
          <p:nvPr/>
        </p:nvSpPr>
        <p:spPr>
          <a:xfrm>
            <a:off x="4078188" y="4509120"/>
            <a:ext cx="385898" cy="21602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0656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Create of Behavior Definition</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2" name="Picture 1"/>
          <p:cNvPicPr>
            <a:picLocks noChangeAspect="1"/>
          </p:cNvPicPr>
          <p:nvPr/>
        </p:nvPicPr>
        <p:blipFill>
          <a:blip r:embed="rId3"/>
          <a:stretch>
            <a:fillRect/>
          </a:stretch>
        </p:blipFill>
        <p:spPr>
          <a:xfrm>
            <a:off x="765820" y="1274274"/>
            <a:ext cx="5425967" cy="3738902"/>
          </a:xfrm>
          <a:prstGeom prst="rect">
            <a:avLst/>
          </a:prstGeom>
          <a:solidFill>
            <a:schemeClr val="tx2">
              <a:lumMod val="60000"/>
              <a:lumOff val="40000"/>
            </a:schemeClr>
          </a:solidFill>
          <a:ln>
            <a:solidFill>
              <a:schemeClr val="tx2"/>
            </a:solidFill>
          </a:ln>
        </p:spPr>
      </p:pic>
      <p:pic>
        <p:nvPicPr>
          <p:cNvPr id="3" name="Picture 2"/>
          <p:cNvPicPr>
            <a:picLocks noChangeAspect="1"/>
          </p:cNvPicPr>
          <p:nvPr/>
        </p:nvPicPr>
        <p:blipFill rotWithShape="1">
          <a:blip r:embed="rId4"/>
          <a:srcRect b="1361"/>
          <a:stretch/>
        </p:blipFill>
        <p:spPr>
          <a:xfrm>
            <a:off x="7120255" y="1052736"/>
            <a:ext cx="4672814" cy="4176464"/>
          </a:xfrm>
          <a:prstGeom prst="rect">
            <a:avLst/>
          </a:prstGeom>
        </p:spPr>
      </p:pic>
      <p:sp>
        <p:nvSpPr>
          <p:cNvPr id="6" name="Chevron 5"/>
          <p:cNvSpPr/>
          <p:nvPr/>
        </p:nvSpPr>
        <p:spPr>
          <a:xfrm>
            <a:off x="6382444" y="2564904"/>
            <a:ext cx="648072" cy="648072"/>
          </a:xfrm>
          <a:prstGeom prst="chevron">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4254836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7</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3693319"/>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 to Fiori Elements</a:t>
            </a:r>
          </a:p>
          <a:p>
            <a:pPr marL="285750" indent="-285750">
              <a:buFont typeface="Arial" panose="020B0604020202020204" pitchFamily="34" charset="0"/>
              <a:buChar char="•"/>
            </a:pPr>
            <a:r>
              <a:rPr lang="en-US" sz="1800" dirty="0"/>
              <a:t>Create First display app using VS Code</a:t>
            </a:r>
          </a:p>
          <a:p>
            <a:pPr marL="285750" indent="-285750">
              <a:buFont typeface="Arial" panose="020B0604020202020204" pitchFamily="34" charset="0"/>
              <a:buChar char="•"/>
            </a:pPr>
            <a:r>
              <a:rPr lang="en-US" sz="1800" dirty="0"/>
              <a:t>Adding metadata extension</a:t>
            </a:r>
          </a:p>
          <a:p>
            <a:pPr marL="285750" indent="-285750">
              <a:buFont typeface="Arial" panose="020B0604020202020204" pitchFamily="34" charset="0"/>
              <a:buChar char="•"/>
            </a:pPr>
            <a:endParaRPr lang="en-US" sz="1800" dirty="0"/>
          </a:p>
          <a:p>
            <a:r>
              <a:rPr lang="en-US" sz="1800" dirty="0"/>
              <a:t>--break</a:t>
            </a:r>
          </a:p>
          <a:p>
            <a:endParaRPr lang="en-US" sz="1800" dirty="0"/>
          </a:p>
          <a:p>
            <a:pPr marL="133234" indent="-285664">
              <a:buFont typeface="Arial" panose="020B0604020202020204" pitchFamily="34" charset="0"/>
              <a:buChar char="•"/>
            </a:pPr>
            <a:r>
              <a:rPr lang="en-IN" sz="1800" dirty="0"/>
              <a:t>Local Types/Classes in ABAP with Global Classes</a:t>
            </a:r>
          </a:p>
          <a:p>
            <a:pPr marL="133234" indent="-285664">
              <a:buFont typeface="Arial" panose="020B0604020202020204" pitchFamily="34" charset="0"/>
              <a:buChar char="•"/>
            </a:pPr>
            <a:r>
              <a:rPr lang="en-IN" sz="1800" dirty="0"/>
              <a:t>Implementing Class Pool Concept</a:t>
            </a:r>
            <a:endParaRPr lang="en-US" sz="1800" dirty="0"/>
          </a:p>
          <a:p>
            <a:pPr marL="342900" indent="-342900">
              <a:buFont typeface="Arial" panose="020B0604020202020204" pitchFamily="34" charset="0"/>
              <a:buChar char="•"/>
            </a:pPr>
            <a:r>
              <a:rPr lang="en-US" sz="1800" dirty="0"/>
              <a:t>Behavior Definition Introduction</a:t>
            </a:r>
          </a:p>
          <a:p>
            <a:pPr marL="342900" indent="-342900">
              <a:buFont typeface="Arial" panose="020B0604020202020204" pitchFamily="34" charset="0"/>
              <a:buChar char="•"/>
            </a:pPr>
            <a:r>
              <a:rPr lang="en-US" sz="1800" dirty="0"/>
              <a:t>Create Behavior Definition</a:t>
            </a:r>
          </a:p>
          <a:p>
            <a:pPr marL="342900" indent="-342900">
              <a:buFont typeface="Arial" panose="020B0604020202020204" pitchFamily="34" charset="0"/>
              <a:buChar char="•"/>
            </a:pPr>
            <a:r>
              <a:rPr lang="en-US" sz="1800" dirty="0"/>
              <a:t>Create Behavior implementation for Unmanaged Scenario</a:t>
            </a:r>
          </a:p>
          <a:p>
            <a:endParaRPr lang="en-US" sz="1800" dirty="0"/>
          </a:p>
        </p:txBody>
      </p:sp>
    </p:spTree>
    <p:extLst>
      <p:ext uri="{BB962C8B-B14F-4D97-AF65-F5344CB8AC3E}">
        <p14:creationId xmlns:p14="http://schemas.microsoft.com/office/powerpoint/2010/main" val="1543327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441" y="188640"/>
            <a:ext cx="10969943" cy="711081"/>
          </a:xfrm>
        </p:spPr>
        <p:txBody>
          <a:bodyPr>
            <a:noAutofit/>
          </a:bodyPr>
          <a:lstStyle/>
          <a:p>
            <a:r>
              <a:rPr lang="en-US" dirty="0">
                <a:latin typeface="Cooper Black" panose="0208090404030B020404" pitchFamily="18" charset="0"/>
              </a:rPr>
              <a:t>Implementing Behavior Definition  </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4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9910836" y="6472169"/>
            <a:ext cx="2239550" cy="35954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Calibri" panose="020F0502020204030204"/>
              </a:rPr>
              <a:t>Trainer: </a:t>
            </a:r>
            <a:r>
              <a:rPr lang="en-US" sz="1400" b="1" noProof="0" dirty="0">
                <a:solidFill>
                  <a:schemeClr val="tx1"/>
                </a:solidFill>
                <a:latin typeface="Calibri" panose="020F0502020204030204"/>
              </a:rPr>
              <a:t>Anubhav Oberoy</a:t>
            </a:r>
            <a:endParaRPr kumimoji="0" lang="en-US" sz="1400" b="1" i="0" u="none" strike="noStrike" kern="1200" cap="none" spc="0" normalizeH="0" baseline="0" noProof="0" dirty="0">
              <a:ln>
                <a:noFill/>
              </a:ln>
              <a:solidFill>
                <a:schemeClr val="tx1"/>
              </a:solidFill>
              <a:effectLst/>
              <a:uLnTx/>
              <a:uFillTx/>
              <a:latin typeface="Calibri" panose="020F0502020204030204"/>
            </a:endParaRPr>
          </a:p>
        </p:txBody>
      </p:sp>
      <p:pic>
        <p:nvPicPr>
          <p:cNvPr id="3" name="Picture 2"/>
          <p:cNvPicPr>
            <a:picLocks noChangeAspect="1"/>
          </p:cNvPicPr>
          <p:nvPr/>
        </p:nvPicPr>
        <p:blipFill>
          <a:blip r:embed="rId3"/>
          <a:stretch>
            <a:fillRect/>
          </a:stretch>
        </p:blipFill>
        <p:spPr>
          <a:xfrm>
            <a:off x="609441" y="997760"/>
            <a:ext cx="5304762" cy="3752381"/>
          </a:xfrm>
          <a:prstGeom prst="rect">
            <a:avLst/>
          </a:prstGeom>
        </p:spPr>
      </p:pic>
    </p:spTree>
    <p:extLst>
      <p:ext uri="{BB962C8B-B14F-4D97-AF65-F5344CB8AC3E}">
        <p14:creationId xmlns:p14="http://schemas.microsoft.com/office/powerpoint/2010/main" val="386953721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Introduction to SAP Fiori Elements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3" name="Rectangle 2">
            <a:extLst>
              <a:ext uri="{FF2B5EF4-FFF2-40B4-BE49-F238E27FC236}">
                <a16:creationId xmlns:a16="http://schemas.microsoft.com/office/drawing/2014/main" id="{EFF5B605-A89C-4838-8F1F-98C0EAACDF9F}"/>
              </a:ext>
            </a:extLst>
          </p:cNvPr>
          <p:cNvSpPr/>
          <p:nvPr/>
        </p:nvSpPr>
        <p:spPr>
          <a:xfrm>
            <a:off x="189058" y="939653"/>
            <a:ext cx="11765464" cy="3692357"/>
          </a:xfrm>
          <a:prstGeom prst="rect">
            <a:avLst/>
          </a:prstGeom>
        </p:spPr>
        <p:txBody>
          <a:bodyPr wrap="square">
            <a:spAutoFit/>
          </a:bodyPr>
          <a:lstStyle/>
          <a:p>
            <a:pPr defTabSz="914126"/>
            <a:r>
              <a:rPr lang="en-US" sz="1799" b="1" dirty="0">
                <a:solidFill>
                  <a:prstClr val="black"/>
                </a:solidFill>
                <a:latin typeface="Calibri"/>
              </a:rPr>
              <a:t>SAP Fiori elements provides standard floorplans and uses metadata to streamline and accelerate developing SAPUI5 applications.</a:t>
            </a:r>
          </a:p>
          <a:p>
            <a:pPr defTabSz="914126"/>
            <a:endParaRPr lang="en-US" sz="1799" dirty="0">
              <a:solidFill>
                <a:prstClr val="black"/>
              </a:solidFill>
              <a:latin typeface="Calibri"/>
            </a:endParaRPr>
          </a:p>
          <a:p>
            <a:pPr defTabSz="914126"/>
            <a:r>
              <a:rPr lang="en-US" sz="1799" b="1" dirty="0">
                <a:solidFill>
                  <a:prstClr val="black"/>
                </a:solidFill>
                <a:latin typeface="Calibri"/>
              </a:rPr>
              <a:t>SAP Fiori elements</a:t>
            </a:r>
          </a:p>
          <a:p>
            <a:pPr defTabSz="914126"/>
            <a:r>
              <a:rPr lang="en-US" sz="1799" dirty="0">
                <a:solidFill>
                  <a:prstClr val="black"/>
                </a:solidFill>
                <a:latin typeface="Calibri"/>
              </a:rPr>
              <a:t>▪ Delivers </a:t>
            </a:r>
            <a:r>
              <a:rPr lang="en-US" sz="1799" b="1" dirty="0">
                <a:solidFill>
                  <a:prstClr val="black"/>
                </a:solidFill>
                <a:latin typeface="Calibri"/>
              </a:rPr>
              <a:t>enterprise-ready </a:t>
            </a:r>
            <a:r>
              <a:rPr lang="en-US" sz="1799" dirty="0">
                <a:solidFill>
                  <a:prstClr val="black"/>
                </a:solidFill>
                <a:latin typeface="Calibri"/>
              </a:rPr>
              <a:t>SAPUI5 apps based on</a:t>
            </a:r>
          </a:p>
          <a:p>
            <a:pPr defTabSz="914126"/>
            <a:r>
              <a:rPr lang="en-US" sz="1799" dirty="0">
                <a:solidFill>
                  <a:prstClr val="black"/>
                </a:solidFill>
                <a:latin typeface="Calibri"/>
              </a:rPr>
              <a:t>stable, optimized, out-of-the-box UI code</a:t>
            </a:r>
          </a:p>
          <a:p>
            <a:pPr defTabSz="914126"/>
            <a:r>
              <a:rPr lang="en-US" sz="1799" dirty="0">
                <a:solidFill>
                  <a:prstClr val="black"/>
                </a:solidFill>
                <a:latin typeface="Calibri"/>
              </a:rPr>
              <a:t>▪ Boosts </a:t>
            </a:r>
            <a:r>
              <a:rPr lang="en-US" sz="1799" b="1" dirty="0">
                <a:solidFill>
                  <a:prstClr val="black"/>
                </a:solidFill>
                <a:latin typeface="Calibri"/>
              </a:rPr>
              <a:t>developer efficiency </a:t>
            </a:r>
            <a:r>
              <a:rPr lang="en-US" sz="1799" dirty="0">
                <a:solidFill>
                  <a:prstClr val="black"/>
                </a:solidFill>
                <a:latin typeface="Calibri"/>
              </a:rPr>
              <a:t>by scaling development</a:t>
            </a:r>
          </a:p>
          <a:p>
            <a:pPr defTabSz="914126"/>
            <a:r>
              <a:rPr lang="en-US" sz="1799" dirty="0">
                <a:solidFill>
                  <a:prstClr val="black"/>
                </a:solidFill>
                <a:latin typeface="Calibri"/>
              </a:rPr>
              <a:t>and maintenance in a cost-efficient way</a:t>
            </a:r>
          </a:p>
          <a:p>
            <a:pPr defTabSz="914126"/>
            <a:r>
              <a:rPr lang="en-US" sz="1799" dirty="0">
                <a:solidFill>
                  <a:prstClr val="black"/>
                </a:solidFill>
                <a:latin typeface="Calibri"/>
              </a:rPr>
              <a:t>▪ Provides a centrally managed, </a:t>
            </a:r>
            <a:r>
              <a:rPr lang="en-US" sz="1799" b="1" dirty="0">
                <a:solidFill>
                  <a:prstClr val="black"/>
                </a:solidFill>
                <a:latin typeface="Calibri"/>
              </a:rPr>
              <a:t>consistent UX</a:t>
            </a:r>
          </a:p>
          <a:p>
            <a:pPr defTabSz="914126"/>
            <a:r>
              <a:rPr lang="en-US" sz="1799" dirty="0">
                <a:solidFill>
                  <a:prstClr val="black"/>
                </a:solidFill>
                <a:latin typeface="Calibri"/>
              </a:rPr>
              <a:t>complying with the latest SAP Fiori design</a:t>
            </a:r>
          </a:p>
          <a:p>
            <a:pPr defTabSz="914126"/>
            <a:r>
              <a:rPr lang="en-US" sz="1799" dirty="0">
                <a:solidFill>
                  <a:prstClr val="black"/>
                </a:solidFill>
                <a:latin typeface="Calibri"/>
              </a:rPr>
              <a:t>▪ Ensures </a:t>
            </a:r>
            <a:r>
              <a:rPr lang="en-US" sz="1799" b="1" dirty="0">
                <a:solidFill>
                  <a:prstClr val="black"/>
                </a:solidFill>
                <a:latin typeface="Calibri"/>
              </a:rPr>
              <a:t>upgrade stability </a:t>
            </a:r>
            <a:r>
              <a:rPr lang="en-US" sz="1799" dirty="0">
                <a:solidFill>
                  <a:prstClr val="black"/>
                </a:solidFill>
                <a:latin typeface="Calibri"/>
              </a:rPr>
              <a:t>and forward compatibility</a:t>
            </a:r>
          </a:p>
          <a:p>
            <a:pPr defTabSz="914126"/>
            <a:r>
              <a:rPr lang="en-US" sz="1799" dirty="0">
                <a:solidFill>
                  <a:prstClr val="black"/>
                </a:solidFill>
                <a:latin typeface="Calibri"/>
              </a:rPr>
              <a:t>▪ Allows </a:t>
            </a:r>
            <a:r>
              <a:rPr lang="en-US" sz="1799" b="1" dirty="0">
                <a:solidFill>
                  <a:prstClr val="black"/>
                </a:solidFill>
                <a:latin typeface="Calibri"/>
              </a:rPr>
              <a:t>extensibility </a:t>
            </a:r>
            <a:r>
              <a:rPr lang="en-US" sz="1799" dirty="0">
                <a:solidFill>
                  <a:prstClr val="black"/>
                </a:solidFill>
                <a:latin typeface="Calibri"/>
              </a:rPr>
              <a:t>of standard floorplans with custom</a:t>
            </a:r>
          </a:p>
          <a:p>
            <a:pPr defTabSz="914126"/>
            <a:r>
              <a:rPr lang="en-US" sz="1799" dirty="0">
                <a:solidFill>
                  <a:prstClr val="black"/>
                </a:solidFill>
                <a:latin typeface="Calibri"/>
              </a:rPr>
              <a:t>controls and logic</a:t>
            </a:r>
          </a:p>
        </p:txBody>
      </p:sp>
    </p:spTree>
    <p:extLst>
      <p:ext uri="{BB962C8B-B14F-4D97-AF65-F5344CB8AC3E}">
        <p14:creationId xmlns:p14="http://schemas.microsoft.com/office/powerpoint/2010/main" val="422893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D9B575C-E30E-4C92-A5DC-A2289963162F}"/>
              </a:ext>
            </a:extLst>
          </p:cNvPr>
          <p:cNvSpPr txBox="1">
            <a:spLocks/>
          </p:cNvSpPr>
          <p:nvPr/>
        </p:nvSpPr>
        <p:spPr>
          <a:xfrm>
            <a:off x="170878" y="97719"/>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399" dirty="0">
                <a:solidFill>
                  <a:prstClr val="black"/>
                </a:solidFill>
                <a:latin typeface="Cooper Black" panose="0208090404030B020404" pitchFamily="18" charset="0"/>
              </a:rPr>
              <a:t>SAP Fiori elements boosts SAP Fiori development efficiency</a:t>
            </a:r>
          </a:p>
        </p:txBody>
      </p:sp>
      <p:sp>
        <p:nvSpPr>
          <p:cNvPr id="4" name="TextBox 3">
            <a:extLst>
              <a:ext uri="{FF2B5EF4-FFF2-40B4-BE49-F238E27FC236}">
                <a16:creationId xmlns:a16="http://schemas.microsoft.com/office/drawing/2014/main" id="{4CC8528F-0FBA-4835-8750-CBC248E46A8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6" name="Picture 5">
            <a:extLst>
              <a:ext uri="{FF2B5EF4-FFF2-40B4-BE49-F238E27FC236}">
                <a16:creationId xmlns:a16="http://schemas.microsoft.com/office/drawing/2014/main" id="{E3F276A2-7815-47C2-8D4F-5B404A8D5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pic>
        <p:nvPicPr>
          <p:cNvPr id="2" name="Picture 1">
            <a:extLst>
              <a:ext uri="{FF2B5EF4-FFF2-40B4-BE49-F238E27FC236}">
                <a16:creationId xmlns:a16="http://schemas.microsoft.com/office/drawing/2014/main" id="{608D057E-DC25-4F5C-90BF-4892CE8CAB16}"/>
              </a:ext>
            </a:extLst>
          </p:cNvPr>
          <p:cNvPicPr>
            <a:picLocks noChangeAspect="1"/>
          </p:cNvPicPr>
          <p:nvPr/>
        </p:nvPicPr>
        <p:blipFill rotWithShape="1">
          <a:blip r:embed="rId3"/>
          <a:srcRect l="1412"/>
          <a:stretch/>
        </p:blipFill>
        <p:spPr>
          <a:xfrm>
            <a:off x="170877" y="971594"/>
            <a:ext cx="11925607" cy="5320872"/>
          </a:xfrm>
          <a:prstGeom prst="rect">
            <a:avLst/>
          </a:prstGeom>
        </p:spPr>
      </p:pic>
    </p:spTree>
    <p:extLst>
      <p:ext uri="{BB962C8B-B14F-4D97-AF65-F5344CB8AC3E}">
        <p14:creationId xmlns:p14="http://schemas.microsoft.com/office/powerpoint/2010/main" val="114239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D9B575C-E30E-4C92-A5DC-A2289963162F}"/>
              </a:ext>
            </a:extLst>
          </p:cNvPr>
          <p:cNvSpPr txBox="1">
            <a:spLocks/>
          </p:cNvSpPr>
          <p:nvPr/>
        </p:nvSpPr>
        <p:spPr>
          <a:xfrm>
            <a:off x="170878" y="97719"/>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SAP Fiori elements prioritizes efficiency over flexibility</a:t>
            </a:r>
          </a:p>
        </p:txBody>
      </p:sp>
      <p:sp>
        <p:nvSpPr>
          <p:cNvPr id="4" name="TextBox 3">
            <a:extLst>
              <a:ext uri="{FF2B5EF4-FFF2-40B4-BE49-F238E27FC236}">
                <a16:creationId xmlns:a16="http://schemas.microsoft.com/office/drawing/2014/main" id="{4CC8528F-0FBA-4835-8750-CBC248E46A8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6" name="Picture 5">
            <a:extLst>
              <a:ext uri="{FF2B5EF4-FFF2-40B4-BE49-F238E27FC236}">
                <a16:creationId xmlns:a16="http://schemas.microsoft.com/office/drawing/2014/main" id="{E3F276A2-7815-47C2-8D4F-5B404A8D52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pic>
        <p:nvPicPr>
          <p:cNvPr id="2" name="Picture 1">
            <a:extLst>
              <a:ext uri="{FF2B5EF4-FFF2-40B4-BE49-F238E27FC236}">
                <a16:creationId xmlns:a16="http://schemas.microsoft.com/office/drawing/2014/main" id="{1A762B7F-2FFC-4C48-B06C-C5A59B71C101}"/>
              </a:ext>
            </a:extLst>
          </p:cNvPr>
          <p:cNvPicPr>
            <a:picLocks noChangeAspect="1"/>
          </p:cNvPicPr>
          <p:nvPr/>
        </p:nvPicPr>
        <p:blipFill>
          <a:blip r:embed="rId3"/>
          <a:stretch>
            <a:fillRect/>
          </a:stretch>
        </p:blipFill>
        <p:spPr>
          <a:xfrm>
            <a:off x="1717155" y="1028163"/>
            <a:ext cx="9099643" cy="5242277"/>
          </a:xfrm>
          <a:prstGeom prst="rect">
            <a:avLst/>
          </a:prstGeom>
        </p:spPr>
      </p:pic>
    </p:spTree>
    <p:extLst>
      <p:ext uri="{BB962C8B-B14F-4D97-AF65-F5344CB8AC3E}">
        <p14:creationId xmlns:p14="http://schemas.microsoft.com/office/powerpoint/2010/main" val="8587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BE6278-EE79-43EF-8386-7B7B8B8494FD}"/>
              </a:ext>
            </a:extLst>
          </p:cNvPr>
          <p:cNvSpPr/>
          <p:nvPr/>
        </p:nvSpPr>
        <p:spPr>
          <a:xfrm>
            <a:off x="7948855" y="5128686"/>
            <a:ext cx="3534759"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Developer Persona – Fiori Elements</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3862131" y="6529992"/>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1026" name="Picture 2" descr="Naimul Kabir | Aspiring Mobile Developer">
            <a:extLst>
              <a:ext uri="{FF2B5EF4-FFF2-40B4-BE49-F238E27FC236}">
                <a16:creationId xmlns:a16="http://schemas.microsoft.com/office/drawing/2014/main" id="{E7F87720-188A-4EC4-97CC-D0B9FFC009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7410" y="295738"/>
            <a:ext cx="1830562" cy="1941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F80274-E8D9-475E-B275-879D8E7DF36C}"/>
              </a:ext>
            </a:extLst>
          </p:cNvPr>
          <p:cNvSpPr txBox="1"/>
          <p:nvPr/>
        </p:nvSpPr>
        <p:spPr>
          <a:xfrm>
            <a:off x="7810610" y="2291374"/>
            <a:ext cx="3404164" cy="923090"/>
          </a:xfrm>
          <a:prstGeom prst="rect">
            <a:avLst/>
          </a:prstGeom>
          <a:noFill/>
        </p:spPr>
        <p:txBody>
          <a:bodyPr wrap="square" rtlCol="0">
            <a:spAutoFit/>
          </a:bodyPr>
          <a:lstStyle/>
          <a:p>
            <a:pPr algn="ctr" defTabSz="914126"/>
            <a:r>
              <a:rPr lang="en-US" sz="1799" b="1">
                <a:solidFill>
                  <a:prstClr val="black"/>
                </a:solidFill>
                <a:latin typeface="Calibri"/>
              </a:rPr>
              <a:t>Rob</a:t>
            </a:r>
            <a:endParaRPr lang="en-US" sz="1799" b="1" dirty="0">
              <a:solidFill>
                <a:prstClr val="black"/>
              </a:solidFill>
              <a:latin typeface="Calibri"/>
            </a:endParaRPr>
          </a:p>
          <a:p>
            <a:pPr algn="ctr" defTabSz="914126"/>
            <a:r>
              <a:rPr lang="en-US" sz="1799" b="1" dirty="0">
                <a:solidFill>
                  <a:prstClr val="black"/>
                </a:solidFill>
                <a:latin typeface="Calibri"/>
              </a:rPr>
              <a:t>S/4HANA Technical consultant</a:t>
            </a:r>
          </a:p>
          <a:p>
            <a:pPr algn="ctr" defTabSz="914126"/>
            <a:r>
              <a:rPr lang="en-US" sz="1799" b="1" dirty="0">
                <a:solidFill>
                  <a:prstClr val="black"/>
                </a:solidFill>
                <a:latin typeface="Calibri"/>
              </a:rPr>
              <a:t>ABAP Developer</a:t>
            </a:r>
          </a:p>
        </p:txBody>
      </p:sp>
      <p:pic>
        <p:nvPicPr>
          <p:cNvPr id="1028" name="Picture 4" descr="tjgillweb (Taranjot Gill) · GitHub">
            <a:extLst>
              <a:ext uri="{FF2B5EF4-FFF2-40B4-BE49-F238E27FC236}">
                <a16:creationId xmlns:a16="http://schemas.microsoft.com/office/drawing/2014/main" id="{2FD68C10-F305-4D51-99AB-485DB77B9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980" y="804865"/>
            <a:ext cx="1913213" cy="19132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36CF3F9-4137-410D-B815-6C10AD9E59C0}"/>
              </a:ext>
            </a:extLst>
          </p:cNvPr>
          <p:cNvSpPr txBox="1"/>
          <p:nvPr/>
        </p:nvSpPr>
        <p:spPr>
          <a:xfrm>
            <a:off x="366910" y="2571437"/>
            <a:ext cx="3404164" cy="646163"/>
          </a:xfrm>
          <a:prstGeom prst="rect">
            <a:avLst/>
          </a:prstGeom>
          <a:noFill/>
        </p:spPr>
        <p:txBody>
          <a:bodyPr wrap="square" rtlCol="0">
            <a:spAutoFit/>
          </a:bodyPr>
          <a:lstStyle/>
          <a:p>
            <a:pPr algn="ctr" defTabSz="914126"/>
            <a:r>
              <a:rPr lang="en-US" sz="1799" b="1" dirty="0">
                <a:solidFill>
                  <a:prstClr val="black"/>
                </a:solidFill>
                <a:latin typeface="Calibri"/>
              </a:rPr>
              <a:t>Roxana</a:t>
            </a:r>
          </a:p>
          <a:p>
            <a:pPr algn="ctr" defTabSz="914126"/>
            <a:r>
              <a:rPr lang="en-US" sz="1799" b="1" dirty="0">
                <a:solidFill>
                  <a:prstClr val="black"/>
                </a:solidFill>
                <a:latin typeface="Calibri"/>
              </a:rPr>
              <a:t>UX Designer | Fiori Developer</a:t>
            </a:r>
          </a:p>
        </p:txBody>
      </p:sp>
      <p:sp>
        <p:nvSpPr>
          <p:cNvPr id="6" name="Rectangle 5">
            <a:extLst>
              <a:ext uri="{FF2B5EF4-FFF2-40B4-BE49-F238E27FC236}">
                <a16:creationId xmlns:a16="http://schemas.microsoft.com/office/drawing/2014/main" id="{21E4DB39-0CF5-45E8-8970-01EEE75C6FF5}"/>
              </a:ext>
            </a:extLst>
          </p:cNvPr>
          <p:cNvSpPr/>
          <p:nvPr/>
        </p:nvSpPr>
        <p:spPr>
          <a:xfrm>
            <a:off x="8210044"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pic>
        <p:nvPicPr>
          <p:cNvPr id="9" name="Picture 8">
            <a:extLst>
              <a:ext uri="{FF2B5EF4-FFF2-40B4-BE49-F238E27FC236}">
                <a16:creationId xmlns:a16="http://schemas.microsoft.com/office/drawing/2014/main" id="{DB2D5D16-8366-4ADF-A46A-B8548BC7F30C}"/>
              </a:ext>
            </a:extLst>
          </p:cNvPr>
          <p:cNvPicPr>
            <a:picLocks noChangeAspect="1"/>
          </p:cNvPicPr>
          <p:nvPr/>
        </p:nvPicPr>
        <p:blipFill>
          <a:blip r:embed="rId5"/>
          <a:stretch>
            <a:fillRect/>
          </a:stretch>
        </p:blipFill>
        <p:spPr>
          <a:xfrm>
            <a:off x="8315587" y="3930434"/>
            <a:ext cx="704143" cy="730222"/>
          </a:xfrm>
          <a:prstGeom prst="rect">
            <a:avLst/>
          </a:prstGeom>
        </p:spPr>
      </p:pic>
      <p:sp>
        <p:nvSpPr>
          <p:cNvPr id="12" name="TextBox 11">
            <a:extLst>
              <a:ext uri="{FF2B5EF4-FFF2-40B4-BE49-F238E27FC236}">
                <a16:creationId xmlns:a16="http://schemas.microsoft.com/office/drawing/2014/main" id="{96968852-52A5-4E15-A2B1-09DBB92B10A5}"/>
              </a:ext>
            </a:extLst>
          </p:cNvPr>
          <p:cNvSpPr txBox="1"/>
          <p:nvPr/>
        </p:nvSpPr>
        <p:spPr>
          <a:xfrm>
            <a:off x="9098087" y="3827597"/>
            <a:ext cx="1784792" cy="923090"/>
          </a:xfrm>
          <a:prstGeom prst="rect">
            <a:avLst/>
          </a:prstGeom>
          <a:noFill/>
        </p:spPr>
        <p:txBody>
          <a:bodyPr wrap="square" rtlCol="0">
            <a:spAutoFit/>
          </a:bodyPr>
          <a:lstStyle/>
          <a:p>
            <a:pPr algn="ctr" defTabSz="914126"/>
            <a:r>
              <a:rPr lang="en-US" sz="1799" b="1" dirty="0">
                <a:solidFill>
                  <a:prstClr val="black"/>
                </a:solidFill>
                <a:latin typeface="Calibri"/>
              </a:rPr>
              <a:t>ABAP Dev. Tools</a:t>
            </a:r>
          </a:p>
          <a:p>
            <a:pPr algn="ctr" defTabSz="914126"/>
            <a:r>
              <a:rPr lang="en-US" sz="1799" b="1" dirty="0">
                <a:solidFill>
                  <a:prstClr val="black"/>
                </a:solidFill>
                <a:latin typeface="Calibri"/>
              </a:rPr>
              <a:t>On </a:t>
            </a:r>
          </a:p>
          <a:p>
            <a:pPr algn="ctr" defTabSz="914126"/>
            <a:r>
              <a:rPr lang="en-US" sz="1799" b="1" dirty="0">
                <a:solidFill>
                  <a:prstClr val="black"/>
                </a:solidFill>
                <a:latin typeface="Calibri"/>
              </a:rPr>
              <a:t>Eclipse</a:t>
            </a:r>
          </a:p>
        </p:txBody>
      </p:sp>
      <p:sp>
        <p:nvSpPr>
          <p:cNvPr id="13" name="Rectangle: Rounded Corners 12">
            <a:extLst>
              <a:ext uri="{FF2B5EF4-FFF2-40B4-BE49-F238E27FC236}">
                <a16:creationId xmlns:a16="http://schemas.microsoft.com/office/drawing/2014/main" id="{CC1B094D-DE7A-4A46-8F08-EF6E0B4B3CF1}"/>
              </a:ext>
            </a:extLst>
          </p:cNvPr>
          <p:cNvSpPr/>
          <p:nvPr/>
        </p:nvSpPr>
        <p:spPr>
          <a:xfrm>
            <a:off x="8205691" y="5587626"/>
            <a:ext cx="1214530" cy="63392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CDS Views</a:t>
            </a:r>
          </a:p>
        </p:txBody>
      </p:sp>
      <p:sp>
        <p:nvSpPr>
          <p:cNvPr id="21" name="Rectangle: Rounded Corners 20">
            <a:extLst>
              <a:ext uri="{FF2B5EF4-FFF2-40B4-BE49-F238E27FC236}">
                <a16:creationId xmlns:a16="http://schemas.microsoft.com/office/drawing/2014/main" id="{8691B799-063D-48B9-BA71-C6B470E57745}"/>
              </a:ext>
            </a:extLst>
          </p:cNvPr>
          <p:cNvSpPr/>
          <p:nvPr/>
        </p:nvSpPr>
        <p:spPr>
          <a:xfrm>
            <a:off x="10000243" y="5587626"/>
            <a:ext cx="1214530"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MDE</a:t>
            </a:r>
          </a:p>
          <a:p>
            <a:pPr algn="ctr" defTabSz="914126"/>
            <a:r>
              <a:rPr lang="en-US" sz="1799" dirty="0">
                <a:solidFill>
                  <a:prstClr val="white"/>
                </a:solidFill>
                <a:latin typeface="Calibri"/>
              </a:rPr>
              <a:t>@</a:t>
            </a:r>
          </a:p>
        </p:txBody>
      </p:sp>
      <p:cxnSp>
        <p:nvCxnSpPr>
          <p:cNvPr id="17" name="Straight Connector 16">
            <a:extLst>
              <a:ext uri="{FF2B5EF4-FFF2-40B4-BE49-F238E27FC236}">
                <a16:creationId xmlns:a16="http://schemas.microsoft.com/office/drawing/2014/main" id="{4DF06447-A769-496A-9B88-EE55436ACAE1}"/>
              </a:ext>
            </a:extLst>
          </p:cNvPr>
          <p:cNvCxnSpPr>
            <a:stCxn id="13" idx="3"/>
            <a:endCxn id="21" idx="1"/>
          </p:cNvCxnSpPr>
          <p:nvPr/>
        </p:nvCxnSpPr>
        <p:spPr>
          <a:xfrm>
            <a:off x="9420221" y="5904586"/>
            <a:ext cx="580023" cy="0"/>
          </a:xfrm>
          <a:prstGeom prst="line">
            <a:avLst/>
          </a:prstGeom>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521A704F-5CFE-4A10-8072-B68F2C64787A}"/>
              </a:ext>
            </a:extLst>
          </p:cNvPr>
          <p:cNvSpPr/>
          <p:nvPr/>
        </p:nvSpPr>
        <p:spPr>
          <a:xfrm>
            <a:off x="8315588" y="5233382"/>
            <a:ext cx="2805357" cy="26386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OData Service</a:t>
            </a:r>
          </a:p>
        </p:txBody>
      </p:sp>
      <p:sp>
        <p:nvSpPr>
          <p:cNvPr id="29" name="Rectangle 28">
            <a:extLst>
              <a:ext uri="{FF2B5EF4-FFF2-40B4-BE49-F238E27FC236}">
                <a16:creationId xmlns:a16="http://schemas.microsoft.com/office/drawing/2014/main" id="{8472330A-A26B-49E9-9542-D8F425B0B703}"/>
              </a:ext>
            </a:extLst>
          </p:cNvPr>
          <p:cNvSpPr/>
          <p:nvPr/>
        </p:nvSpPr>
        <p:spPr>
          <a:xfrm>
            <a:off x="622500" y="3744856"/>
            <a:ext cx="2768605" cy="1018638"/>
          </a:xfrm>
          <a:prstGeom prst="rect">
            <a:avLst/>
          </a:prstGeom>
          <a:solidFill>
            <a:srgbClr val="FDD1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30" name="TextBox 29">
            <a:extLst>
              <a:ext uri="{FF2B5EF4-FFF2-40B4-BE49-F238E27FC236}">
                <a16:creationId xmlns:a16="http://schemas.microsoft.com/office/drawing/2014/main" id="{A08A62E1-41EF-424C-B62D-BC361DDF7E54}"/>
              </a:ext>
            </a:extLst>
          </p:cNvPr>
          <p:cNvSpPr txBox="1"/>
          <p:nvPr/>
        </p:nvSpPr>
        <p:spPr>
          <a:xfrm>
            <a:off x="2139574" y="3972464"/>
            <a:ext cx="1223235" cy="646163"/>
          </a:xfrm>
          <a:prstGeom prst="rect">
            <a:avLst/>
          </a:prstGeom>
          <a:noFill/>
        </p:spPr>
        <p:txBody>
          <a:bodyPr wrap="square" rtlCol="0">
            <a:spAutoFit/>
          </a:bodyPr>
          <a:lstStyle/>
          <a:p>
            <a:pPr algn="ctr" defTabSz="914126"/>
            <a:r>
              <a:rPr lang="en-US" sz="1799" b="1" dirty="0">
                <a:solidFill>
                  <a:prstClr val="black"/>
                </a:solidFill>
                <a:latin typeface="Calibri"/>
              </a:rPr>
              <a:t>VS Code </a:t>
            </a:r>
          </a:p>
          <a:p>
            <a:pPr algn="ctr" defTabSz="914126"/>
            <a:r>
              <a:rPr lang="en-US" sz="1799" b="1" dirty="0">
                <a:solidFill>
                  <a:prstClr val="black"/>
                </a:solidFill>
                <a:latin typeface="Calibri"/>
              </a:rPr>
              <a:t>BAS</a:t>
            </a:r>
          </a:p>
        </p:txBody>
      </p:sp>
      <p:pic>
        <p:nvPicPr>
          <p:cNvPr id="26" name="Picture 6" descr="Install Visual Studio Code on Linux | Snap Store">
            <a:extLst>
              <a:ext uri="{FF2B5EF4-FFF2-40B4-BE49-F238E27FC236}">
                <a16:creationId xmlns:a16="http://schemas.microsoft.com/office/drawing/2014/main" id="{D0E613FA-EACD-4D4F-8D11-16DC143616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2717" y="3972463"/>
            <a:ext cx="611933" cy="61193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s://www12.lunapic.com/editor/working/161406318813978311?5830121565">
            <a:extLst>
              <a:ext uri="{FF2B5EF4-FFF2-40B4-BE49-F238E27FC236}">
                <a16:creationId xmlns:a16="http://schemas.microsoft.com/office/drawing/2014/main" id="{6F018121-E4D6-4EA9-AE3C-2929244546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0175" y="3744855"/>
            <a:ext cx="1296926" cy="101863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79D31B5-65E7-4A1B-91EE-FEA5D320A7C3}"/>
              </a:ext>
            </a:extLst>
          </p:cNvPr>
          <p:cNvSpPr/>
          <p:nvPr/>
        </p:nvSpPr>
        <p:spPr>
          <a:xfrm>
            <a:off x="348252" y="5128686"/>
            <a:ext cx="3891718" cy="123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22" name="Rectangle: Rounded Corners 21">
            <a:extLst>
              <a:ext uri="{FF2B5EF4-FFF2-40B4-BE49-F238E27FC236}">
                <a16:creationId xmlns:a16="http://schemas.microsoft.com/office/drawing/2014/main" id="{F15BFA84-ED3F-4667-971B-0F6F0B6B68F6}"/>
              </a:ext>
            </a:extLst>
          </p:cNvPr>
          <p:cNvSpPr/>
          <p:nvPr/>
        </p:nvSpPr>
        <p:spPr>
          <a:xfrm>
            <a:off x="455833" y="5471518"/>
            <a:ext cx="1613159" cy="63392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126"/>
            <a:r>
              <a:rPr lang="en-US" sz="1799" dirty="0">
                <a:solidFill>
                  <a:prstClr val="white"/>
                </a:solidFill>
                <a:latin typeface="Calibri"/>
              </a:rPr>
              <a:t>Fiori Elements Project</a:t>
            </a:r>
          </a:p>
        </p:txBody>
      </p:sp>
      <p:sp>
        <p:nvSpPr>
          <p:cNvPr id="33" name="Rectangle: Rounded Corners 32">
            <a:extLst>
              <a:ext uri="{FF2B5EF4-FFF2-40B4-BE49-F238E27FC236}">
                <a16:creationId xmlns:a16="http://schemas.microsoft.com/office/drawing/2014/main" id="{12A00A96-C556-44FF-9C2F-3AA4BB9AF2DE}"/>
              </a:ext>
            </a:extLst>
          </p:cNvPr>
          <p:cNvSpPr/>
          <p:nvPr/>
        </p:nvSpPr>
        <p:spPr>
          <a:xfrm>
            <a:off x="2325828" y="5471518"/>
            <a:ext cx="1828331" cy="633921"/>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prstClr val="white"/>
                </a:solidFill>
                <a:latin typeface="Calibri"/>
              </a:rPr>
              <a:t>Annotations.xml</a:t>
            </a:r>
          </a:p>
        </p:txBody>
      </p:sp>
      <p:cxnSp>
        <p:nvCxnSpPr>
          <p:cNvPr id="24" name="Straight Connector 23">
            <a:extLst>
              <a:ext uri="{FF2B5EF4-FFF2-40B4-BE49-F238E27FC236}">
                <a16:creationId xmlns:a16="http://schemas.microsoft.com/office/drawing/2014/main" id="{2A640C80-5037-46AA-AC3C-A54B5D3A58A1}"/>
              </a:ext>
            </a:extLst>
          </p:cNvPr>
          <p:cNvCxnSpPr>
            <a:stCxn id="22" idx="3"/>
            <a:endCxn id="33" idx="1"/>
          </p:cNvCxnSpPr>
          <p:nvPr/>
        </p:nvCxnSpPr>
        <p:spPr>
          <a:xfrm>
            <a:off x="2068992" y="5788478"/>
            <a:ext cx="256836"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398C803A-457F-4D27-988F-E21557044665}"/>
              </a:ext>
            </a:extLst>
          </p:cNvPr>
          <p:cNvCxnSpPr>
            <a:cxnSpLocks/>
            <a:endCxn id="20" idx="0"/>
          </p:cNvCxnSpPr>
          <p:nvPr/>
        </p:nvCxnSpPr>
        <p:spPr>
          <a:xfrm>
            <a:off x="2294111" y="4757090"/>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9429AB50-8785-4D7B-80AF-F11FBEB8E2D2}"/>
              </a:ext>
            </a:extLst>
          </p:cNvPr>
          <p:cNvCxnSpPr>
            <a:cxnSpLocks/>
            <a:stCxn id="15" idx="2"/>
          </p:cNvCxnSpPr>
          <p:nvPr/>
        </p:nvCxnSpPr>
        <p:spPr>
          <a:xfrm>
            <a:off x="2068992" y="3217599"/>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Straight Arrow Connector 44">
            <a:extLst>
              <a:ext uri="{FF2B5EF4-FFF2-40B4-BE49-F238E27FC236}">
                <a16:creationId xmlns:a16="http://schemas.microsoft.com/office/drawing/2014/main" id="{15A8A238-B499-4F55-BB6A-292359E960DF}"/>
              </a:ext>
            </a:extLst>
          </p:cNvPr>
          <p:cNvCxnSpPr>
            <a:cxnSpLocks/>
          </p:cNvCxnSpPr>
          <p:nvPr/>
        </p:nvCxnSpPr>
        <p:spPr>
          <a:xfrm>
            <a:off x="9794591" y="4750687"/>
            <a:ext cx="0" cy="37159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6" name="Straight Arrow Connector 45">
            <a:extLst>
              <a:ext uri="{FF2B5EF4-FFF2-40B4-BE49-F238E27FC236}">
                <a16:creationId xmlns:a16="http://schemas.microsoft.com/office/drawing/2014/main" id="{53C93BAB-BAB7-44B0-A7B8-83AD12E2E099}"/>
              </a:ext>
            </a:extLst>
          </p:cNvPr>
          <p:cNvCxnSpPr>
            <a:cxnSpLocks/>
          </p:cNvCxnSpPr>
          <p:nvPr/>
        </p:nvCxnSpPr>
        <p:spPr>
          <a:xfrm>
            <a:off x="9569472" y="3211197"/>
            <a:ext cx="0" cy="52725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1032" name="Picture 8" descr="Electric Plug Connect Concept Socket. Get Connected Or Disconnect Vector  Power Plug Cable Illustration Stock Vector - Illustration of adapter,  element: 167568132">
            <a:extLst>
              <a:ext uri="{FF2B5EF4-FFF2-40B4-BE49-F238E27FC236}">
                <a16:creationId xmlns:a16="http://schemas.microsoft.com/office/drawing/2014/main" id="{F15E7CBD-364B-4C4D-9013-37B59E0C94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5829" y="5005114"/>
            <a:ext cx="3677167" cy="1359866"/>
          </a:xfrm>
          <a:prstGeom prst="rect">
            <a:avLst/>
          </a:prstGeom>
          <a:noFill/>
          <a:extLst>
            <a:ext uri="{909E8E84-426E-40DD-AFC4-6F175D3DCCD1}">
              <a14:hiddenFill xmlns:a14="http://schemas.microsoft.com/office/drawing/2010/main">
                <a:solidFill>
                  <a:srgbClr val="FFFFFF"/>
                </a:solidFill>
              </a14:hiddenFill>
            </a:ext>
          </a:extLst>
        </p:spPr>
      </p:pic>
      <p:sp>
        <p:nvSpPr>
          <p:cNvPr id="42" name="Arrow: Chevron 41">
            <a:extLst>
              <a:ext uri="{FF2B5EF4-FFF2-40B4-BE49-F238E27FC236}">
                <a16:creationId xmlns:a16="http://schemas.microsoft.com/office/drawing/2014/main" id="{E72E7772-E364-444F-8283-B213B042E609}"/>
              </a:ext>
            </a:extLst>
          </p:cNvPr>
          <p:cNvSpPr/>
          <p:nvPr/>
        </p:nvSpPr>
        <p:spPr>
          <a:xfrm rot="16200000">
            <a:off x="5834877" y="4551485"/>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Calibri"/>
            </a:endParaRPr>
          </a:p>
        </p:txBody>
      </p:sp>
      <p:sp>
        <p:nvSpPr>
          <p:cNvPr id="53" name="Arrow: Chevron 52">
            <a:extLst>
              <a:ext uri="{FF2B5EF4-FFF2-40B4-BE49-F238E27FC236}">
                <a16:creationId xmlns:a16="http://schemas.microsoft.com/office/drawing/2014/main" id="{D9735AC5-C40A-4CBB-9BC9-F79F6E9535F9}"/>
              </a:ext>
            </a:extLst>
          </p:cNvPr>
          <p:cNvSpPr/>
          <p:nvPr/>
        </p:nvSpPr>
        <p:spPr>
          <a:xfrm rot="16200000">
            <a:off x="5834877" y="4166312"/>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Calibri"/>
            </a:endParaRPr>
          </a:p>
        </p:txBody>
      </p:sp>
      <p:sp>
        <p:nvSpPr>
          <p:cNvPr id="54" name="Arrow: Chevron 53">
            <a:extLst>
              <a:ext uri="{FF2B5EF4-FFF2-40B4-BE49-F238E27FC236}">
                <a16:creationId xmlns:a16="http://schemas.microsoft.com/office/drawing/2014/main" id="{9A85A4C7-3591-49E7-AE87-C0BCA929A9EF}"/>
              </a:ext>
            </a:extLst>
          </p:cNvPr>
          <p:cNvSpPr/>
          <p:nvPr/>
        </p:nvSpPr>
        <p:spPr>
          <a:xfrm rot="16200000">
            <a:off x="5834877" y="3801200"/>
            <a:ext cx="461434" cy="52725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black"/>
              </a:solidFill>
              <a:latin typeface="Calibri"/>
            </a:endParaRPr>
          </a:p>
        </p:txBody>
      </p:sp>
      <p:pic>
        <p:nvPicPr>
          <p:cNvPr id="1034" name="Picture 10" descr="Happy Images | Free Vectors, Stock Photos &amp;amp; PSD">
            <a:extLst>
              <a:ext uri="{FF2B5EF4-FFF2-40B4-BE49-F238E27FC236}">
                <a16:creationId xmlns:a16="http://schemas.microsoft.com/office/drawing/2014/main" id="{ED2011B4-E7F5-495F-8C80-A752A0C4E2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1073" y="1439995"/>
            <a:ext cx="2754386" cy="183479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92E06857-E692-4AF1-BD1E-426CC532AF69}"/>
              </a:ext>
            </a:extLst>
          </p:cNvPr>
          <p:cNvSpPr txBox="1"/>
          <p:nvPr/>
        </p:nvSpPr>
        <p:spPr>
          <a:xfrm>
            <a:off x="3362810" y="849149"/>
            <a:ext cx="3404164" cy="861550"/>
          </a:xfrm>
          <a:prstGeom prst="rect">
            <a:avLst/>
          </a:prstGeom>
          <a:noFill/>
        </p:spPr>
        <p:txBody>
          <a:bodyPr wrap="square" rtlCol="0">
            <a:spAutoFit/>
          </a:bodyPr>
          <a:lstStyle/>
          <a:p>
            <a:pPr algn="ctr" defTabSz="914126"/>
            <a:r>
              <a:rPr lang="en-US" sz="3199" b="1" dirty="0">
                <a:solidFill>
                  <a:srgbClr val="00B050"/>
                </a:solidFill>
                <a:latin typeface="Calibri"/>
              </a:rPr>
              <a:t>Anubhav</a:t>
            </a:r>
          </a:p>
          <a:p>
            <a:pPr algn="ctr" defTabSz="914126"/>
            <a:r>
              <a:rPr lang="en-US" sz="1799" b="1" dirty="0">
                <a:solidFill>
                  <a:prstClr val="black"/>
                </a:solidFill>
                <a:latin typeface="Calibri"/>
              </a:rPr>
              <a:t>Happy User</a:t>
            </a:r>
          </a:p>
        </p:txBody>
      </p:sp>
      <p:pic>
        <p:nvPicPr>
          <p:cNvPr id="1036" name="Picture 12" descr="Fiori Elements based HR MSS Reporting Dashboards in Action. | SAP Blogs">
            <a:extLst>
              <a:ext uri="{FF2B5EF4-FFF2-40B4-BE49-F238E27FC236}">
                <a16:creationId xmlns:a16="http://schemas.microsoft.com/office/drawing/2014/main" id="{51923B05-A345-4168-BE68-EB0B012713C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65593" y="1168231"/>
            <a:ext cx="2050644" cy="99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8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1000"/>
                                        <p:tgtEl>
                                          <p:spTgt spid="46"/>
                                        </p:tgtEl>
                                      </p:cBhvr>
                                    </p:animEffect>
                                    <p:anim calcmode="lin" valueType="num">
                                      <p:cBhvr>
                                        <p:cTn id="14" dur="1000" fill="hold"/>
                                        <p:tgtEl>
                                          <p:spTgt spid="46"/>
                                        </p:tgtEl>
                                        <p:attrNameLst>
                                          <p:attrName>ppt_x</p:attrName>
                                        </p:attrNameLst>
                                      </p:cBhvr>
                                      <p:tavLst>
                                        <p:tav tm="0">
                                          <p:val>
                                            <p:strVal val="#ppt_x"/>
                                          </p:val>
                                        </p:tav>
                                        <p:tav tm="100000">
                                          <p:val>
                                            <p:strVal val="#ppt_x"/>
                                          </p:val>
                                        </p:tav>
                                      </p:tavLst>
                                    </p:anim>
                                    <p:anim calcmode="lin" valueType="num">
                                      <p:cBhvr>
                                        <p:cTn id="15" dur="1000" fill="hold"/>
                                        <p:tgtEl>
                                          <p:spTgt spid="4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0"/>
                                        <p:tgtEl>
                                          <p:spTgt spid="45"/>
                                        </p:tgtEl>
                                      </p:cBhvr>
                                    </p:animEffect>
                                    <p:anim calcmode="lin" valueType="num">
                                      <p:cBhvr>
                                        <p:cTn id="36" dur="1000" fill="hold"/>
                                        <p:tgtEl>
                                          <p:spTgt spid="45"/>
                                        </p:tgtEl>
                                        <p:attrNameLst>
                                          <p:attrName>ppt_x</p:attrName>
                                        </p:attrNameLst>
                                      </p:cBhvr>
                                      <p:tavLst>
                                        <p:tav tm="0">
                                          <p:val>
                                            <p:strVal val="#ppt_x"/>
                                          </p:val>
                                        </p:tav>
                                        <p:tav tm="100000">
                                          <p:val>
                                            <p:strVal val="#ppt_x"/>
                                          </p:val>
                                        </p:tav>
                                      </p:tavLst>
                                    </p:anim>
                                    <p:anim calcmode="lin" valueType="num">
                                      <p:cBhvr>
                                        <p:cTn id="37" dur="1000" fill="hold"/>
                                        <p:tgtEl>
                                          <p:spTgt spid="4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1000"/>
                                        <p:tgtEl>
                                          <p:spTgt spid="36"/>
                                        </p:tgtEl>
                                      </p:cBhvr>
                                    </p:animEffect>
                                    <p:anim calcmode="lin" valueType="num">
                                      <p:cBhvr>
                                        <p:cTn id="74" dur="1000" fill="hold"/>
                                        <p:tgtEl>
                                          <p:spTgt spid="36"/>
                                        </p:tgtEl>
                                        <p:attrNameLst>
                                          <p:attrName>ppt_x</p:attrName>
                                        </p:attrNameLst>
                                      </p:cBhvr>
                                      <p:tavLst>
                                        <p:tav tm="0">
                                          <p:val>
                                            <p:strVal val="#ppt_x"/>
                                          </p:val>
                                        </p:tav>
                                        <p:tav tm="100000">
                                          <p:val>
                                            <p:strVal val="#ppt_x"/>
                                          </p:val>
                                        </p:tav>
                                      </p:tavLst>
                                    </p:anim>
                                    <p:anim calcmode="lin" valueType="num">
                                      <p:cBhvr>
                                        <p:cTn id="75" dur="1000" fill="hold"/>
                                        <p:tgtEl>
                                          <p:spTgt spid="3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1000"/>
                                        <p:tgtEl>
                                          <p:spTgt spid="29"/>
                                        </p:tgtEl>
                                      </p:cBhvr>
                                    </p:animEffect>
                                    <p:anim calcmode="lin" valueType="num">
                                      <p:cBhvr>
                                        <p:cTn id="79" dur="1000" fill="hold"/>
                                        <p:tgtEl>
                                          <p:spTgt spid="29"/>
                                        </p:tgtEl>
                                        <p:attrNameLst>
                                          <p:attrName>ppt_x</p:attrName>
                                        </p:attrNameLst>
                                      </p:cBhvr>
                                      <p:tavLst>
                                        <p:tav tm="0">
                                          <p:val>
                                            <p:strVal val="#ppt_x"/>
                                          </p:val>
                                        </p:tav>
                                        <p:tav tm="100000">
                                          <p:val>
                                            <p:strVal val="#ppt_x"/>
                                          </p:val>
                                        </p:tav>
                                      </p:tavLst>
                                    </p:anim>
                                    <p:anim calcmode="lin" valueType="num">
                                      <p:cBhvr>
                                        <p:cTn id="80" dur="100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1000"/>
                                        <p:tgtEl>
                                          <p:spTgt spid="27"/>
                                        </p:tgtEl>
                                      </p:cBhvr>
                                    </p:animEffect>
                                    <p:anim calcmode="lin" valueType="num">
                                      <p:cBhvr>
                                        <p:cTn id="89" dur="1000" fill="hold"/>
                                        <p:tgtEl>
                                          <p:spTgt spid="27"/>
                                        </p:tgtEl>
                                        <p:attrNameLst>
                                          <p:attrName>ppt_x</p:attrName>
                                        </p:attrNameLst>
                                      </p:cBhvr>
                                      <p:tavLst>
                                        <p:tav tm="0">
                                          <p:val>
                                            <p:strVal val="#ppt_x"/>
                                          </p:val>
                                        </p:tav>
                                        <p:tav tm="100000">
                                          <p:val>
                                            <p:strVal val="#ppt_x"/>
                                          </p:val>
                                        </p:tav>
                                      </p:tavLst>
                                    </p:anim>
                                    <p:anim calcmode="lin" valueType="num">
                                      <p:cBhvr>
                                        <p:cTn id="90" dur="1000" fill="hold"/>
                                        <p:tgtEl>
                                          <p:spTgt spid="27"/>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fade">
                                      <p:cBhvr>
                                        <p:cTn id="93" dur="1000"/>
                                        <p:tgtEl>
                                          <p:spTgt spid="26"/>
                                        </p:tgtEl>
                                      </p:cBhvr>
                                    </p:animEffect>
                                    <p:anim calcmode="lin" valueType="num">
                                      <p:cBhvr>
                                        <p:cTn id="94" dur="1000" fill="hold"/>
                                        <p:tgtEl>
                                          <p:spTgt spid="26"/>
                                        </p:tgtEl>
                                        <p:attrNameLst>
                                          <p:attrName>ppt_x</p:attrName>
                                        </p:attrNameLst>
                                      </p:cBhvr>
                                      <p:tavLst>
                                        <p:tav tm="0">
                                          <p:val>
                                            <p:strVal val="#ppt_x"/>
                                          </p:val>
                                        </p:tav>
                                        <p:tav tm="100000">
                                          <p:val>
                                            <p:strVal val="#ppt_x"/>
                                          </p:val>
                                        </p:tav>
                                      </p:tavLst>
                                    </p:anim>
                                    <p:anim calcmode="lin" valueType="num">
                                      <p:cBhvr>
                                        <p:cTn id="9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1000"/>
                                        <p:tgtEl>
                                          <p:spTgt spid="32"/>
                                        </p:tgtEl>
                                      </p:cBhvr>
                                    </p:animEffect>
                                    <p:anim calcmode="lin" valueType="num">
                                      <p:cBhvr>
                                        <p:cTn id="101" dur="1000" fill="hold"/>
                                        <p:tgtEl>
                                          <p:spTgt spid="32"/>
                                        </p:tgtEl>
                                        <p:attrNameLst>
                                          <p:attrName>ppt_x</p:attrName>
                                        </p:attrNameLst>
                                      </p:cBhvr>
                                      <p:tavLst>
                                        <p:tav tm="0">
                                          <p:val>
                                            <p:strVal val="#ppt_x"/>
                                          </p:val>
                                        </p:tav>
                                        <p:tav tm="100000">
                                          <p:val>
                                            <p:strVal val="#ppt_x"/>
                                          </p:val>
                                        </p:tav>
                                      </p:tavLst>
                                    </p:anim>
                                    <p:anim calcmode="lin" valueType="num">
                                      <p:cBhvr>
                                        <p:cTn id="102" dur="1000" fill="hold"/>
                                        <p:tgtEl>
                                          <p:spTgt spid="32"/>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fade">
                                      <p:cBhvr>
                                        <p:cTn id="105" dur="1000"/>
                                        <p:tgtEl>
                                          <p:spTgt spid="20"/>
                                        </p:tgtEl>
                                      </p:cBhvr>
                                    </p:animEffect>
                                    <p:anim calcmode="lin" valueType="num">
                                      <p:cBhvr>
                                        <p:cTn id="106" dur="1000" fill="hold"/>
                                        <p:tgtEl>
                                          <p:spTgt spid="20"/>
                                        </p:tgtEl>
                                        <p:attrNameLst>
                                          <p:attrName>ppt_x</p:attrName>
                                        </p:attrNameLst>
                                      </p:cBhvr>
                                      <p:tavLst>
                                        <p:tav tm="0">
                                          <p:val>
                                            <p:strVal val="#ppt_x"/>
                                          </p:val>
                                        </p:tav>
                                        <p:tav tm="100000">
                                          <p:val>
                                            <p:strVal val="#ppt_x"/>
                                          </p:val>
                                        </p:tav>
                                      </p:tavLst>
                                    </p:anim>
                                    <p:anim calcmode="lin" valueType="num">
                                      <p:cBhvr>
                                        <p:cTn id="107" dur="1000" fill="hold"/>
                                        <p:tgtEl>
                                          <p:spTgt spid="2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1000"/>
                                        <p:tgtEl>
                                          <p:spTgt spid="33"/>
                                        </p:tgtEl>
                                      </p:cBhvr>
                                    </p:animEffect>
                                    <p:anim calcmode="lin" valueType="num">
                                      <p:cBhvr>
                                        <p:cTn id="111" dur="1000" fill="hold"/>
                                        <p:tgtEl>
                                          <p:spTgt spid="33"/>
                                        </p:tgtEl>
                                        <p:attrNameLst>
                                          <p:attrName>ppt_x</p:attrName>
                                        </p:attrNameLst>
                                      </p:cBhvr>
                                      <p:tavLst>
                                        <p:tav tm="0">
                                          <p:val>
                                            <p:strVal val="#ppt_x"/>
                                          </p:val>
                                        </p:tav>
                                        <p:tav tm="100000">
                                          <p:val>
                                            <p:strVal val="#ppt_x"/>
                                          </p:val>
                                        </p:tav>
                                      </p:tavLst>
                                    </p:anim>
                                    <p:anim calcmode="lin" valueType="num">
                                      <p:cBhvr>
                                        <p:cTn id="112" dur="1000" fill="hold"/>
                                        <p:tgtEl>
                                          <p:spTgt spid="33"/>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fade">
                                      <p:cBhvr>
                                        <p:cTn id="115" dur="1000"/>
                                        <p:tgtEl>
                                          <p:spTgt spid="22"/>
                                        </p:tgtEl>
                                      </p:cBhvr>
                                    </p:animEffect>
                                    <p:anim calcmode="lin" valueType="num">
                                      <p:cBhvr>
                                        <p:cTn id="116" dur="1000" fill="hold"/>
                                        <p:tgtEl>
                                          <p:spTgt spid="22"/>
                                        </p:tgtEl>
                                        <p:attrNameLst>
                                          <p:attrName>ppt_x</p:attrName>
                                        </p:attrNameLst>
                                      </p:cBhvr>
                                      <p:tavLst>
                                        <p:tav tm="0">
                                          <p:val>
                                            <p:strVal val="#ppt_x"/>
                                          </p:val>
                                        </p:tav>
                                        <p:tav tm="100000">
                                          <p:val>
                                            <p:strVal val="#ppt_x"/>
                                          </p:val>
                                        </p:tav>
                                      </p:tavLst>
                                    </p:anim>
                                    <p:anim calcmode="lin" valueType="num">
                                      <p:cBhvr>
                                        <p:cTn id="117" dur="1000" fill="hold"/>
                                        <p:tgtEl>
                                          <p:spTgt spid="22"/>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nodeType="clickEffect">
                                  <p:stCondLst>
                                    <p:cond delay="0"/>
                                  </p:stCondLst>
                                  <p:childTnLst>
                                    <p:set>
                                      <p:cBhvr>
                                        <p:cTn id="126" dur="1" fill="hold">
                                          <p:stCondLst>
                                            <p:cond delay="0"/>
                                          </p:stCondLst>
                                        </p:cTn>
                                        <p:tgtEl>
                                          <p:spTgt spid="1032"/>
                                        </p:tgtEl>
                                        <p:attrNameLst>
                                          <p:attrName>style.visibility</p:attrName>
                                        </p:attrNameLst>
                                      </p:cBhvr>
                                      <p:to>
                                        <p:strVal val="visible"/>
                                      </p:to>
                                    </p:set>
                                    <p:anim calcmode="lin" valueType="num">
                                      <p:cBhvr>
                                        <p:cTn id="127" dur="500" fill="hold"/>
                                        <p:tgtEl>
                                          <p:spTgt spid="1032"/>
                                        </p:tgtEl>
                                        <p:attrNameLst>
                                          <p:attrName>ppt_w</p:attrName>
                                        </p:attrNameLst>
                                      </p:cBhvr>
                                      <p:tavLst>
                                        <p:tav tm="0">
                                          <p:val>
                                            <p:fltVal val="0"/>
                                          </p:val>
                                        </p:tav>
                                        <p:tav tm="100000">
                                          <p:val>
                                            <p:strVal val="#ppt_w"/>
                                          </p:val>
                                        </p:tav>
                                      </p:tavLst>
                                    </p:anim>
                                    <p:anim calcmode="lin" valueType="num">
                                      <p:cBhvr>
                                        <p:cTn id="128" dur="500" fill="hold"/>
                                        <p:tgtEl>
                                          <p:spTgt spid="1032"/>
                                        </p:tgtEl>
                                        <p:attrNameLst>
                                          <p:attrName>ppt_h</p:attrName>
                                        </p:attrNameLst>
                                      </p:cBhvr>
                                      <p:tavLst>
                                        <p:tav tm="0">
                                          <p:val>
                                            <p:fltVal val="0"/>
                                          </p:val>
                                        </p:tav>
                                        <p:tav tm="100000">
                                          <p:val>
                                            <p:strVal val="#ppt_h"/>
                                          </p:val>
                                        </p:tav>
                                      </p:tavLst>
                                    </p:anim>
                                    <p:animEffect transition="in" filter="fade">
                                      <p:cBhvr>
                                        <p:cTn id="129" dur="500"/>
                                        <p:tgtEl>
                                          <p:spTgt spid="1032"/>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42"/>
                                        </p:tgtEl>
                                        <p:attrNameLst>
                                          <p:attrName>style.visibility</p:attrName>
                                        </p:attrNameLst>
                                      </p:cBhvr>
                                      <p:to>
                                        <p:strVal val="visible"/>
                                      </p:to>
                                    </p:set>
                                    <p:anim calcmode="lin" valueType="num">
                                      <p:cBhvr additive="base">
                                        <p:cTn id="134" dur="800" fill="hold"/>
                                        <p:tgtEl>
                                          <p:spTgt spid="42"/>
                                        </p:tgtEl>
                                        <p:attrNameLst>
                                          <p:attrName>ppt_x</p:attrName>
                                        </p:attrNameLst>
                                      </p:cBhvr>
                                      <p:tavLst>
                                        <p:tav tm="0">
                                          <p:val>
                                            <p:strVal val="#ppt_x"/>
                                          </p:val>
                                        </p:tav>
                                        <p:tav tm="100000">
                                          <p:val>
                                            <p:strVal val="#ppt_x"/>
                                          </p:val>
                                        </p:tav>
                                      </p:tavLst>
                                    </p:anim>
                                    <p:anim calcmode="lin" valueType="num">
                                      <p:cBhvr additive="base">
                                        <p:cTn id="135" dur="800" fill="hold"/>
                                        <p:tgtEl>
                                          <p:spTgt spid="42"/>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500"/>
                                  </p:stCondLst>
                                  <p:childTnLst>
                                    <p:set>
                                      <p:cBhvr>
                                        <p:cTn id="137" dur="1" fill="hold">
                                          <p:stCondLst>
                                            <p:cond delay="0"/>
                                          </p:stCondLst>
                                        </p:cTn>
                                        <p:tgtEl>
                                          <p:spTgt spid="53"/>
                                        </p:tgtEl>
                                        <p:attrNameLst>
                                          <p:attrName>style.visibility</p:attrName>
                                        </p:attrNameLst>
                                      </p:cBhvr>
                                      <p:to>
                                        <p:strVal val="visible"/>
                                      </p:to>
                                    </p:set>
                                    <p:anim calcmode="lin" valueType="num">
                                      <p:cBhvr additive="base">
                                        <p:cTn id="138" dur="1000" fill="hold"/>
                                        <p:tgtEl>
                                          <p:spTgt spid="53"/>
                                        </p:tgtEl>
                                        <p:attrNameLst>
                                          <p:attrName>ppt_x</p:attrName>
                                        </p:attrNameLst>
                                      </p:cBhvr>
                                      <p:tavLst>
                                        <p:tav tm="0">
                                          <p:val>
                                            <p:strVal val="#ppt_x"/>
                                          </p:val>
                                        </p:tav>
                                        <p:tav tm="100000">
                                          <p:val>
                                            <p:strVal val="#ppt_x"/>
                                          </p:val>
                                        </p:tav>
                                      </p:tavLst>
                                    </p:anim>
                                    <p:anim calcmode="lin" valueType="num">
                                      <p:cBhvr additive="base">
                                        <p:cTn id="139" dur="1000" fill="hold"/>
                                        <p:tgtEl>
                                          <p:spTgt spid="53"/>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1300"/>
                                  </p:stCondLst>
                                  <p:childTnLst>
                                    <p:set>
                                      <p:cBhvr>
                                        <p:cTn id="141" dur="1" fill="hold">
                                          <p:stCondLst>
                                            <p:cond delay="0"/>
                                          </p:stCondLst>
                                        </p:cTn>
                                        <p:tgtEl>
                                          <p:spTgt spid="54"/>
                                        </p:tgtEl>
                                        <p:attrNameLst>
                                          <p:attrName>style.visibility</p:attrName>
                                        </p:attrNameLst>
                                      </p:cBhvr>
                                      <p:to>
                                        <p:strVal val="visible"/>
                                      </p:to>
                                    </p:set>
                                    <p:anim calcmode="lin" valueType="num">
                                      <p:cBhvr additive="base">
                                        <p:cTn id="142" dur="1000" fill="hold"/>
                                        <p:tgtEl>
                                          <p:spTgt spid="54"/>
                                        </p:tgtEl>
                                        <p:attrNameLst>
                                          <p:attrName>ppt_x</p:attrName>
                                        </p:attrNameLst>
                                      </p:cBhvr>
                                      <p:tavLst>
                                        <p:tav tm="0">
                                          <p:val>
                                            <p:strVal val="#ppt_x"/>
                                          </p:val>
                                        </p:tav>
                                        <p:tav tm="100000">
                                          <p:val>
                                            <p:strVal val="#ppt_x"/>
                                          </p:val>
                                        </p:tav>
                                      </p:tavLst>
                                    </p:anim>
                                    <p:anim calcmode="lin" valueType="num">
                                      <p:cBhvr additive="base">
                                        <p:cTn id="143"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14" presetClass="entr" presetSubtype="10" fill="hold" grpId="0" nodeType="click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randombar(horizontal)">
                                      <p:cBhvr>
                                        <p:cTn id="148" dur="500"/>
                                        <p:tgtEl>
                                          <p:spTgt spid="56"/>
                                        </p:tgtEl>
                                      </p:cBhvr>
                                    </p:animEffect>
                                  </p:childTnLst>
                                </p:cTn>
                              </p:par>
                              <p:par>
                                <p:cTn id="149" presetID="14" presetClass="entr" presetSubtype="10" fill="hold" nodeType="withEffect">
                                  <p:stCondLst>
                                    <p:cond delay="0"/>
                                  </p:stCondLst>
                                  <p:childTnLst>
                                    <p:set>
                                      <p:cBhvr>
                                        <p:cTn id="150" dur="1" fill="hold">
                                          <p:stCondLst>
                                            <p:cond delay="0"/>
                                          </p:stCondLst>
                                        </p:cTn>
                                        <p:tgtEl>
                                          <p:spTgt spid="1034"/>
                                        </p:tgtEl>
                                        <p:attrNameLst>
                                          <p:attrName>style.visibility</p:attrName>
                                        </p:attrNameLst>
                                      </p:cBhvr>
                                      <p:to>
                                        <p:strVal val="visible"/>
                                      </p:to>
                                    </p:set>
                                    <p:animEffect transition="in" filter="randombar(horizontal)">
                                      <p:cBhvr>
                                        <p:cTn id="151" dur="500"/>
                                        <p:tgtEl>
                                          <p:spTgt spid="1034"/>
                                        </p:tgtEl>
                                      </p:cBhvr>
                                    </p:animEffect>
                                  </p:childTnLst>
                                </p:cTn>
                              </p:par>
                              <p:par>
                                <p:cTn id="152" presetID="14" presetClass="entr" presetSubtype="10" fill="hold" nodeType="withEffect">
                                  <p:stCondLst>
                                    <p:cond delay="0"/>
                                  </p:stCondLst>
                                  <p:childTnLst>
                                    <p:set>
                                      <p:cBhvr>
                                        <p:cTn id="153" dur="1" fill="hold">
                                          <p:stCondLst>
                                            <p:cond delay="0"/>
                                          </p:stCondLst>
                                        </p:cTn>
                                        <p:tgtEl>
                                          <p:spTgt spid="1036"/>
                                        </p:tgtEl>
                                        <p:attrNameLst>
                                          <p:attrName>style.visibility</p:attrName>
                                        </p:attrNameLst>
                                      </p:cBhvr>
                                      <p:to>
                                        <p:strVal val="visible"/>
                                      </p:to>
                                    </p:set>
                                    <p:animEffect transition="in" filter="randombar(horizontal)">
                                      <p:cBhvr>
                                        <p:cTn id="154"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15" grpId="0"/>
      <p:bldP spid="6" grpId="0" animBg="1"/>
      <p:bldP spid="12" grpId="0"/>
      <p:bldP spid="13" grpId="0" animBg="1"/>
      <p:bldP spid="21" grpId="0" animBg="1"/>
      <p:bldP spid="18" grpId="0" animBg="1"/>
      <p:bldP spid="29" grpId="0" animBg="1"/>
      <p:bldP spid="30" grpId="0"/>
      <p:bldP spid="20" grpId="0" animBg="1"/>
      <p:bldP spid="22" grpId="0" animBg="1"/>
      <p:bldP spid="33" grpId="0" animBg="1"/>
      <p:bldP spid="42" grpId="0" animBg="1"/>
      <p:bldP spid="53" grpId="0" animBg="1"/>
      <p:bldP spid="54" grpId="0" animBg="1"/>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Big Picture – Architecture </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3" name="Picture 2">
            <a:extLst>
              <a:ext uri="{FF2B5EF4-FFF2-40B4-BE49-F238E27FC236}">
                <a16:creationId xmlns:a16="http://schemas.microsoft.com/office/drawing/2014/main" id="{4EE0A81D-05A0-4151-A8F2-E40A2952E4CA}"/>
              </a:ext>
            </a:extLst>
          </p:cNvPr>
          <p:cNvPicPr>
            <a:picLocks noChangeAspect="1"/>
          </p:cNvPicPr>
          <p:nvPr/>
        </p:nvPicPr>
        <p:blipFill>
          <a:blip r:embed="rId3"/>
          <a:stretch>
            <a:fillRect/>
          </a:stretch>
        </p:blipFill>
        <p:spPr>
          <a:xfrm>
            <a:off x="1523207" y="1120611"/>
            <a:ext cx="9142411" cy="5089275"/>
          </a:xfrm>
          <a:prstGeom prst="rect">
            <a:avLst/>
          </a:prstGeom>
        </p:spPr>
      </p:pic>
    </p:spTree>
    <p:extLst>
      <p:ext uri="{BB962C8B-B14F-4D97-AF65-F5344CB8AC3E}">
        <p14:creationId xmlns:p14="http://schemas.microsoft.com/office/powerpoint/2010/main" val="3973281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dirty="0">
                <a:solidFill>
                  <a:prstClr val="black"/>
                </a:solidFill>
                <a:latin typeface="Cooper Black" panose="0208090404030B020404" pitchFamily="18" charset="0"/>
              </a:rPr>
              <a:t>Fiori Elements - List Report Application</a:t>
            </a: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sp>
        <p:nvSpPr>
          <p:cNvPr id="2" name="Rectangle 1">
            <a:extLst>
              <a:ext uri="{FF2B5EF4-FFF2-40B4-BE49-F238E27FC236}">
                <a16:creationId xmlns:a16="http://schemas.microsoft.com/office/drawing/2014/main" id="{726D6757-E99E-46D4-94EB-628DD9D0C2FB}"/>
              </a:ext>
            </a:extLst>
          </p:cNvPr>
          <p:cNvSpPr/>
          <p:nvPr/>
        </p:nvSpPr>
        <p:spPr>
          <a:xfrm>
            <a:off x="172563" y="916576"/>
            <a:ext cx="11763778" cy="646163"/>
          </a:xfrm>
          <a:prstGeom prst="rect">
            <a:avLst/>
          </a:prstGeom>
        </p:spPr>
        <p:txBody>
          <a:bodyPr wrap="square">
            <a:spAutoFit/>
          </a:bodyPr>
          <a:lstStyle/>
          <a:p>
            <a:pPr defTabSz="914126"/>
            <a:r>
              <a:rPr lang="en-US" sz="1799" dirty="0">
                <a:solidFill>
                  <a:srgbClr val="000000"/>
                </a:solidFill>
                <a:latin typeface="Arial" panose="020B0604020202020204" pitchFamily="34" charset="0"/>
              </a:rPr>
              <a:t>The list report offers powerful features for finding and acting on relevant data sets. It is often used as an entry point for navigating to the item details, which are usually shown on an object page.</a:t>
            </a:r>
            <a:endParaRPr lang="en-US" sz="1799" dirty="0">
              <a:solidFill>
                <a:prstClr val="black"/>
              </a:solidFill>
              <a:latin typeface="Calibri"/>
            </a:endParaRPr>
          </a:p>
        </p:txBody>
      </p:sp>
      <p:pic>
        <p:nvPicPr>
          <p:cNvPr id="3" name="Picture 2">
            <a:extLst>
              <a:ext uri="{FF2B5EF4-FFF2-40B4-BE49-F238E27FC236}">
                <a16:creationId xmlns:a16="http://schemas.microsoft.com/office/drawing/2014/main" id="{5B8ED6F2-D2F8-4C33-9C5F-B9C9CC51C88C}"/>
              </a:ext>
            </a:extLst>
          </p:cNvPr>
          <p:cNvPicPr>
            <a:picLocks noChangeAspect="1"/>
          </p:cNvPicPr>
          <p:nvPr/>
        </p:nvPicPr>
        <p:blipFill>
          <a:blip r:embed="rId3"/>
          <a:stretch>
            <a:fillRect/>
          </a:stretch>
        </p:blipFill>
        <p:spPr>
          <a:xfrm>
            <a:off x="172564" y="2321692"/>
            <a:ext cx="5395120" cy="3555957"/>
          </a:xfrm>
          <a:prstGeom prst="rect">
            <a:avLst/>
          </a:prstGeom>
        </p:spPr>
      </p:pic>
      <p:pic>
        <p:nvPicPr>
          <p:cNvPr id="4" name="Picture 3">
            <a:extLst>
              <a:ext uri="{FF2B5EF4-FFF2-40B4-BE49-F238E27FC236}">
                <a16:creationId xmlns:a16="http://schemas.microsoft.com/office/drawing/2014/main" id="{4E636459-2C90-42E7-8FD9-40D00B20E077}"/>
              </a:ext>
            </a:extLst>
          </p:cNvPr>
          <p:cNvPicPr>
            <a:picLocks noChangeAspect="1"/>
          </p:cNvPicPr>
          <p:nvPr/>
        </p:nvPicPr>
        <p:blipFill>
          <a:blip r:embed="rId4"/>
          <a:stretch>
            <a:fillRect/>
          </a:stretch>
        </p:blipFill>
        <p:spPr>
          <a:xfrm>
            <a:off x="6703854" y="2311359"/>
            <a:ext cx="5312406" cy="3566290"/>
          </a:xfrm>
          <a:prstGeom prst="rect">
            <a:avLst/>
          </a:prstGeom>
        </p:spPr>
      </p:pic>
      <p:cxnSp>
        <p:nvCxnSpPr>
          <p:cNvPr id="6" name="Straight Arrow Connector 5">
            <a:extLst>
              <a:ext uri="{FF2B5EF4-FFF2-40B4-BE49-F238E27FC236}">
                <a16:creationId xmlns:a16="http://schemas.microsoft.com/office/drawing/2014/main" id="{3C7E7024-6291-4FE3-BFA2-B94268C57C5A}"/>
              </a:ext>
            </a:extLst>
          </p:cNvPr>
          <p:cNvCxnSpPr/>
          <p:nvPr/>
        </p:nvCxnSpPr>
        <p:spPr>
          <a:xfrm>
            <a:off x="5249901" y="3997086"/>
            <a:ext cx="158454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642E204-BFDF-4042-A795-18F061547904}"/>
              </a:ext>
            </a:extLst>
          </p:cNvPr>
          <p:cNvSpPr/>
          <p:nvPr/>
        </p:nvSpPr>
        <p:spPr>
          <a:xfrm>
            <a:off x="5119306" y="3927436"/>
            <a:ext cx="200245" cy="15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latin typeface="Calibri"/>
            </a:endParaRPr>
          </a:p>
        </p:txBody>
      </p:sp>
      <p:sp>
        <p:nvSpPr>
          <p:cNvPr id="8" name="TextBox 7">
            <a:extLst>
              <a:ext uri="{FF2B5EF4-FFF2-40B4-BE49-F238E27FC236}">
                <a16:creationId xmlns:a16="http://schemas.microsoft.com/office/drawing/2014/main" id="{44C52484-19F5-408A-BC62-FBFCB32F1F7E}"/>
              </a:ext>
            </a:extLst>
          </p:cNvPr>
          <p:cNvSpPr txBox="1"/>
          <p:nvPr/>
        </p:nvSpPr>
        <p:spPr>
          <a:xfrm>
            <a:off x="1645491" y="1846629"/>
            <a:ext cx="2411646" cy="369236"/>
          </a:xfrm>
          <a:prstGeom prst="rect">
            <a:avLst/>
          </a:prstGeom>
          <a:noFill/>
        </p:spPr>
        <p:txBody>
          <a:bodyPr wrap="square" rtlCol="0">
            <a:spAutoFit/>
          </a:bodyPr>
          <a:lstStyle/>
          <a:p>
            <a:pPr defTabSz="914126"/>
            <a:r>
              <a:rPr lang="en-US" sz="1799" b="1" dirty="0">
                <a:solidFill>
                  <a:prstClr val="black"/>
                </a:solidFill>
                <a:latin typeface="Calibri"/>
              </a:rPr>
              <a:t>List Report</a:t>
            </a:r>
          </a:p>
        </p:txBody>
      </p:sp>
      <p:sp>
        <p:nvSpPr>
          <p:cNvPr id="13" name="TextBox 12">
            <a:extLst>
              <a:ext uri="{FF2B5EF4-FFF2-40B4-BE49-F238E27FC236}">
                <a16:creationId xmlns:a16="http://schemas.microsoft.com/office/drawing/2014/main" id="{71A2377C-9414-4A2F-B07F-D3D529A4B620}"/>
              </a:ext>
            </a:extLst>
          </p:cNvPr>
          <p:cNvSpPr txBox="1"/>
          <p:nvPr/>
        </p:nvSpPr>
        <p:spPr>
          <a:xfrm>
            <a:off x="8475586" y="1873063"/>
            <a:ext cx="2411646" cy="369236"/>
          </a:xfrm>
          <a:prstGeom prst="rect">
            <a:avLst/>
          </a:prstGeom>
          <a:noFill/>
        </p:spPr>
        <p:txBody>
          <a:bodyPr wrap="square" rtlCol="0">
            <a:spAutoFit/>
          </a:bodyPr>
          <a:lstStyle/>
          <a:p>
            <a:pPr defTabSz="914126"/>
            <a:r>
              <a:rPr lang="en-US" sz="1799" b="1" dirty="0">
                <a:solidFill>
                  <a:prstClr val="black"/>
                </a:solidFill>
                <a:latin typeface="Calibri"/>
              </a:rPr>
              <a:t>Object Page</a:t>
            </a:r>
          </a:p>
        </p:txBody>
      </p:sp>
      <p:sp>
        <p:nvSpPr>
          <p:cNvPr id="10" name="Rectangle 9">
            <a:extLst>
              <a:ext uri="{FF2B5EF4-FFF2-40B4-BE49-F238E27FC236}">
                <a16:creationId xmlns:a16="http://schemas.microsoft.com/office/drawing/2014/main" id="{48403F21-8D19-46D3-A625-7AA4BC5BEE17}"/>
              </a:ext>
            </a:extLst>
          </p:cNvPr>
          <p:cNvSpPr/>
          <p:nvPr/>
        </p:nvSpPr>
        <p:spPr>
          <a:xfrm>
            <a:off x="313427" y="2551840"/>
            <a:ext cx="5101893" cy="548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5" name="Rectangle 14">
            <a:extLst>
              <a:ext uri="{FF2B5EF4-FFF2-40B4-BE49-F238E27FC236}">
                <a16:creationId xmlns:a16="http://schemas.microsoft.com/office/drawing/2014/main" id="{982171AA-2DED-4E4C-A152-5CCB4D92784F}"/>
              </a:ext>
            </a:extLst>
          </p:cNvPr>
          <p:cNvSpPr/>
          <p:nvPr/>
        </p:nvSpPr>
        <p:spPr>
          <a:xfrm>
            <a:off x="313427" y="2329829"/>
            <a:ext cx="666032" cy="2220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6" name="Rectangle 15">
            <a:extLst>
              <a:ext uri="{FF2B5EF4-FFF2-40B4-BE49-F238E27FC236}">
                <a16:creationId xmlns:a16="http://schemas.microsoft.com/office/drawing/2014/main" id="{143D6B5D-DCE3-47EF-9DF8-042A3250CC0B}"/>
              </a:ext>
            </a:extLst>
          </p:cNvPr>
          <p:cNvSpPr/>
          <p:nvPr/>
        </p:nvSpPr>
        <p:spPr>
          <a:xfrm>
            <a:off x="298191" y="3392005"/>
            <a:ext cx="5101893" cy="2493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7" name="Rectangle 16">
            <a:extLst>
              <a:ext uri="{FF2B5EF4-FFF2-40B4-BE49-F238E27FC236}">
                <a16:creationId xmlns:a16="http://schemas.microsoft.com/office/drawing/2014/main" id="{1DB63F47-1713-409F-B397-58F03869A44F}"/>
              </a:ext>
            </a:extLst>
          </p:cNvPr>
          <p:cNvSpPr/>
          <p:nvPr/>
        </p:nvSpPr>
        <p:spPr>
          <a:xfrm>
            <a:off x="3460755" y="3206158"/>
            <a:ext cx="1954565" cy="18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8" name="Rectangle 17">
            <a:extLst>
              <a:ext uri="{FF2B5EF4-FFF2-40B4-BE49-F238E27FC236}">
                <a16:creationId xmlns:a16="http://schemas.microsoft.com/office/drawing/2014/main" id="{D55E931C-779A-485C-B1A2-1D3F77032DA9}"/>
              </a:ext>
            </a:extLst>
          </p:cNvPr>
          <p:cNvSpPr/>
          <p:nvPr/>
        </p:nvSpPr>
        <p:spPr>
          <a:xfrm>
            <a:off x="6703854" y="2502296"/>
            <a:ext cx="5101893" cy="636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19" name="Rectangle 18">
            <a:extLst>
              <a:ext uri="{FF2B5EF4-FFF2-40B4-BE49-F238E27FC236}">
                <a16:creationId xmlns:a16="http://schemas.microsoft.com/office/drawing/2014/main" id="{D5311227-7E0B-4891-88CA-221EBF3BFF19}"/>
              </a:ext>
            </a:extLst>
          </p:cNvPr>
          <p:cNvSpPr/>
          <p:nvPr/>
        </p:nvSpPr>
        <p:spPr>
          <a:xfrm>
            <a:off x="6703855" y="3139511"/>
            <a:ext cx="1519249" cy="19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20" name="Rectangle 19">
            <a:extLst>
              <a:ext uri="{FF2B5EF4-FFF2-40B4-BE49-F238E27FC236}">
                <a16:creationId xmlns:a16="http://schemas.microsoft.com/office/drawing/2014/main" id="{F7E86D6C-4B14-4EC0-9EBD-D0C069257ED8}"/>
              </a:ext>
            </a:extLst>
          </p:cNvPr>
          <p:cNvSpPr/>
          <p:nvPr/>
        </p:nvSpPr>
        <p:spPr>
          <a:xfrm>
            <a:off x="6775681" y="3429000"/>
            <a:ext cx="5101893" cy="649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
        <p:nvSpPr>
          <p:cNvPr id="21" name="Rectangle 20">
            <a:extLst>
              <a:ext uri="{FF2B5EF4-FFF2-40B4-BE49-F238E27FC236}">
                <a16:creationId xmlns:a16="http://schemas.microsoft.com/office/drawing/2014/main" id="{2DB2DCB3-110E-4693-B2F9-D4187DBE88F6}"/>
              </a:ext>
            </a:extLst>
          </p:cNvPr>
          <p:cNvSpPr/>
          <p:nvPr/>
        </p:nvSpPr>
        <p:spPr>
          <a:xfrm>
            <a:off x="6809111" y="4580876"/>
            <a:ext cx="5101893" cy="755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latin typeface="Calibri"/>
            </a:endParaRPr>
          </a:p>
        </p:txBody>
      </p:sp>
    </p:spTree>
    <p:extLst>
      <p:ext uri="{BB962C8B-B14F-4D97-AF65-F5344CB8AC3E}">
        <p14:creationId xmlns:p14="http://schemas.microsoft.com/office/powerpoint/2010/main" val="241824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D1EEFA69-CC8E-44F6-BB7C-577A52CC4ED7}"/>
              </a:ext>
            </a:extLst>
          </p:cNvPr>
          <p:cNvSpPr txBox="1">
            <a:spLocks/>
          </p:cNvSpPr>
          <p:nvPr/>
        </p:nvSpPr>
        <p:spPr>
          <a:xfrm>
            <a:off x="151002" y="129612"/>
            <a:ext cx="10969943" cy="710896"/>
          </a:xfrm>
          <a:prstGeom prst="rect">
            <a:avLst/>
          </a:prstGeom>
        </p:spPr>
        <p:txBody>
          <a:bodyPr vert="horz" lIns="121867" tIns="60933" rIns="121867" bIns="60933"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defTabSz="1218621">
              <a:defRPr/>
            </a:pPr>
            <a:r>
              <a:rPr lang="en-US" sz="2799">
                <a:solidFill>
                  <a:prstClr val="black"/>
                </a:solidFill>
                <a:latin typeface="Cooper Black" panose="0208090404030B020404" pitchFamily="18" charset="0"/>
              </a:rPr>
              <a:t>Object Page</a:t>
            </a:r>
            <a:endParaRPr lang="en-US" sz="2799" dirty="0">
              <a:solidFill>
                <a:prstClr val="black"/>
              </a:solidFill>
              <a:latin typeface="Cooper Black" panose="0208090404030B020404" pitchFamily="18" charset="0"/>
            </a:endParaRPr>
          </a:p>
        </p:txBody>
      </p:sp>
      <p:pic>
        <p:nvPicPr>
          <p:cNvPr id="61" name="Picture 60">
            <a:extLst>
              <a:ext uri="{FF2B5EF4-FFF2-40B4-BE49-F238E27FC236}">
                <a16:creationId xmlns:a16="http://schemas.microsoft.com/office/drawing/2014/main" id="{312DAB78-AB88-41AB-B800-07DDC380AE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8469" y="53543"/>
            <a:ext cx="929479" cy="918051"/>
          </a:xfrm>
          <a:prstGeom prst="rect">
            <a:avLst/>
          </a:prstGeom>
        </p:spPr>
      </p:pic>
      <p:sp>
        <p:nvSpPr>
          <p:cNvPr id="72" name="TextBox 71">
            <a:extLst>
              <a:ext uri="{FF2B5EF4-FFF2-40B4-BE49-F238E27FC236}">
                <a16:creationId xmlns:a16="http://schemas.microsoft.com/office/drawing/2014/main" id="{778988C2-D62E-4961-BE8B-028CD724BC42}"/>
              </a:ext>
            </a:extLst>
          </p:cNvPr>
          <p:cNvSpPr txBox="1"/>
          <p:nvPr/>
        </p:nvSpPr>
        <p:spPr>
          <a:xfrm>
            <a:off x="4493135" y="6489989"/>
            <a:ext cx="3547682" cy="369236"/>
          </a:xfrm>
          <a:prstGeom prst="rect">
            <a:avLst/>
          </a:prstGeom>
          <a:noFill/>
        </p:spPr>
        <p:txBody>
          <a:bodyPr wrap="square" rtlCol="0">
            <a:spAutoFit/>
          </a:bodyPr>
          <a:lstStyle/>
          <a:p>
            <a:pPr defTabSz="914126">
              <a:defRPr/>
            </a:pPr>
            <a:r>
              <a:rPr lang="en-US" sz="1799" b="1" dirty="0">
                <a:solidFill>
                  <a:prstClr val="black"/>
                </a:solidFill>
                <a:latin typeface="Calibri"/>
              </a:rPr>
              <a:t>www.anubhavtrainings.com</a:t>
            </a:r>
          </a:p>
        </p:txBody>
      </p:sp>
      <p:pic>
        <p:nvPicPr>
          <p:cNvPr id="1026" name="Picture 2" descr="https://blogs.sap.com/wp-content/uploads/2017/08/Develop-Object-Page-simple-example-facets.png">
            <a:extLst>
              <a:ext uri="{FF2B5EF4-FFF2-40B4-BE49-F238E27FC236}">
                <a16:creationId xmlns:a16="http://schemas.microsoft.com/office/drawing/2014/main" id="{C59AE2A7-6DCB-4063-BFCC-D37358BE0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98" y="916576"/>
            <a:ext cx="10195116" cy="544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72583"/>
      </p:ext>
    </p:extLst>
  </p:cSld>
  <p:clrMapOvr>
    <a:masterClrMapping/>
  </p:clrMapOvr>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8366</TotalTime>
  <Words>1454</Words>
  <Application>Microsoft Office PowerPoint</Application>
  <PresentationFormat>Custom</PresentationFormat>
  <Paragraphs>149</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Cooper Black</vt:lpstr>
      <vt:lpstr>Segoe UI</vt:lpstr>
      <vt:lpstr>Segoe UI Black</vt:lpstr>
      <vt:lpstr>Wingdings</vt:lpstr>
      <vt:lpstr>Office Theme</vt:lpstr>
      <vt:lpstr>SAP S/4HANA CDS, RAP Training Day 7</vt:lpstr>
      <vt:lpstr>Agenda – Day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Read only List Report </vt:lpstr>
      <vt:lpstr>CDS Views with Annotations</vt:lpstr>
      <vt:lpstr>Local Types/Classes in ABAP with Global Classes</vt:lpstr>
      <vt:lpstr>Implementing Class Pool Concept</vt:lpstr>
      <vt:lpstr>Un-managed Implementation</vt:lpstr>
      <vt:lpstr>Behavior Definition  </vt:lpstr>
      <vt:lpstr>Behavior Pool  </vt:lpstr>
      <vt:lpstr>Business Object’s Runtime Implementation</vt:lpstr>
      <vt:lpstr>What is %CID</vt:lpstr>
      <vt:lpstr>Create of Behavior Definition</vt:lpstr>
      <vt:lpstr>Implementing Behavior Definition  </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225</cp:revision>
  <dcterms:created xsi:type="dcterms:W3CDTF">2013-09-12T13:05:01Z</dcterms:created>
  <dcterms:modified xsi:type="dcterms:W3CDTF">2023-10-16T15:15:43Z</dcterms:modified>
</cp:coreProperties>
</file>